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2.xml" ContentType="application/vnd.openxmlformats-officedocument.drawingml.chart+xml"/>
  <Override PartName="/ppt/drawings/drawing8.xml" ContentType="application/vnd.openxmlformats-officedocument.drawingml.chartshapes+xml"/>
  <Override PartName="/ppt/notesSlides/notesSlide9.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drawings/drawing9.xml" ContentType="application/vnd.openxmlformats-officedocument.drawingml.chartshapes+xml"/>
  <Override PartName="/ppt/charts/chart14.xml" ContentType="application/vnd.openxmlformats-officedocument.drawingml.chart+xml"/>
  <Override PartName="/ppt/theme/themeOverride8.xml" ContentType="application/vnd.openxmlformats-officedocument.themeOverride+xml"/>
  <Override PartName="/ppt/drawings/drawing10.xml" ContentType="application/vnd.openxmlformats-officedocument.drawingml.chartshapes+xml"/>
  <Override PartName="/ppt/charts/chart15.xml" ContentType="application/vnd.openxmlformats-officedocument.drawingml.chart+xml"/>
  <Override PartName="/ppt/theme/themeOverride9.xml" ContentType="application/vnd.openxmlformats-officedocument.themeOverride+xml"/>
  <Override PartName="/ppt/drawings/drawing11.xml" ContentType="application/vnd.openxmlformats-officedocument.drawingml.chartshapes+xml"/>
  <Override PartName="/ppt/charts/chart16.xml" ContentType="application/vnd.openxmlformats-officedocument.drawingml.chart+xml"/>
  <Override PartName="/ppt/theme/themeOverride10.xml" ContentType="application/vnd.openxmlformats-officedocument.themeOverride+xml"/>
  <Override PartName="/ppt/drawings/drawing12.xml" ContentType="application/vnd.openxmlformats-officedocument.drawingml.chartshapes+xml"/>
  <Override PartName="/ppt/charts/chart17.xml" ContentType="application/vnd.openxmlformats-officedocument.drawingml.chart+xml"/>
  <Override PartName="/ppt/theme/themeOverride11.xml" ContentType="application/vnd.openxmlformats-officedocument.themeOverride+xml"/>
  <Override PartName="/ppt/drawings/drawing13.xml" ContentType="application/vnd.openxmlformats-officedocument.drawingml.chartshapes+xml"/>
  <Override PartName="/ppt/notesSlides/notesSlide10.xml" ContentType="application/vnd.openxmlformats-officedocument.presentationml.notesSlide+xml"/>
  <Override PartName="/ppt/charts/chart18.xml" ContentType="application/vnd.openxmlformats-officedocument.drawingml.chart+xml"/>
  <Override PartName="/ppt/theme/themeOverride12.xml" ContentType="application/vnd.openxmlformats-officedocument.themeOverride+xml"/>
  <Override PartName="/ppt/drawings/drawing14.xml" ContentType="application/vnd.openxmlformats-officedocument.drawingml.chartshapes+xml"/>
  <Override PartName="/ppt/notesSlides/notesSlide11.xml" ContentType="application/vnd.openxmlformats-officedocument.presentationml.notesSlide+xml"/>
  <Override PartName="/ppt/charts/chart19.xml" ContentType="application/vnd.openxmlformats-officedocument.drawingml.chart+xml"/>
  <Override PartName="/ppt/theme/themeOverride13.xml" ContentType="application/vnd.openxmlformats-officedocument.themeOverride+xml"/>
  <Override PartName="/ppt/drawings/drawing15.xml" ContentType="application/vnd.openxmlformats-officedocument.drawingml.chartshapes+xml"/>
  <Override PartName="/ppt/charts/chart20.xml" ContentType="application/vnd.openxmlformats-officedocument.drawingml.chart+xml"/>
  <Override PartName="/ppt/theme/themeOverride14.xml" ContentType="application/vnd.openxmlformats-officedocument.themeOverride+xml"/>
  <Override PartName="/ppt/drawings/drawing16.xml" ContentType="application/vnd.openxmlformats-officedocument.drawingml.chartshapes+xml"/>
  <Override PartName="/ppt/charts/chart21.xml" ContentType="application/vnd.openxmlformats-officedocument.drawingml.chart+xml"/>
  <Override PartName="/ppt/theme/themeOverride15.xml" ContentType="application/vnd.openxmlformats-officedocument.themeOverride+xml"/>
  <Override PartName="/ppt/drawings/drawing17.xml" ContentType="application/vnd.openxmlformats-officedocument.drawingml.chartshapes+xml"/>
  <Override PartName="/ppt/notesSlides/notesSlide12.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6.xml" ContentType="application/vnd.openxmlformats-officedocument.themeOverride+xml"/>
  <Override PartName="/ppt/drawings/drawing18.xml" ContentType="application/vnd.openxmlformats-officedocument.drawingml.chartshapes+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7.xml" ContentType="application/vnd.openxmlformats-officedocument.themeOverride+xml"/>
  <Override PartName="/ppt/drawings/drawing19.xml" ContentType="application/vnd.openxmlformats-officedocument.drawingml.chartshapes+xml"/>
  <Override PartName="/ppt/notesSlides/notesSlide13.xml" ContentType="application/vnd.openxmlformats-officedocument.presentationml.notesSlid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drawings/drawing20.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5.xml" ContentType="application/vnd.openxmlformats-officedocument.drawingml.chart+xml"/>
  <Override PartName="/ppt/theme/themeOverride19.xml" ContentType="application/vnd.openxmlformats-officedocument.themeOverride+xml"/>
  <Override PartName="/ppt/drawings/drawing21.xml" ContentType="application/vnd.openxmlformats-officedocument.drawingml.chartshapes+xml"/>
  <Override PartName="/ppt/charts/chart26.xml" ContentType="application/vnd.openxmlformats-officedocument.drawingml.chart+xml"/>
  <Override PartName="/ppt/drawings/drawing2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7.xml" ContentType="application/vnd.openxmlformats-officedocument.drawingml.chart+xml"/>
  <Override PartName="/ppt/theme/themeOverride20.xml" ContentType="application/vnd.openxmlformats-officedocument.themeOverride+xml"/>
  <Override PartName="/ppt/drawings/drawing23.xml" ContentType="application/vnd.openxmlformats-officedocument.drawingml.chartshapes+xml"/>
  <Override PartName="/ppt/charts/chartEx1.xml" ContentType="application/vnd.ms-office.chartex+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28.xml" ContentType="application/vnd.openxmlformats-officedocument.drawingml.chart+xml"/>
  <Override PartName="/ppt/drawings/drawing2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theme/themeOverride21.xml" ContentType="application/vnd.openxmlformats-officedocument.themeOverride+xml"/>
  <Override PartName="/ppt/drawings/drawing25.xml" ContentType="application/vnd.openxmlformats-officedocument.drawingml.chartshapes+xml"/>
  <Override PartName="/ppt/charts/chart30.xml" ContentType="application/vnd.openxmlformats-officedocument.drawingml.chart+xml"/>
  <Override PartName="/ppt/drawings/drawing26.xml" ContentType="application/vnd.openxmlformats-officedocument.drawingml.chartshapes+xml"/>
  <Override PartName="/ppt/charts/chart31.xml" ContentType="application/vnd.openxmlformats-officedocument.drawingml.chart+xml"/>
  <Override PartName="/ppt/drawings/drawing27.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07" r:id="rId4"/>
  </p:sldMasterIdLst>
  <p:notesMasterIdLst>
    <p:notesMasterId r:id="rId47"/>
  </p:notesMasterIdLst>
  <p:handoutMasterIdLst>
    <p:handoutMasterId r:id="rId48"/>
  </p:handoutMasterIdLst>
  <p:sldIdLst>
    <p:sldId id="376" r:id="rId5"/>
    <p:sldId id="2134804040" r:id="rId6"/>
    <p:sldId id="383" r:id="rId7"/>
    <p:sldId id="2134804387" r:id="rId8"/>
    <p:sldId id="2134805030" r:id="rId9"/>
    <p:sldId id="2134804388" r:id="rId10"/>
    <p:sldId id="2134805018" r:id="rId11"/>
    <p:sldId id="2134805019" r:id="rId12"/>
    <p:sldId id="2134805020" r:id="rId13"/>
    <p:sldId id="2134805033" r:id="rId14"/>
    <p:sldId id="2134805022" r:id="rId15"/>
    <p:sldId id="2134805023" r:id="rId16"/>
    <p:sldId id="2134805035" r:id="rId17"/>
    <p:sldId id="2134805027" r:id="rId18"/>
    <p:sldId id="2134805028" r:id="rId19"/>
    <p:sldId id="2134805017" r:id="rId20"/>
    <p:sldId id="2134805016" r:id="rId21"/>
    <p:sldId id="2134804386" r:id="rId22"/>
    <p:sldId id="2134804089" r:id="rId23"/>
    <p:sldId id="2134804014" r:id="rId24"/>
    <p:sldId id="2134804093" r:id="rId25"/>
    <p:sldId id="2735" r:id="rId26"/>
    <p:sldId id="2134804016" r:id="rId27"/>
    <p:sldId id="2134805032" r:id="rId28"/>
    <p:sldId id="2134804012" r:id="rId29"/>
    <p:sldId id="387" r:id="rId30"/>
    <p:sldId id="2134805036" r:id="rId31"/>
    <p:sldId id="468" r:id="rId32"/>
    <p:sldId id="2134805037" r:id="rId33"/>
    <p:sldId id="474" r:id="rId34"/>
    <p:sldId id="2134805038" r:id="rId35"/>
    <p:sldId id="2134804094" r:id="rId36"/>
    <p:sldId id="2134804095" r:id="rId37"/>
    <p:sldId id="9582" r:id="rId38"/>
    <p:sldId id="2134805040" r:id="rId39"/>
    <p:sldId id="9586" r:id="rId40"/>
    <p:sldId id="2134805041" r:id="rId41"/>
    <p:sldId id="2134805042" r:id="rId42"/>
    <p:sldId id="2134805043" r:id="rId43"/>
    <p:sldId id="2134805044" r:id="rId44"/>
    <p:sldId id="2134805046" r:id="rId45"/>
    <p:sldId id="434" r:id="rId46"/>
  </p:sldIdLst>
  <p:sldSz cx="12192000" cy="6858000"/>
  <p:notesSz cx="7102475" cy="9388475"/>
  <p:defaultTex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6"/>
    <a:srgbClr val="F3F2F1"/>
    <a:srgbClr val="FABFB7"/>
    <a:srgbClr val="EFF0F0"/>
    <a:srgbClr val="F0F0F0"/>
    <a:srgbClr val="F7941D"/>
    <a:srgbClr val="00B5F1"/>
    <a:srgbClr val="8DC63F"/>
    <a:srgbClr val="009697"/>
    <a:srgbClr val="00A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283EC-73C0-4E25-B652-5416525AED6C}" v="2" dt="2022-11-24T22:13:58.194"/>
    <p1510:client id="{F659A225-D521-46EE-BFD2-7EE8688025AC}" v="1" dt="2022-08-02T15:33:23.711"/>
  </p1510:revLst>
</p1510:revInfo>
</file>

<file path=ppt/tableStyles.xml><?xml version="1.0" encoding="utf-8"?>
<a:tblStyleLst xmlns:a="http://schemas.openxmlformats.org/drawingml/2006/main" def="{4F348D8D-2592-4D36-8BCA-CF58A03317E7}">
  <a:tblStyle styleId="{4F348D8D-2592-4D36-8BCA-CF58A03317E7}" styleName="IHSM Table Style">
    <a:wholeTbl>
      <a:tcTxStyle>
        <a:fontRef idx="minor"/>
        <a:schemeClr val="dk1"/>
      </a:tcTxStyle>
      <a:tcStyle>
        <a:tcBdr>
          <a:left>
            <a:ln>
              <a:noFill/>
            </a:ln>
          </a:left>
          <a:right>
            <a:ln>
              <a:noFill/>
            </a:ln>
          </a:right>
          <a:top>
            <a:ln>
              <a:noFill/>
            </a:ln>
          </a:top>
          <a:bottom>
            <a:ln>
              <a:noFill/>
            </a:ln>
          </a:bottom>
          <a:insideH>
            <a:ln>
              <a:noFill/>
            </a:ln>
          </a:insideH>
          <a:insideV>
            <a:ln>
              <a:noFill/>
            </a:ln>
          </a:insideV>
        </a:tcBdr>
      </a:tcStyle>
    </a:wholeTbl>
    <a:band1H>
      <a:tcTxStyle>
        <a:schemeClr val="dk1"/>
      </a:tcTxStyle>
      <a:tcStyle>
        <a:tcBdr/>
      </a:tcStyle>
    </a:band1H>
    <a:band2H>
      <a:tcStyle>
        <a:tcBdr/>
      </a:tcStyle>
    </a:band2H>
    <a:band1V>
      <a:tcStyle>
        <a:tcBdr/>
      </a:tcStyle>
    </a:band1V>
    <a:band2V>
      <a:tcStyle>
        <a:tcBdr/>
      </a:tcStyle>
    </a:band2V>
    <a:lastRow>
      <a:tcStyle>
        <a:tcBdr/>
      </a:tcStyle>
    </a:lastRow>
    <a:firstRow>
      <a:tcTxStyle>
        <a:fontRef idx="major"/>
        <a:schemeClr val="bg1"/>
      </a:tcTxStyle>
      <a:tcStyle>
        <a:tcBdr/>
        <a:fill>
          <a:solidFill>
            <a:srgbClr val="7F808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40" autoAdjust="0"/>
    <p:restoredTop sz="94660"/>
  </p:normalViewPr>
  <p:slideViewPr>
    <p:cSldViewPr snapToGrid="0">
      <p:cViewPr varScale="1">
        <p:scale>
          <a:sx n="107" d="100"/>
          <a:sy n="107" d="100"/>
        </p:scale>
        <p:origin x="762" y="114"/>
      </p:cViewPr>
      <p:guideLst/>
    </p:cSldViewPr>
  </p:slideViewPr>
  <p:notesTextViewPr>
    <p:cViewPr>
      <p:scale>
        <a:sx n="1" d="1"/>
        <a:sy n="1" d="1"/>
      </p:scale>
      <p:origin x="0" y="0"/>
    </p:cViewPr>
  </p:notesTextViewPr>
  <p:sorterViewPr>
    <p:cViewPr>
      <p:scale>
        <a:sx n="100" d="100"/>
        <a:sy n="100" d="100"/>
      </p:scale>
      <p:origin x="0" y="-10572"/>
    </p:cViewPr>
  </p:sorterViewPr>
  <p:notesViewPr>
    <p:cSldViewPr snapToGrid="0">
      <p:cViewPr>
        <p:scale>
          <a:sx n="1" d="2"/>
          <a:sy n="1" d="2"/>
        </p:scale>
        <p:origin x="0" y="0"/>
      </p:cViewPr>
      <p:guideLst>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https://infocorp365-my.sharepoint.com/personal/paul_mcconnell_ihsmarkit_com/Documents/Documents/Content%20and%20Presentations/Insights/COP26/Net%20zero%20and%20NDCs/Charts_mind%20the%20gap_insight.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https://infocorp365-my.sharepoint.com/personal/paul_mcconnell_ihsmarkit_com/Documents/Documents/Content%20and%20Presentations/Insights/COP26/Net%20zero%20and%20NDCs/Charts_mind%20the%20gap_insight.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infocorp365.sharepoint.com/sites/Downstream_CAL/Shared%20Documents/PGI%20Data/Data/COSD/OSD%202021%20-%20CCS%20and%20the%20oil%20sands/Workshop%20Presentation/Part%20I/OS%20GHG%20emissions%20workbook%20v3.xlsx" TargetMode="External"/><Relationship Id="rId2" Type="http://schemas.openxmlformats.org/officeDocument/2006/relationships/image" Target="../media/image3.png"/><Relationship Id="rId1" Type="http://schemas.openxmlformats.org/officeDocument/2006/relationships/themeOverride" Target="../theme/themeOverride7.xml"/><Relationship Id="rId4"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https://infocorp365.sharepoint.com/sites/Downstream_CAL/Shared%20Documents/PGI%20Data/Data/COSD/OSD%202021%20-%20CCS%20and%20the%20oil%20sands/Workshop%20Presentation/OS%20GHG%20emissions%20workbook.xlsx" TargetMode="External"/><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https://infocorp365.sharepoint.com/sites/Downstream_CAL/Shared%20Documents/PGI%20Data/Data/COSD/OSD%202021%20-%20CCS%20and%20the%20oil%20sands/Workshop%20Presentation/OS%20GHG%20emissions%20workbook.xlsx"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2.xlsx" TargetMode="External"/><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2.xlsx" TargetMode="External"/><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https://infocorp365.sharepoint.com/sites/Downstream_CAL/Shared%20Documents/PGI%20Data/Data/COSD/OSD%202021%20-%20CCS%20and%20the%20oil%20sands/Workshop%20Presentation/OS%20GHG%20emissions%20workbook.xlsx" TargetMode="External"/><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3.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2.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3.xlsx" TargetMode="External"/><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3.xlsx" TargetMode="External"/><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8.xml"/><Relationship Id="rId4" Type="http://schemas.openxmlformats.org/officeDocument/2006/relationships/oleObject" Target="../embeddings/oleObject1.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9.xml"/><Relationship Id="rId4" Type="http://schemas.openxmlformats.org/officeDocument/2006/relationships/oleObject" Target="../embeddings/oleObject2.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20.xml"/><Relationship Id="rId4" Type="http://schemas.openxmlformats.org/officeDocument/2006/relationships/oleObject" Target="https://infocorp365.sharepoint.com/sites/Downstream_CAL/Shared%20Documents/PGI%20Data/Data/COSD/OSD%202021%20-%20CCS%20and%20the%20oil%20sands/Workshop%20Presentation/Part%20I/OS%20GHG%20emissions%20workbook%20v3.xlsx" TargetMode="Externa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2.xlsx"/><Relationship Id="rId1" Type="http://schemas.openxmlformats.org/officeDocument/2006/relationships/themeOverride" Target="../theme/themeOverride19.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C:\Users\Paola.Perezpena\Desktop\Documents\2021\1Q-2021\CCUS_research_report\CCUS_charts.xlsx" TargetMode="Externa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3.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https://infocorp365.sharepoint.com/sites/Downstream_CAL/Shared%20Documents/PGI%20Data/Data/COSD/OSD%202021%20-%20CCS%20and%20the%20oil%20sands/Research/The%20IHS%20Markit%20carbon%20sequestration%20projects%20and%20policies%20database%20-%20September%202021.x" TargetMode="Externa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oleObject" Target="file:///C:\Users\celina.hwang\AppData\Local\Microsoft\Windows\INetCache\Content.Outlook\DM4MC9CJ\CCS%20workshop%20Alberta%20work%20data.xlsx"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oleObject" Target="file:///C:\Users\YogesMariarani.Palan\Desktop\CCS%20and%20the%20oil%20sands%20graphs%20Apr%2022%202022%20for%20CM.xlsx"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C:\Users\YogesMariarani.Palan\Desktop\CCS%20and%20the%20oil%20sands%20graphs%20Apr%2022%202022%20for%20CM.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https://infocorp365.sharepoint.com/sites/Downstream_CAL/Shared%20Documents/PGI%20Data/Data/COSD/OSD%202021%20-%20CCS%20and%20the%20oil%20sands/Workshop%20Presentation/OS%20GHG%20emissions%20workbook.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https://infocorp365.sharepoint.com/sites/Downstream_CAL/Shared%20Documents/PGI%20Data/Data/COSD/OSD%202021%20-%20CCS%20and%20the%20oil%20sands/Workshop%20Presentation/Part%20I/OS%20GHG%20emissions%20workbook%20v3.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https://infocorp365-my.sharepoint.com/personal/paul_mcconnell_ihsmarkit_com/Documents/Documents/Content%20and%20Presentations/Insights/COP26/Net%20zero%20and%20NDCs/Charts_mind%20the%20gap_insigh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https://infocorp365-my.sharepoint.com/personal/paul_mcconnell_ihsmarkit_com/Documents/Documents/Content%20and%20Presentations/Insights/COP26/Net%20zero%20and%20NDCs/Charts_mind%20the%20gap_insight.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https://infocorp365-my.sharepoint.com/personal/paul_mcconnell_ihsmarkit_com/Documents/Documents/Content%20and%20Presentations/Insights/COP26/Net%20zero%20and%20NDCs/Charts_mind%20the%20gap_insight.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16999359662228"/>
          <c:y val="0.13429694033736764"/>
          <c:w val="0.81550286251450999"/>
          <c:h val="0.65293126936287271"/>
        </c:manualLayout>
      </c:layout>
      <c:barChart>
        <c:barDir val="col"/>
        <c:grouping val="stacked"/>
        <c:varyColors val="0"/>
        <c:ser>
          <c:idx val="1"/>
          <c:order val="0"/>
          <c:tx>
            <c:strRef>
              <c:f>'Fig. Absolute Composition (3)'!$J$6</c:f>
              <c:strCache>
                <c:ptCount val="1"/>
                <c:pt idx="0">
                  <c:v>Power generation</c:v>
                </c:pt>
              </c:strCache>
            </c:strRef>
          </c:tx>
          <c:spPr>
            <a:solidFill>
              <a:srgbClr val="FFD200"/>
            </a:solidFill>
            <a:ln>
              <a:noFill/>
            </a:ln>
          </c:spPr>
          <c:invertIfNegative val="0"/>
          <c:cat>
            <c:numRef>
              <c:f>'Fig. Absolute Composition (3)'!$M$4:$Z$4</c:f>
              <c:numCache>
                <c:formatCode>0</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 Absolute Composition (3)'!$M$6:$Z$6</c:f>
              <c:numCache>
                <c:formatCode>#,##0.00</c:formatCode>
                <c:ptCount val="14"/>
                <c:pt idx="0">
                  <c:v>-6</c:v>
                </c:pt>
                <c:pt idx="1">
                  <c:v>0</c:v>
                </c:pt>
                <c:pt idx="2">
                  <c:v>-9</c:v>
                </c:pt>
                <c:pt idx="3">
                  <c:v>-24</c:v>
                </c:pt>
                <c:pt idx="4">
                  <c:v>-23</c:v>
                </c:pt>
                <c:pt idx="5">
                  <c:v>-31</c:v>
                </c:pt>
                <c:pt idx="6">
                  <c:v>-35</c:v>
                </c:pt>
                <c:pt idx="7">
                  <c:v>-38</c:v>
                </c:pt>
                <c:pt idx="8">
                  <c:v>-42</c:v>
                </c:pt>
                <c:pt idx="9">
                  <c:v>-39</c:v>
                </c:pt>
                <c:pt idx="10">
                  <c:v>-44</c:v>
                </c:pt>
                <c:pt idx="11">
                  <c:v>-46</c:v>
                </c:pt>
                <c:pt idx="12">
                  <c:v>-56</c:v>
                </c:pt>
                <c:pt idx="13">
                  <c:v>-57</c:v>
                </c:pt>
              </c:numCache>
            </c:numRef>
          </c:val>
          <c:extLst>
            <c:ext xmlns:c16="http://schemas.microsoft.com/office/drawing/2014/chart" uri="{C3380CC4-5D6E-409C-BE32-E72D297353CC}">
              <c16:uniqueId val="{00000000-907E-4E05-BAA2-8869B5B029F6}"/>
            </c:ext>
          </c:extLst>
        </c:ser>
        <c:ser>
          <c:idx val="7"/>
          <c:order val="1"/>
          <c:tx>
            <c:v>Oil and gas</c:v>
          </c:tx>
          <c:spPr>
            <a:solidFill>
              <a:srgbClr val="00AB4E"/>
            </a:solidFill>
            <a:ln>
              <a:noFill/>
            </a:ln>
          </c:spPr>
          <c:invertIfNegative val="0"/>
          <c:dPt>
            <c:idx val="0"/>
            <c:invertIfNegative val="0"/>
            <c:bubble3D val="0"/>
            <c:spPr>
              <a:solidFill>
                <a:srgbClr val="00AB4E"/>
              </a:solidFill>
              <a:ln w="12700">
                <a:noFill/>
              </a:ln>
            </c:spPr>
            <c:extLst>
              <c:ext xmlns:c16="http://schemas.microsoft.com/office/drawing/2014/chart" uri="{C3380CC4-5D6E-409C-BE32-E72D297353CC}">
                <c16:uniqueId val="{00000002-907E-4E05-BAA2-8869B5B029F6}"/>
              </c:ext>
            </c:extLst>
          </c:dPt>
          <c:dPt>
            <c:idx val="2"/>
            <c:invertIfNegative val="0"/>
            <c:bubble3D val="0"/>
            <c:spPr>
              <a:solidFill>
                <a:srgbClr val="00AB4E"/>
              </a:solidFill>
              <a:ln w="19050">
                <a:noFill/>
              </a:ln>
            </c:spPr>
            <c:extLst>
              <c:ext xmlns:c16="http://schemas.microsoft.com/office/drawing/2014/chart" uri="{C3380CC4-5D6E-409C-BE32-E72D297353CC}">
                <c16:uniqueId val="{00000004-907E-4E05-BAA2-8869B5B029F6}"/>
              </c:ext>
            </c:extLst>
          </c:dPt>
          <c:cat>
            <c:numRef>
              <c:f>'Fig. Absolute Composition (3)'!$M$4:$Z$4</c:f>
              <c:numCache>
                <c:formatCode>0</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 Absolute Composition (3)'!$M$5:$Z$5</c:f>
              <c:numCache>
                <c:formatCode>#,##0.00</c:formatCode>
                <c:ptCount val="14"/>
                <c:pt idx="0">
                  <c:v>5</c:v>
                </c:pt>
                <c:pt idx="1">
                  <c:v>11</c:v>
                </c:pt>
                <c:pt idx="2">
                  <c:v>7</c:v>
                </c:pt>
                <c:pt idx="3">
                  <c:v>5</c:v>
                </c:pt>
                <c:pt idx="4">
                  <c:v>6</c:v>
                </c:pt>
                <c:pt idx="5">
                  <c:v>12</c:v>
                </c:pt>
                <c:pt idx="6">
                  <c:v>18</c:v>
                </c:pt>
                <c:pt idx="7">
                  <c:v>24</c:v>
                </c:pt>
                <c:pt idx="8">
                  <c:v>30</c:v>
                </c:pt>
                <c:pt idx="9">
                  <c:v>30</c:v>
                </c:pt>
                <c:pt idx="10">
                  <c:v>21</c:v>
                </c:pt>
                <c:pt idx="11">
                  <c:v>23</c:v>
                </c:pt>
                <c:pt idx="12">
                  <c:v>31</c:v>
                </c:pt>
                <c:pt idx="13">
                  <c:v>31</c:v>
                </c:pt>
              </c:numCache>
            </c:numRef>
          </c:val>
          <c:extLst>
            <c:ext xmlns:c16="http://schemas.microsoft.com/office/drawing/2014/chart" uri="{C3380CC4-5D6E-409C-BE32-E72D297353CC}">
              <c16:uniqueId val="{00000005-907E-4E05-BAA2-8869B5B029F6}"/>
            </c:ext>
          </c:extLst>
        </c:ser>
        <c:ser>
          <c:idx val="2"/>
          <c:order val="2"/>
          <c:tx>
            <c:strRef>
              <c:f>'Fig. Absolute Composition (3)'!$J$7</c:f>
              <c:strCache>
                <c:ptCount val="1"/>
                <c:pt idx="0">
                  <c:v>Transportation</c:v>
                </c:pt>
              </c:strCache>
            </c:strRef>
          </c:tx>
          <c:spPr>
            <a:solidFill>
              <a:srgbClr val="96157C"/>
            </a:solidFill>
            <a:ln>
              <a:noFill/>
            </a:ln>
          </c:spPr>
          <c:invertIfNegative val="0"/>
          <c:cat>
            <c:numRef>
              <c:f>'Fig. Absolute Composition (3)'!$M$4:$Z$4</c:f>
              <c:numCache>
                <c:formatCode>0</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 Absolute Composition (3)'!$M$7:$Z$7</c:f>
              <c:numCache>
                <c:formatCode>#,##0.00</c:formatCode>
                <c:ptCount val="14"/>
                <c:pt idx="0">
                  <c:v>1</c:v>
                </c:pt>
                <c:pt idx="1">
                  <c:v>5</c:v>
                </c:pt>
                <c:pt idx="2">
                  <c:v>5</c:v>
                </c:pt>
                <c:pt idx="3">
                  <c:v>1</c:v>
                </c:pt>
                <c:pt idx="4">
                  <c:v>7</c:v>
                </c:pt>
                <c:pt idx="5">
                  <c:v>8</c:v>
                </c:pt>
                <c:pt idx="6">
                  <c:v>10</c:v>
                </c:pt>
                <c:pt idx="7">
                  <c:v>14</c:v>
                </c:pt>
                <c:pt idx="8">
                  <c:v>11</c:v>
                </c:pt>
                <c:pt idx="9">
                  <c:v>12</c:v>
                </c:pt>
                <c:pt idx="10">
                  <c:v>14</c:v>
                </c:pt>
                <c:pt idx="11">
                  <c:v>19</c:v>
                </c:pt>
                <c:pt idx="12">
                  <c:v>24</c:v>
                </c:pt>
                <c:pt idx="13">
                  <c:v>26</c:v>
                </c:pt>
              </c:numCache>
            </c:numRef>
          </c:val>
          <c:extLst>
            <c:ext xmlns:c16="http://schemas.microsoft.com/office/drawing/2014/chart" uri="{C3380CC4-5D6E-409C-BE32-E72D297353CC}">
              <c16:uniqueId val="{00000006-907E-4E05-BAA2-8869B5B029F6}"/>
            </c:ext>
          </c:extLst>
        </c:ser>
        <c:ser>
          <c:idx val="3"/>
          <c:order val="3"/>
          <c:tx>
            <c:strRef>
              <c:f>'Fig. Absolute Composition (3)'!$J$8</c:f>
              <c:strCache>
                <c:ptCount val="1"/>
                <c:pt idx="0">
                  <c:v>Industrial </c:v>
                </c:pt>
              </c:strCache>
            </c:strRef>
          </c:tx>
          <c:spPr>
            <a:solidFill>
              <a:srgbClr val="0066B3"/>
            </a:solidFill>
            <a:ln>
              <a:noFill/>
            </a:ln>
          </c:spPr>
          <c:invertIfNegative val="0"/>
          <c:cat>
            <c:numRef>
              <c:f>'Fig. Absolute Composition (3)'!$M$4:$Z$4</c:f>
              <c:numCache>
                <c:formatCode>0</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 Absolute Composition (3)'!$M$8:$Z$8</c:f>
              <c:numCache>
                <c:formatCode>#,##0.00</c:formatCode>
                <c:ptCount val="14"/>
                <c:pt idx="0">
                  <c:v>0</c:v>
                </c:pt>
                <c:pt idx="1">
                  <c:v>-1</c:v>
                </c:pt>
                <c:pt idx="2">
                  <c:v>-2</c:v>
                </c:pt>
                <c:pt idx="3">
                  <c:v>-15</c:v>
                </c:pt>
                <c:pt idx="4">
                  <c:v>-12</c:v>
                </c:pt>
                <c:pt idx="5">
                  <c:v>-6</c:v>
                </c:pt>
                <c:pt idx="6">
                  <c:v>-7</c:v>
                </c:pt>
                <c:pt idx="7">
                  <c:v>-9</c:v>
                </c:pt>
                <c:pt idx="8">
                  <c:v>-8</c:v>
                </c:pt>
                <c:pt idx="9">
                  <c:v>-10</c:v>
                </c:pt>
                <c:pt idx="10">
                  <c:v>-11</c:v>
                </c:pt>
                <c:pt idx="11">
                  <c:v>-12</c:v>
                </c:pt>
                <c:pt idx="12">
                  <c:v>-10</c:v>
                </c:pt>
                <c:pt idx="13">
                  <c:v>-10</c:v>
                </c:pt>
              </c:numCache>
            </c:numRef>
          </c:val>
          <c:extLst>
            <c:ext xmlns:c16="http://schemas.microsoft.com/office/drawing/2014/chart" uri="{C3380CC4-5D6E-409C-BE32-E72D297353CC}">
              <c16:uniqueId val="{00000007-907E-4E05-BAA2-8869B5B029F6}"/>
            </c:ext>
          </c:extLst>
        </c:ser>
        <c:ser>
          <c:idx val="4"/>
          <c:order val="4"/>
          <c:tx>
            <c:strRef>
              <c:f>'Fig. Absolute Composition (3)'!$J$9</c:f>
              <c:strCache>
                <c:ptCount val="1"/>
                <c:pt idx="0">
                  <c:v>Buildings</c:v>
                </c:pt>
              </c:strCache>
            </c:strRef>
          </c:tx>
          <c:spPr>
            <a:solidFill>
              <a:srgbClr val="00B5F1"/>
            </a:solidFill>
            <a:ln>
              <a:noFill/>
            </a:ln>
          </c:spPr>
          <c:invertIfNegative val="0"/>
          <c:cat>
            <c:numRef>
              <c:f>'Fig. Absolute Composition (3)'!$M$4:$Z$4</c:f>
              <c:numCache>
                <c:formatCode>0</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 Absolute Composition (3)'!$M$9:$Z$9</c:f>
              <c:numCache>
                <c:formatCode>#,##0.00</c:formatCode>
                <c:ptCount val="14"/>
                <c:pt idx="0">
                  <c:v>-5</c:v>
                </c:pt>
                <c:pt idx="1">
                  <c:v>1</c:v>
                </c:pt>
                <c:pt idx="2">
                  <c:v>1</c:v>
                </c:pt>
                <c:pt idx="3">
                  <c:v>-1</c:v>
                </c:pt>
                <c:pt idx="4">
                  <c:v>-4</c:v>
                </c:pt>
                <c:pt idx="5">
                  <c:v>1</c:v>
                </c:pt>
                <c:pt idx="6">
                  <c:v>-1</c:v>
                </c:pt>
                <c:pt idx="7">
                  <c:v>0</c:v>
                </c:pt>
                <c:pt idx="8">
                  <c:v>1</c:v>
                </c:pt>
                <c:pt idx="9">
                  <c:v>-1</c:v>
                </c:pt>
                <c:pt idx="10">
                  <c:v>-3</c:v>
                </c:pt>
                <c:pt idx="11">
                  <c:v>2</c:v>
                </c:pt>
                <c:pt idx="12">
                  <c:v>6</c:v>
                </c:pt>
                <c:pt idx="13">
                  <c:v>7</c:v>
                </c:pt>
              </c:numCache>
            </c:numRef>
          </c:val>
          <c:extLst>
            <c:ext xmlns:c16="http://schemas.microsoft.com/office/drawing/2014/chart" uri="{C3380CC4-5D6E-409C-BE32-E72D297353CC}">
              <c16:uniqueId val="{00000008-907E-4E05-BAA2-8869B5B029F6}"/>
            </c:ext>
          </c:extLst>
        </c:ser>
        <c:ser>
          <c:idx val="5"/>
          <c:order val="5"/>
          <c:tx>
            <c:strRef>
              <c:f>'Fig. Absolute Composition (3)'!$J$10</c:f>
              <c:strCache>
                <c:ptCount val="1"/>
                <c:pt idx="0">
                  <c:v>Agriculture</c:v>
                </c:pt>
              </c:strCache>
            </c:strRef>
          </c:tx>
          <c:spPr>
            <a:solidFill>
              <a:srgbClr val="C84623"/>
            </a:solidFill>
            <a:ln>
              <a:noFill/>
            </a:ln>
          </c:spPr>
          <c:invertIfNegative val="0"/>
          <c:cat>
            <c:numRef>
              <c:f>'Fig. Absolute Composition (3)'!$M$4:$Z$4</c:f>
              <c:numCache>
                <c:formatCode>0</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 Absolute Composition (3)'!$M$10:$Z$10</c:f>
              <c:numCache>
                <c:formatCode>#,##0.00</c:formatCode>
                <c:ptCount val="14"/>
                <c:pt idx="0">
                  <c:v>-2</c:v>
                </c:pt>
                <c:pt idx="1">
                  <c:v>-1</c:v>
                </c:pt>
                <c:pt idx="2">
                  <c:v>-1</c:v>
                </c:pt>
                <c:pt idx="3">
                  <c:v>-4</c:v>
                </c:pt>
                <c:pt idx="4">
                  <c:v>-4</c:v>
                </c:pt>
                <c:pt idx="5">
                  <c:v>-4</c:v>
                </c:pt>
                <c:pt idx="6">
                  <c:v>-2</c:v>
                </c:pt>
                <c:pt idx="7">
                  <c:v>1</c:v>
                </c:pt>
                <c:pt idx="8">
                  <c:v>-1</c:v>
                </c:pt>
                <c:pt idx="9">
                  <c:v>-1</c:v>
                </c:pt>
                <c:pt idx="10">
                  <c:v>0</c:v>
                </c:pt>
                <c:pt idx="11">
                  <c:v>-1</c:v>
                </c:pt>
                <c:pt idx="12">
                  <c:v>1</c:v>
                </c:pt>
                <c:pt idx="13">
                  <c:v>1</c:v>
                </c:pt>
              </c:numCache>
            </c:numRef>
          </c:val>
          <c:extLst>
            <c:ext xmlns:c16="http://schemas.microsoft.com/office/drawing/2014/chart" uri="{C3380CC4-5D6E-409C-BE32-E72D297353CC}">
              <c16:uniqueId val="{00000009-907E-4E05-BAA2-8869B5B029F6}"/>
            </c:ext>
          </c:extLst>
        </c:ser>
        <c:ser>
          <c:idx val="6"/>
          <c:order val="6"/>
          <c:tx>
            <c:strRef>
              <c:f>'Fig. Absolute Composition (3)'!$J$11</c:f>
              <c:strCache>
                <c:ptCount val="1"/>
                <c:pt idx="0">
                  <c:v>Other</c:v>
                </c:pt>
              </c:strCache>
            </c:strRef>
          </c:tx>
          <c:spPr>
            <a:solidFill>
              <a:schemeClr val="bg1">
                <a:lumMod val="65000"/>
              </a:schemeClr>
            </a:solidFill>
            <a:ln>
              <a:noFill/>
            </a:ln>
          </c:spPr>
          <c:invertIfNegative val="0"/>
          <c:cat>
            <c:numRef>
              <c:f>'Fig. Absolute Composition (3)'!$M$4:$Z$4</c:f>
              <c:numCache>
                <c:formatCode>0</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 Absolute Composition (3)'!$M$11:$Z$11</c:f>
              <c:numCache>
                <c:formatCode>#,##0.00</c:formatCode>
                <c:ptCount val="14"/>
                <c:pt idx="0">
                  <c:v>-2</c:v>
                </c:pt>
                <c:pt idx="1">
                  <c:v>0</c:v>
                </c:pt>
                <c:pt idx="2">
                  <c:v>-1</c:v>
                </c:pt>
                <c:pt idx="3">
                  <c:v>-7</c:v>
                </c:pt>
                <c:pt idx="4">
                  <c:v>-4</c:v>
                </c:pt>
                <c:pt idx="5">
                  <c:v>-4</c:v>
                </c:pt>
                <c:pt idx="6">
                  <c:v>-5</c:v>
                </c:pt>
                <c:pt idx="7">
                  <c:v>-5</c:v>
                </c:pt>
                <c:pt idx="8">
                  <c:v>-7</c:v>
                </c:pt>
                <c:pt idx="9">
                  <c:v>-7</c:v>
                </c:pt>
                <c:pt idx="10">
                  <c:v>-7</c:v>
                </c:pt>
                <c:pt idx="11">
                  <c:v>-7</c:v>
                </c:pt>
                <c:pt idx="12">
                  <c:v>-5</c:v>
                </c:pt>
                <c:pt idx="13">
                  <c:v>-5</c:v>
                </c:pt>
              </c:numCache>
            </c:numRef>
          </c:val>
          <c:extLst>
            <c:ext xmlns:c16="http://schemas.microsoft.com/office/drawing/2014/chart" uri="{C3380CC4-5D6E-409C-BE32-E72D297353CC}">
              <c16:uniqueId val="{0000000A-907E-4E05-BAA2-8869B5B029F6}"/>
            </c:ext>
          </c:extLst>
        </c:ser>
        <c:dLbls>
          <c:showLegendKey val="0"/>
          <c:showVal val="0"/>
          <c:showCatName val="0"/>
          <c:showSerName val="0"/>
          <c:showPercent val="0"/>
          <c:showBubbleSize val="0"/>
        </c:dLbls>
        <c:gapWidth val="100"/>
        <c:overlap val="100"/>
        <c:axId val="242045768"/>
        <c:axId val="242046944"/>
      </c:barChart>
      <c:catAx>
        <c:axId val="242045768"/>
        <c:scaling>
          <c:orientation val="minMax"/>
        </c:scaling>
        <c:delete val="0"/>
        <c:axPos val="b"/>
        <c:numFmt formatCode="0" sourceLinked="1"/>
        <c:majorTickMark val="out"/>
        <c:minorTickMark val="none"/>
        <c:tickLblPos val="low"/>
        <c:txPr>
          <a:bodyPr rot="0" vert="horz"/>
          <a:lstStyle/>
          <a:p>
            <a:pPr>
              <a:defRPr b="0"/>
            </a:pPr>
            <a:endParaRPr lang="en-US"/>
          </a:p>
        </c:txPr>
        <c:crossAx val="242046944"/>
        <c:crosses val="autoZero"/>
        <c:auto val="1"/>
        <c:lblAlgn val="ctr"/>
        <c:lblOffset val="100"/>
        <c:noMultiLvlLbl val="0"/>
      </c:catAx>
      <c:valAx>
        <c:axId val="242046944"/>
        <c:scaling>
          <c:orientation val="minMax"/>
        </c:scaling>
        <c:delete val="0"/>
        <c:axPos val="l"/>
        <c:majorGridlines/>
        <c:numFmt formatCode="#,##0" sourceLinked="0"/>
        <c:majorTickMark val="out"/>
        <c:minorTickMark val="none"/>
        <c:tickLblPos val="nextTo"/>
        <c:spPr>
          <a:ln w="3175">
            <a:solidFill>
              <a:srgbClr val="7F8080"/>
            </a:solidFill>
            <a:prstDash val="solid"/>
          </a:ln>
        </c:spPr>
        <c:txPr>
          <a:bodyPr rot="0" vert="horz"/>
          <a:lstStyle/>
          <a:p>
            <a:pPr>
              <a:defRPr b="0">
                <a:solidFill>
                  <a:srgbClr val="000000"/>
                </a:solidFill>
                <a:latin typeface="Arial"/>
                <a:ea typeface="Arial"/>
                <a:cs typeface="Arial"/>
              </a:defRPr>
            </a:pPr>
            <a:endParaRPr lang="en-US"/>
          </a:p>
        </c:txPr>
        <c:crossAx val="242045768"/>
        <c:crosses val="autoZero"/>
        <c:crossBetween val="between"/>
      </c:valAx>
    </c:plotArea>
    <c:legend>
      <c:legendPos val="t"/>
      <c:layout>
        <c:manualLayout>
          <c:xMode val="edge"/>
          <c:yMode val="edge"/>
          <c:x val="0"/>
          <c:y val="0.86114065401143502"/>
          <c:w val="0.99936185516670728"/>
          <c:h val="6.5408928092405283E-2"/>
        </c:manualLayout>
      </c:layout>
      <c:overlay val="0"/>
      <c:txPr>
        <a:bodyPr/>
        <a:lstStyle/>
        <a:p>
          <a:pPr>
            <a:defRPr b="0">
              <a:solidFill>
                <a:srgbClr val="000000"/>
              </a:solidFill>
              <a:latin typeface="Arial" panose="020B0604020202020204" pitchFamily="34" charset="0"/>
            </a:defRPr>
          </a:pPr>
          <a:endParaRPr lang="en-US"/>
        </a:p>
      </c:txPr>
    </c:legend>
    <c:plotVisOnly val="1"/>
    <c:dispBlanksAs val="gap"/>
    <c:showDLblsOverMax val="0"/>
  </c:chart>
  <c:spPr>
    <a:solidFill>
      <a:sysClr val="window" lastClr="FFFFFF"/>
    </a:solidFill>
    <a:ln w="6350" cmpd="sng">
      <a:solidFill>
        <a:srgbClr val="7F8080">
          <a:alpha val="97000"/>
        </a:srgbClr>
      </a:solid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9697"/>
              </a:solidFill>
              <a:ln w="19050">
                <a:solidFill>
                  <a:schemeClr val="lt1"/>
                </a:solidFill>
              </a:ln>
              <a:effectLst/>
            </c:spPr>
            <c:extLst>
              <c:ext xmlns:c16="http://schemas.microsoft.com/office/drawing/2014/chart" uri="{C3380CC4-5D6E-409C-BE32-E72D297353CC}">
                <c16:uniqueId val="{00000001-E3EE-4500-9B8B-B34189999A52}"/>
              </c:ext>
            </c:extLst>
          </c:dPt>
          <c:dPt>
            <c:idx val="1"/>
            <c:bubble3D val="0"/>
            <c:spPr>
              <a:noFill/>
              <a:ln w="19050">
                <a:solidFill>
                  <a:schemeClr val="lt1"/>
                </a:solidFill>
              </a:ln>
              <a:effectLst/>
            </c:spPr>
            <c:extLst>
              <c:ext xmlns:c16="http://schemas.microsoft.com/office/drawing/2014/chart" uri="{C3380CC4-5D6E-409C-BE32-E72D297353CC}">
                <c16:uniqueId val="{00000003-E3EE-4500-9B8B-B34189999A52}"/>
              </c:ext>
            </c:extLst>
          </c:dPt>
          <c:val>
            <c:numRef>
              <c:f>'Figure 2'!$C$21:$C$22</c:f>
              <c:numCache>
                <c:formatCode>0%</c:formatCode>
                <c:ptCount val="2"/>
                <c:pt idx="0">
                  <c:v>0.60818106156082619</c:v>
                </c:pt>
                <c:pt idx="1">
                  <c:v>0.39181893843917381</c:v>
                </c:pt>
              </c:numCache>
            </c:numRef>
          </c:val>
          <c:extLst>
            <c:ext xmlns:c16="http://schemas.microsoft.com/office/drawing/2014/chart" uri="{C3380CC4-5D6E-409C-BE32-E72D297353CC}">
              <c16:uniqueId val="{00000004-E3EE-4500-9B8B-B34189999A52}"/>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explosion val="5"/>
            <c:spPr>
              <a:solidFill>
                <a:srgbClr val="96157C"/>
              </a:solidFill>
              <a:ln w="19050">
                <a:solidFill>
                  <a:schemeClr val="lt1"/>
                </a:solidFill>
              </a:ln>
              <a:effectLst/>
            </c:spPr>
            <c:extLst>
              <c:ext xmlns:c16="http://schemas.microsoft.com/office/drawing/2014/chart" uri="{C3380CC4-5D6E-409C-BE32-E72D297353CC}">
                <c16:uniqueId val="{00000001-60ED-4B24-AA98-38E8FF5085D6}"/>
              </c:ext>
            </c:extLst>
          </c:dPt>
          <c:dPt>
            <c:idx val="1"/>
            <c:bubble3D val="0"/>
            <c:spPr>
              <a:noFill/>
              <a:ln w="19050">
                <a:solidFill>
                  <a:schemeClr val="lt1"/>
                </a:solidFill>
              </a:ln>
              <a:effectLst/>
            </c:spPr>
            <c:extLst>
              <c:ext xmlns:c16="http://schemas.microsoft.com/office/drawing/2014/chart" uri="{C3380CC4-5D6E-409C-BE32-E72D297353CC}">
                <c16:uniqueId val="{00000003-60ED-4B24-AA98-38E8FF5085D6}"/>
              </c:ext>
            </c:extLst>
          </c:dPt>
          <c:val>
            <c:numRef>
              <c:f>'Figure 2'!$C$24:$C$25</c:f>
              <c:numCache>
                <c:formatCode>0%</c:formatCode>
                <c:ptCount val="2"/>
                <c:pt idx="0">
                  <c:v>0.12592300600256437</c:v>
                </c:pt>
                <c:pt idx="1">
                  <c:v>0.87407699399743566</c:v>
                </c:pt>
              </c:numCache>
            </c:numRef>
          </c:val>
          <c:extLst>
            <c:ext xmlns:c16="http://schemas.microsoft.com/office/drawing/2014/chart" uri="{C3380CC4-5D6E-409C-BE32-E72D297353CC}">
              <c16:uniqueId val="{00000004-60ED-4B24-AA98-38E8FF5085D6}"/>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17346491276888E-2"/>
          <c:y val="0.13520147785925907"/>
          <c:w val="0.86767495753646962"/>
          <c:h val="0.60586694805142871"/>
        </c:manualLayout>
      </c:layout>
      <c:areaChart>
        <c:grouping val="stacked"/>
        <c:varyColors val="0"/>
        <c:ser>
          <c:idx val="0"/>
          <c:order val="0"/>
          <c:tx>
            <c:strRef>
              <c:f>'Fig Cost Curve 2040'!$H$19</c:f>
              <c:strCache>
                <c:ptCount val="1"/>
                <c:pt idx="0">
                  <c:v>Blank</c:v>
                </c:pt>
              </c:strCache>
            </c:strRef>
          </c:tx>
          <c:spPr>
            <a:no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2040'!$H$20:$H$66</c:f>
              <c:numCache>
                <c:formatCode>0.0</c:formatCode>
                <c:ptCount val="47"/>
                <c:pt idx="0">
                  <c:v>0</c:v>
                </c:pt>
                <c:pt idx="1">
                  <c:v>3.01</c:v>
                </c:pt>
                <c:pt idx="2">
                  <c:v>3.01</c:v>
                </c:pt>
                <c:pt idx="3">
                  <c:v>3.01</c:v>
                </c:pt>
                <c:pt idx="4">
                  <c:v>14.02</c:v>
                </c:pt>
                <c:pt idx="5">
                  <c:v>14.02</c:v>
                </c:pt>
                <c:pt idx="6">
                  <c:v>14.02</c:v>
                </c:pt>
                <c:pt idx="7">
                  <c:v>17.97</c:v>
                </c:pt>
                <c:pt idx="8">
                  <c:v>17.97</c:v>
                </c:pt>
                <c:pt idx="9">
                  <c:v>17.97</c:v>
                </c:pt>
                <c:pt idx="10">
                  <c:v>24.2</c:v>
                </c:pt>
                <c:pt idx="11">
                  <c:v>24.2</c:v>
                </c:pt>
                <c:pt idx="12">
                  <c:v>24.2</c:v>
                </c:pt>
                <c:pt idx="13">
                  <c:v>11</c:v>
                </c:pt>
                <c:pt idx="14">
                  <c:v>11</c:v>
                </c:pt>
                <c:pt idx="15">
                  <c:v>11</c:v>
                </c:pt>
                <c:pt idx="16">
                  <c:v>12.95</c:v>
                </c:pt>
                <c:pt idx="17">
                  <c:v>12.95</c:v>
                </c:pt>
                <c:pt idx="18">
                  <c:v>12.95</c:v>
                </c:pt>
                <c:pt idx="19">
                  <c:v>17.8</c:v>
                </c:pt>
                <c:pt idx="20">
                  <c:v>17.8</c:v>
                </c:pt>
                <c:pt idx="21">
                  <c:v>17.8</c:v>
                </c:pt>
                <c:pt idx="22">
                  <c:v>29.477166909676793</c:v>
                </c:pt>
                <c:pt idx="23">
                  <c:v>29.477166909676793</c:v>
                </c:pt>
                <c:pt idx="24">
                  <c:v>29.477166909676793</c:v>
                </c:pt>
                <c:pt idx="25">
                  <c:v>33.83</c:v>
                </c:pt>
                <c:pt idx="26">
                  <c:v>33.83</c:v>
                </c:pt>
                <c:pt idx="27">
                  <c:v>33.83</c:v>
                </c:pt>
                <c:pt idx="28">
                  <c:v>9.5399999999999991</c:v>
                </c:pt>
                <c:pt idx="29">
                  <c:v>9.5399999999999991</c:v>
                </c:pt>
                <c:pt idx="30">
                  <c:v>9.5399999999999991</c:v>
                </c:pt>
                <c:pt idx="31">
                  <c:v>34.99842305523002</c:v>
                </c:pt>
                <c:pt idx="32">
                  <c:v>34.99842305523002</c:v>
                </c:pt>
                <c:pt idx="33">
                  <c:v>34.99842305523002</c:v>
                </c:pt>
                <c:pt idx="34">
                  <c:v>48.11</c:v>
                </c:pt>
                <c:pt idx="35">
                  <c:v>48.11</c:v>
                </c:pt>
                <c:pt idx="36">
                  <c:v>48.11</c:v>
                </c:pt>
                <c:pt idx="37">
                  <c:v>33.829116568933998</c:v>
                </c:pt>
                <c:pt idx="38">
                  <c:v>33.829116568933998</c:v>
                </c:pt>
                <c:pt idx="39">
                  <c:v>33.829116568933998</c:v>
                </c:pt>
                <c:pt idx="40">
                  <c:v>33.987901269708843</c:v>
                </c:pt>
                <c:pt idx="41">
                  <c:v>33.987901269708843</c:v>
                </c:pt>
                <c:pt idx="42">
                  <c:v>33.987901269708843</c:v>
                </c:pt>
                <c:pt idx="43">
                  <c:v>27.46</c:v>
                </c:pt>
                <c:pt idx="44">
                  <c:v>27.46</c:v>
                </c:pt>
                <c:pt idx="45">
                  <c:v>27.46</c:v>
                </c:pt>
              </c:numCache>
            </c:numRef>
          </c:val>
          <c:extLst>
            <c:ext xmlns:c16="http://schemas.microsoft.com/office/drawing/2014/chart" uri="{C3380CC4-5D6E-409C-BE32-E72D297353CC}">
              <c16:uniqueId val="{00000000-FDE9-42CB-B597-28E4A2D7C572}"/>
            </c:ext>
          </c:extLst>
        </c:ser>
        <c:ser>
          <c:idx val="1"/>
          <c:order val="1"/>
          <c:tx>
            <c:strRef>
              <c:f>'Fig Cost Curve 2040'!$I$19</c:f>
              <c:strCache>
                <c:ptCount val="1"/>
                <c:pt idx="0">
                  <c:v>Middle East</c:v>
                </c:pt>
              </c:strCache>
            </c:strRef>
          </c:tx>
          <c:spPr>
            <a:solidFill>
              <a:srgbClr val="7F8080"/>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2040'!$I$20:$I$66</c:f>
              <c:numCache>
                <c:formatCode>0.0</c:formatCode>
                <c:ptCount val="47"/>
                <c:pt idx="0">
                  <c:v>0</c:v>
                </c:pt>
                <c:pt idx="1">
                  <c:v>47.2</c:v>
                </c:pt>
                <c:pt idx="2">
                  <c:v>47.2</c:v>
                </c:pt>
                <c:pt idx="3">
                  <c:v>47.2</c:v>
                </c:pt>
                <c:pt idx="4">
                  <c:v>0</c:v>
                </c:pt>
              </c:numCache>
            </c:numRef>
          </c:val>
          <c:extLst>
            <c:ext xmlns:c16="http://schemas.microsoft.com/office/drawing/2014/chart" uri="{C3380CC4-5D6E-409C-BE32-E72D297353CC}">
              <c16:uniqueId val="{00000001-FDE9-42CB-B597-28E4A2D7C572}"/>
            </c:ext>
          </c:extLst>
        </c:ser>
        <c:ser>
          <c:idx val="2"/>
          <c:order val="2"/>
          <c:tx>
            <c:strRef>
              <c:f>'Fig Cost Curve 2040'!$J$19</c:f>
              <c:strCache>
                <c:ptCount val="1"/>
                <c:pt idx="0">
                  <c:v>Rest of the world—Onshore</c:v>
                </c:pt>
              </c:strCache>
            </c:strRef>
          </c:tx>
          <c:spPr>
            <a:solidFill>
              <a:srgbClr val="B1B3B6"/>
            </a:solidFill>
            <a:ln>
              <a:solidFill>
                <a:schemeClr val="bg1"/>
              </a:solidFill>
            </a:ln>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2040'!$J$20:$J$66</c:f>
              <c:numCache>
                <c:formatCode>General</c:formatCode>
                <c:ptCount val="47"/>
                <c:pt idx="3" formatCode="0.0">
                  <c:v>0</c:v>
                </c:pt>
                <c:pt idx="4" formatCode="0.0">
                  <c:v>69.47</c:v>
                </c:pt>
                <c:pt idx="5" formatCode="0.0">
                  <c:v>69.47</c:v>
                </c:pt>
                <c:pt idx="6" formatCode="0.0">
                  <c:v>69.47</c:v>
                </c:pt>
                <c:pt idx="7" formatCode="0.0">
                  <c:v>0</c:v>
                </c:pt>
              </c:numCache>
            </c:numRef>
          </c:val>
          <c:extLst>
            <c:ext xmlns:c16="http://schemas.microsoft.com/office/drawing/2014/chart" uri="{C3380CC4-5D6E-409C-BE32-E72D297353CC}">
              <c16:uniqueId val="{00000002-FDE9-42CB-B597-28E4A2D7C572}"/>
            </c:ext>
          </c:extLst>
        </c:ser>
        <c:ser>
          <c:idx val="3"/>
          <c:order val="3"/>
          <c:tx>
            <c:strRef>
              <c:f>'Fig Cost Curve 2040'!$K$19</c:f>
              <c:strCache>
                <c:ptCount val="1"/>
                <c:pt idx="0">
                  <c:v>Brazil</c:v>
                </c:pt>
              </c:strCache>
            </c:strRef>
          </c:tx>
          <c:spPr>
            <a:solidFill>
              <a:srgbClr val="7F8080"/>
            </a:solidFill>
            <a:ln>
              <a:solidFill>
                <a:schemeClr val="bg1"/>
              </a:solidFill>
            </a:ln>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2040'!$K$20:$K$66</c:f>
              <c:numCache>
                <c:formatCode>General</c:formatCode>
                <c:ptCount val="47"/>
                <c:pt idx="6" formatCode="0.0">
                  <c:v>0</c:v>
                </c:pt>
                <c:pt idx="7" formatCode="0.0">
                  <c:v>47.8</c:v>
                </c:pt>
                <c:pt idx="8" formatCode="0.0">
                  <c:v>47.8</c:v>
                </c:pt>
                <c:pt idx="9" formatCode="0.0">
                  <c:v>47.8</c:v>
                </c:pt>
                <c:pt idx="10" formatCode="0.0">
                  <c:v>0</c:v>
                </c:pt>
              </c:numCache>
            </c:numRef>
          </c:val>
          <c:extLst>
            <c:ext xmlns:c16="http://schemas.microsoft.com/office/drawing/2014/chart" uri="{C3380CC4-5D6E-409C-BE32-E72D297353CC}">
              <c16:uniqueId val="{00000003-FDE9-42CB-B597-28E4A2D7C572}"/>
            </c:ext>
          </c:extLst>
        </c:ser>
        <c:ser>
          <c:idx val="4"/>
          <c:order val="4"/>
          <c:tx>
            <c:strRef>
              <c:f>'Fig Cost Curve 2040'!$L$19</c:f>
              <c:strCache>
                <c:ptCount val="1"/>
                <c:pt idx="0">
                  <c:v>Rest of the world—Offshore</c:v>
                </c:pt>
              </c:strCache>
            </c:strRef>
          </c:tx>
          <c:spPr>
            <a:solidFill>
              <a:srgbClr val="B1B3B6"/>
            </a:solidFill>
            <a:ln>
              <a:solidFill>
                <a:schemeClr val="bg1"/>
              </a:solidFill>
            </a:ln>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2040'!$L$20:$L$66</c:f>
              <c:numCache>
                <c:formatCode>General</c:formatCode>
                <c:ptCount val="47"/>
                <c:pt idx="9" formatCode="0.0">
                  <c:v>0</c:v>
                </c:pt>
                <c:pt idx="10" formatCode="0.0">
                  <c:v>69.53</c:v>
                </c:pt>
                <c:pt idx="11" formatCode="0.0">
                  <c:v>69.53</c:v>
                </c:pt>
                <c:pt idx="12" formatCode="0.0">
                  <c:v>69.53</c:v>
                </c:pt>
                <c:pt idx="13" formatCode="0.0">
                  <c:v>0</c:v>
                </c:pt>
              </c:numCache>
            </c:numRef>
          </c:val>
          <c:extLst>
            <c:ext xmlns:c16="http://schemas.microsoft.com/office/drawing/2014/chart" uri="{C3380CC4-5D6E-409C-BE32-E72D297353CC}">
              <c16:uniqueId val="{00000004-FDE9-42CB-B597-28E4A2D7C572}"/>
            </c:ext>
          </c:extLst>
        </c:ser>
        <c:ser>
          <c:idx val="5"/>
          <c:order val="5"/>
          <c:tx>
            <c:strRef>
              <c:f>'Fig Cost Curve 2040'!$M$19</c:f>
              <c:strCache>
                <c:ptCount val="1"/>
                <c:pt idx="0">
                  <c:v>United States—GOM</c:v>
                </c:pt>
              </c:strCache>
            </c:strRef>
          </c:tx>
          <c:spPr>
            <a:solidFill>
              <a:srgbClr val="7F8080"/>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2040'!$M$20:$M$66</c:f>
              <c:numCache>
                <c:formatCode>General</c:formatCode>
                <c:ptCount val="47"/>
                <c:pt idx="12" formatCode="0.0">
                  <c:v>0</c:v>
                </c:pt>
                <c:pt idx="13" formatCode="0.0">
                  <c:v>64.69</c:v>
                </c:pt>
                <c:pt idx="14" formatCode="0.0">
                  <c:v>64.69</c:v>
                </c:pt>
                <c:pt idx="15" formatCode="0.0">
                  <c:v>64.69</c:v>
                </c:pt>
                <c:pt idx="16" formatCode="0.0">
                  <c:v>0</c:v>
                </c:pt>
              </c:numCache>
            </c:numRef>
          </c:val>
          <c:extLst>
            <c:ext xmlns:c16="http://schemas.microsoft.com/office/drawing/2014/chart" uri="{C3380CC4-5D6E-409C-BE32-E72D297353CC}">
              <c16:uniqueId val="{00000005-FDE9-42CB-B597-28E4A2D7C572}"/>
            </c:ext>
          </c:extLst>
        </c:ser>
        <c:ser>
          <c:idx val="6"/>
          <c:order val="6"/>
          <c:tx>
            <c:strRef>
              <c:f>'Fig Cost Curve 2040'!$N$19</c:f>
              <c:strCache>
                <c:ptCount val="1"/>
                <c:pt idx="0">
                  <c:v>Norway and United Kingdom</c:v>
                </c:pt>
              </c:strCache>
            </c:strRef>
          </c:tx>
          <c:spPr>
            <a:solidFill>
              <a:srgbClr val="B1B3B6"/>
            </a:solidFill>
            <a:ln>
              <a:solidFill>
                <a:schemeClr val="bg1"/>
              </a:solidFill>
            </a:ln>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2040'!$N$20:$N$66</c:f>
              <c:numCache>
                <c:formatCode>General</c:formatCode>
                <c:ptCount val="47"/>
                <c:pt idx="15" formatCode="0.0">
                  <c:v>0</c:v>
                </c:pt>
                <c:pt idx="16" formatCode="0.0">
                  <c:v>75.81</c:v>
                </c:pt>
                <c:pt idx="17" formatCode="0.0">
                  <c:v>75.81</c:v>
                </c:pt>
                <c:pt idx="18" formatCode="0.0">
                  <c:v>75.81</c:v>
                </c:pt>
                <c:pt idx="19" formatCode="0.0">
                  <c:v>0</c:v>
                </c:pt>
              </c:numCache>
            </c:numRef>
          </c:val>
          <c:extLst>
            <c:ext xmlns:c16="http://schemas.microsoft.com/office/drawing/2014/chart" uri="{C3380CC4-5D6E-409C-BE32-E72D297353CC}">
              <c16:uniqueId val="{00000006-FDE9-42CB-B597-28E4A2D7C572}"/>
            </c:ext>
          </c:extLst>
        </c:ser>
        <c:ser>
          <c:idx val="7"/>
          <c:order val="7"/>
          <c:tx>
            <c:strRef>
              <c:f>'Fig Cost Curve 2040'!$O$19</c:f>
              <c:strCache>
                <c:ptCount val="1"/>
                <c:pt idx="0">
                  <c:v>Russia</c:v>
                </c:pt>
              </c:strCache>
            </c:strRef>
          </c:tx>
          <c:spPr>
            <a:solidFill>
              <a:srgbClr val="7F8080"/>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2040'!$O$20:$O$66</c:f>
              <c:numCache>
                <c:formatCode>General</c:formatCode>
                <c:ptCount val="47"/>
                <c:pt idx="18" formatCode="0.0">
                  <c:v>0</c:v>
                </c:pt>
                <c:pt idx="19" formatCode="0.0">
                  <c:v>49.47</c:v>
                </c:pt>
                <c:pt idx="20" formatCode="0.0">
                  <c:v>49.47</c:v>
                </c:pt>
                <c:pt idx="21" formatCode="0.0">
                  <c:v>49.47</c:v>
                </c:pt>
                <c:pt idx="22" formatCode="0.0">
                  <c:v>0</c:v>
                </c:pt>
              </c:numCache>
            </c:numRef>
          </c:val>
          <c:extLst>
            <c:ext xmlns:c16="http://schemas.microsoft.com/office/drawing/2014/chart" uri="{C3380CC4-5D6E-409C-BE32-E72D297353CC}">
              <c16:uniqueId val="{00000007-FDE9-42CB-B597-28E4A2D7C572}"/>
            </c:ext>
          </c:extLst>
        </c:ser>
        <c:ser>
          <c:idx val="8"/>
          <c:order val="8"/>
          <c:tx>
            <c:strRef>
              <c:f>'Fig Cost Curve 2040'!$P$19</c:f>
              <c:strCache>
                <c:ptCount val="1"/>
                <c:pt idx="0">
                  <c:v>US tight oil—Permian</c:v>
                </c:pt>
              </c:strCache>
            </c:strRef>
          </c:tx>
          <c:spPr>
            <a:solidFill>
              <a:srgbClr val="B1B3B6"/>
            </a:solidFill>
            <a:ln>
              <a:solidFill>
                <a:schemeClr val="bg1"/>
              </a:solidFill>
            </a:ln>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2040'!$P$20:$P$66</c:f>
              <c:numCache>
                <c:formatCode>General</c:formatCode>
                <c:ptCount val="47"/>
                <c:pt idx="21" formatCode="0.0">
                  <c:v>0</c:v>
                </c:pt>
                <c:pt idx="22" formatCode="0.0">
                  <c:v>46.682932023017742</c:v>
                </c:pt>
                <c:pt idx="23" formatCode="0.0">
                  <c:v>46.682932023017742</c:v>
                </c:pt>
                <c:pt idx="24" formatCode="0.0">
                  <c:v>46.682932023017742</c:v>
                </c:pt>
                <c:pt idx="25" formatCode="0.0">
                  <c:v>0</c:v>
                </c:pt>
              </c:numCache>
            </c:numRef>
          </c:val>
          <c:extLst>
            <c:ext xmlns:c16="http://schemas.microsoft.com/office/drawing/2014/chart" uri="{C3380CC4-5D6E-409C-BE32-E72D297353CC}">
              <c16:uniqueId val="{00000008-FDE9-42CB-B597-28E4A2D7C572}"/>
            </c:ext>
          </c:extLst>
        </c:ser>
        <c:ser>
          <c:idx val="9"/>
          <c:order val="9"/>
          <c:tx>
            <c:strRef>
              <c:f>'Fig Cost Curve 2040'!$Q$19</c:f>
              <c:strCache>
                <c:ptCount val="1"/>
                <c:pt idx="0">
                  <c:v>China</c:v>
                </c:pt>
              </c:strCache>
            </c:strRef>
          </c:tx>
          <c:spPr>
            <a:solidFill>
              <a:srgbClr val="7F8080"/>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2040'!$Q$20:$Q$66</c:f>
              <c:numCache>
                <c:formatCode>General</c:formatCode>
                <c:ptCount val="47"/>
                <c:pt idx="24" formatCode="0.0">
                  <c:v>0</c:v>
                </c:pt>
                <c:pt idx="25" formatCode="0.0">
                  <c:v>34.019999999999996</c:v>
                </c:pt>
                <c:pt idx="26" formatCode="0.0">
                  <c:v>34.019999999999996</c:v>
                </c:pt>
                <c:pt idx="27" formatCode="0.0">
                  <c:v>34.019999999999996</c:v>
                </c:pt>
                <c:pt idx="28" formatCode="0.0">
                  <c:v>0</c:v>
                </c:pt>
              </c:numCache>
            </c:numRef>
          </c:val>
          <c:extLst>
            <c:ext xmlns:c16="http://schemas.microsoft.com/office/drawing/2014/chart" uri="{C3380CC4-5D6E-409C-BE32-E72D297353CC}">
              <c16:uniqueId val="{00000009-FDE9-42CB-B597-28E4A2D7C572}"/>
            </c:ext>
          </c:extLst>
        </c:ser>
        <c:ser>
          <c:idx val="10"/>
          <c:order val="10"/>
          <c:tx>
            <c:strRef>
              <c:f>'Fig Cost Curve 2040'!$R$19</c:f>
              <c:strCache>
                <c:ptCount val="1"/>
                <c:pt idx="0">
                  <c:v>West Africa</c:v>
                </c:pt>
              </c:strCache>
            </c:strRef>
          </c:tx>
          <c:spPr>
            <a:solidFill>
              <a:srgbClr val="B1B3B6"/>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2040'!$R$20:$R$66</c:f>
              <c:numCache>
                <c:formatCode>General</c:formatCode>
                <c:ptCount val="47"/>
                <c:pt idx="27" formatCode="0.0">
                  <c:v>0</c:v>
                </c:pt>
                <c:pt idx="28" formatCode="0.0">
                  <c:v>65.72999999999999</c:v>
                </c:pt>
                <c:pt idx="29" formatCode="0.0">
                  <c:v>65.72999999999999</c:v>
                </c:pt>
                <c:pt idx="30" formatCode="0.0">
                  <c:v>65.72999999999999</c:v>
                </c:pt>
                <c:pt idx="31" formatCode="0.0">
                  <c:v>0</c:v>
                </c:pt>
              </c:numCache>
            </c:numRef>
          </c:val>
          <c:extLst>
            <c:ext xmlns:c16="http://schemas.microsoft.com/office/drawing/2014/chart" uri="{C3380CC4-5D6E-409C-BE32-E72D297353CC}">
              <c16:uniqueId val="{0000000A-FDE9-42CB-B597-28E4A2D7C572}"/>
            </c:ext>
          </c:extLst>
        </c:ser>
        <c:ser>
          <c:idx val="16"/>
          <c:order val="11"/>
          <c:tx>
            <c:strRef>
              <c:f>'Fig Cost Curve 2040'!$S$19</c:f>
              <c:strCache>
                <c:ptCount val="1"/>
                <c:pt idx="0">
                  <c:v>US tight oil—SCOOP/STACK</c:v>
                </c:pt>
              </c:strCache>
            </c:strRef>
          </c:tx>
          <c:spPr>
            <a:solidFill>
              <a:srgbClr val="7F8080"/>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2040'!$S$20:$S$66</c:f>
              <c:numCache>
                <c:formatCode>General</c:formatCode>
                <c:ptCount val="47"/>
                <c:pt idx="30" formatCode="0.0">
                  <c:v>0</c:v>
                </c:pt>
                <c:pt idx="31" formatCode="0.0">
                  <c:v>77.382168327412117</c:v>
                </c:pt>
                <c:pt idx="32" formatCode="0.0">
                  <c:v>77.382168327412117</c:v>
                </c:pt>
                <c:pt idx="33" formatCode="0.0">
                  <c:v>77.382168327412117</c:v>
                </c:pt>
                <c:pt idx="34" formatCode="0.0">
                  <c:v>0</c:v>
                </c:pt>
              </c:numCache>
            </c:numRef>
          </c:val>
          <c:extLst>
            <c:ext xmlns:c16="http://schemas.microsoft.com/office/drawing/2014/chart" uri="{C3380CC4-5D6E-409C-BE32-E72D297353CC}">
              <c16:uniqueId val="{0000000B-FDE9-42CB-B597-28E4A2D7C572}"/>
            </c:ext>
          </c:extLst>
        </c:ser>
        <c:ser>
          <c:idx val="11"/>
          <c:order val="12"/>
          <c:tx>
            <c:strRef>
              <c:f>'Fig Cost Curve 2040'!$T$19</c:f>
              <c:strCache>
                <c:ptCount val="1"/>
                <c:pt idx="0">
                  <c:v>Canada—Oil sands in situ</c:v>
                </c:pt>
              </c:strCache>
            </c:strRef>
          </c:tx>
          <c:spPr>
            <a:solidFill>
              <a:srgbClr val="00B5F1"/>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2040'!$T$20:$T$66</c:f>
              <c:numCache>
                <c:formatCode>General</c:formatCode>
                <c:ptCount val="47"/>
                <c:pt idx="33" formatCode="0.0">
                  <c:v>0</c:v>
                </c:pt>
                <c:pt idx="34" formatCode="0.0">
                  <c:v>5.6000000000000014</c:v>
                </c:pt>
                <c:pt idx="35" formatCode="0.0">
                  <c:v>5.6000000000000014</c:v>
                </c:pt>
                <c:pt idx="36" formatCode="0.0">
                  <c:v>5.6000000000000014</c:v>
                </c:pt>
                <c:pt idx="37" formatCode="0.0">
                  <c:v>0</c:v>
                </c:pt>
              </c:numCache>
            </c:numRef>
          </c:val>
          <c:extLst>
            <c:ext xmlns:c16="http://schemas.microsoft.com/office/drawing/2014/chart" uri="{C3380CC4-5D6E-409C-BE32-E72D297353CC}">
              <c16:uniqueId val="{0000000C-FDE9-42CB-B597-28E4A2D7C572}"/>
            </c:ext>
          </c:extLst>
        </c:ser>
        <c:ser>
          <c:idx val="12"/>
          <c:order val="13"/>
          <c:tx>
            <c:strRef>
              <c:f>'Fig Cost Curve 2040'!$U$19</c:f>
              <c:strCache>
                <c:ptCount val="1"/>
                <c:pt idx="0">
                  <c:v>US tight oil—Eagle Ford</c:v>
                </c:pt>
              </c:strCache>
            </c:strRef>
          </c:tx>
          <c:spPr>
            <a:solidFill>
              <a:srgbClr val="B1B3B6"/>
            </a:solidFill>
            <a:ln w="25400">
              <a:noFill/>
            </a:ln>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2040'!$U$20:$U$66</c:f>
              <c:numCache>
                <c:formatCode>General</c:formatCode>
                <c:ptCount val="47"/>
                <c:pt idx="36" formatCode="0.0">
                  <c:v>0</c:v>
                </c:pt>
                <c:pt idx="37" formatCode="0.0">
                  <c:v>36.338941705040639</c:v>
                </c:pt>
                <c:pt idx="38" formatCode="0.0">
                  <c:v>36.338941705040639</c:v>
                </c:pt>
                <c:pt idx="39" formatCode="0.0">
                  <c:v>36.338941705040639</c:v>
                </c:pt>
                <c:pt idx="40" formatCode="0.0">
                  <c:v>0</c:v>
                </c:pt>
              </c:numCache>
            </c:numRef>
          </c:val>
          <c:extLst>
            <c:ext xmlns:c16="http://schemas.microsoft.com/office/drawing/2014/chart" uri="{C3380CC4-5D6E-409C-BE32-E72D297353CC}">
              <c16:uniqueId val="{0000000D-FDE9-42CB-B597-28E4A2D7C572}"/>
            </c:ext>
          </c:extLst>
        </c:ser>
        <c:ser>
          <c:idx val="14"/>
          <c:order val="14"/>
          <c:tx>
            <c:strRef>
              <c:f>'Fig Cost Curve 2040'!$V$19</c:f>
              <c:strCache>
                <c:ptCount val="1"/>
                <c:pt idx="0">
                  <c:v>US tight oil—Bakken</c:v>
                </c:pt>
              </c:strCache>
            </c:strRef>
          </c:tx>
          <c:spPr>
            <a:solidFill>
              <a:srgbClr val="7F8080"/>
            </a:solidFill>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2040'!$V$20:$V$66</c:f>
              <c:numCache>
                <c:formatCode>General</c:formatCode>
                <c:ptCount val="47"/>
                <c:pt idx="39" formatCode="0.0">
                  <c:v>0</c:v>
                </c:pt>
                <c:pt idx="40" formatCode="0.0">
                  <c:v>29.76219976068402</c:v>
                </c:pt>
                <c:pt idx="41" formatCode="0.0">
                  <c:v>29.76219976068402</c:v>
                </c:pt>
                <c:pt idx="42" formatCode="0.0">
                  <c:v>29.76219976068402</c:v>
                </c:pt>
                <c:pt idx="43" formatCode="0.0">
                  <c:v>0</c:v>
                </c:pt>
              </c:numCache>
            </c:numRef>
          </c:val>
          <c:extLst>
            <c:ext xmlns:c16="http://schemas.microsoft.com/office/drawing/2014/chart" uri="{C3380CC4-5D6E-409C-BE32-E72D297353CC}">
              <c16:uniqueId val="{0000000E-FDE9-42CB-B597-28E4A2D7C572}"/>
            </c:ext>
          </c:extLst>
        </c:ser>
        <c:ser>
          <c:idx val="15"/>
          <c:order val="15"/>
          <c:tx>
            <c:strRef>
              <c:f>'Fig Cost Curve 2040'!$W$19</c:f>
              <c:strCache>
                <c:ptCount val="1"/>
                <c:pt idx="0">
                  <c:v>Kazakhstan</c:v>
                </c:pt>
              </c:strCache>
            </c:strRef>
          </c:tx>
          <c:spPr>
            <a:solidFill>
              <a:srgbClr val="B1B3B6"/>
            </a:solidFill>
            <a:ln>
              <a:solidFill>
                <a:schemeClr val="bg1"/>
              </a:solidFill>
            </a:ln>
          </c:spPr>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2040'!$W$20:$W$66</c:f>
              <c:numCache>
                <c:formatCode>General</c:formatCode>
                <c:ptCount val="47"/>
                <c:pt idx="42" formatCode="0.0">
                  <c:v>0</c:v>
                </c:pt>
                <c:pt idx="43" formatCode="0.0">
                  <c:v>51.580000000000005</c:v>
                </c:pt>
                <c:pt idx="44" formatCode="0.0">
                  <c:v>51.580000000000005</c:v>
                </c:pt>
                <c:pt idx="45" formatCode="0.0">
                  <c:v>51.580000000000005</c:v>
                </c:pt>
                <c:pt idx="46" formatCode="0.0">
                  <c:v>0</c:v>
                </c:pt>
              </c:numCache>
            </c:numRef>
          </c:val>
          <c:extLst>
            <c:ext xmlns:c16="http://schemas.microsoft.com/office/drawing/2014/chart" uri="{C3380CC4-5D6E-409C-BE32-E72D297353CC}">
              <c16:uniqueId val="{0000000F-FDE9-42CB-B597-28E4A2D7C572}"/>
            </c:ext>
          </c:extLst>
        </c:ser>
        <c:dLbls>
          <c:showLegendKey val="0"/>
          <c:showVal val="0"/>
          <c:showCatName val="0"/>
          <c:showSerName val="0"/>
          <c:showPercent val="0"/>
          <c:showBubbleSize val="0"/>
        </c:dLbls>
        <c:axId val="210197504"/>
        <c:axId val="210203392"/>
      </c:areaChart>
      <c:lineChart>
        <c:grouping val="stacked"/>
        <c:varyColors val="0"/>
        <c:ser>
          <c:idx val="13"/>
          <c:order val="16"/>
          <c:spPr>
            <a:ln w="12700">
              <a:solidFill>
                <a:schemeClr val="tx1"/>
              </a:solidFill>
            </a:ln>
          </c:spPr>
          <c:marker>
            <c:spPr>
              <a:solidFill>
                <a:srgbClr val="FFD200"/>
              </a:solidFill>
              <a:ln>
                <a:solidFill>
                  <a:prstClr val="black"/>
                </a:solidFill>
              </a:ln>
            </c:spPr>
          </c:marker>
          <c:dPt>
            <c:idx val="0"/>
            <c:marker>
              <c:symbol val="none"/>
            </c:marker>
            <c:bubble3D val="0"/>
            <c:extLst>
              <c:ext xmlns:c16="http://schemas.microsoft.com/office/drawing/2014/chart" uri="{C3380CC4-5D6E-409C-BE32-E72D297353CC}">
                <c16:uniqueId val="{00000010-FDE9-42CB-B597-28E4A2D7C572}"/>
              </c:ext>
            </c:extLst>
          </c:dPt>
          <c:dPt>
            <c:idx val="1"/>
            <c:marker>
              <c:symbol val="none"/>
            </c:marker>
            <c:bubble3D val="0"/>
            <c:extLst>
              <c:ext xmlns:c16="http://schemas.microsoft.com/office/drawing/2014/chart" uri="{C3380CC4-5D6E-409C-BE32-E72D297353CC}">
                <c16:uniqueId val="{00000011-FDE9-42CB-B597-28E4A2D7C572}"/>
              </c:ext>
            </c:extLst>
          </c:dPt>
          <c:dPt>
            <c:idx val="2"/>
            <c:marker>
              <c:symbol val="diamond"/>
              <c:size val="7"/>
            </c:marker>
            <c:bubble3D val="0"/>
            <c:extLst>
              <c:ext xmlns:c16="http://schemas.microsoft.com/office/drawing/2014/chart" uri="{C3380CC4-5D6E-409C-BE32-E72D297353CC}">
                <c16:uniqueId val="{00000012-FDE9-42CB-B597-28E4A2D7C572}"/>
              </c:ext>
            </c:extLst>
          </c:dPt>
          <c:dPt>
            <c:idx val="3"/>
            <c:marker>
              <c:symbol val="none"/>
            </c:marker>
            <c:bubble3D val="0"/>
            <c:extLst>
              <c:ext xmlns:c16="http://schemas.microsoft.com/office/drawing/2014/chart" uri="{C3380CC4-5D6E-409C-BE32-E72D297353CC}">
                <c16:uniqueId val="{00000013-FDE9-42CB-B597-28E4A2D7C572}"/>
              </c:ext>
            </c:extLst>
          </c:dPt>
          <c:dPt>
            <c:idx val="4"/>
            <c:marker>
              <c:symbol val="none"/>
            </c:marker>
            <c:bubble3D val="0"/>
            <c:extLst>
              <c:ext xmlns:c16="http://schemas.microsoft.com/office/drawing/2014/chart" uri="{C3380CC4-5D6E-409C-BE32-E72D297353CC}">
                <c16:uniqueId val="{00000014-FDE9-42CB-B597-28E4A2D7C572}"/>
              </c:ext>
            </c:extLst>
          </c:dPt>
          <c:dPt>
            <c:idx val="5"/>
            <c:marker>
              <c:symbol val="diamond"/>
              <c:size val="7"/>
            </c:marker>
            <c:bubble3D val="0"/>
            <c:extLst>
              <c:ext xmlns:c16="http://schemas.microsoft.com/office/drawing/2014/chart" uri="{C3380CC4-5D6E-409C-BE32-E72D297353CC}">
                <c16:uniqueId val="{00000015-FDE9-42CB-B597-28E4A2D7C572}"/>
              </c:ext>
            </c:extLst>
          </c:dPt>
          <c:dPt>
            <c:idx val="6"/>
            <c:marker>
              <c:symbol val="none"/>
            </c:marker>
            <c:bubble3D val="0"/>
            <c:extLst>
              <c:ext xmlns:c16="http://schemas.microsoft.com/office/drawing/2014/chart" uri="{C3380CC4-5D6E-409C-BE32-E72D297353CC}">
                <c16:uniqueId val="{00000016-FDE9-42CB-B597-28E4A2D7C572}"/>
              </c:ext>
            </c:extLst>
          </c:dPt>
          <c:dPt>
            <c:idx val="7"/>
            <c:marker>
              <c:symbol val="none"/>
            </c:marker>
            <c:bubble3D val="0"/>
            <c:extLst>
              <c:ext xmlns:c16="http://schemas.microsoft.com/office/drawing/2014/chart" uri="{C3380CC4-5D6E-409C-BE32-E72D297353CC}">
                <c16:uniqueId val="{00000017-FDE9-42CB-B597-28E4A2D7C572}"/>
              </c:ext>
            </c:extLst>
          </c:dPt>
          <c:dPt>
            <c:idx val="8"/>
            <c:marker>
              <c:symbol val="diamond"/>
              <c:size val="7"/>
            </c:marker>
            <c:bubble3D val="0"/>
            <c:extLst>
              <c:ext xmlns:c16="http://schemas.microsoft.com/office/drawing/2014/chart" uri="{C3380CC4-5D6E-409C-BE32-E72D297353CC}">
                <c16:uniqueId val="{00000018-FDE9-42CB-B597-28E4A2D7C572}"/>
              </c:ext>
            </c:extLst>
          </c:dPt>
          <c:dPt>
            <c:idx val="9"/>
            <c:marker>
              <c:symbol val="none"/>
            </c:marker>
            <c:bubble3D val="0"/>
            <c:extLst>
              <c:ext xmlns:c16="http://schemas.microsoft.com/office/drawing/2014/chart" uri="{C3380CC4-5D6E-409C-BE32-E72D297353CC}">
                <c16:uniqueId val="{00000019-FDE9-42CB-B597-28E4A2D7C572}"/>
              </c:ext>
            </c:extLst>
          </c:dPt>
          <c:dPt>
            <c:idx val="10"/>
            <c:marker>
              <c:symbol val="none"/>
            </c:marker>
            <c:bubble3D val="0"/>
            <c:extLst>
              <c:ext xmlns:c16="http://schemas.microsoft.com/office/drawing/2014/chart" uri="{C3380CC4-5D6E-409C-BE32-E72D297353CC}">
                <c16:uniqueId val="{0000001A-FDE9-42CB-B597-28E4A2D7C572}"/>
              </c:ext>
            </c:extLst>
          </c:dPt>
          <c:dPt>
            <c:idx val="11"/>
            <c:marker>
              <c:symbol val="diamond"/>
              <c:size val="7"/>
            </c:marker>
            <c:bubble3D val="0"/>
            <c:extLst>
              <c:ext xmlns:c16="http://schemas.microsoft.com/office/drawing/2014/chart" uri="{C3380CC4-5D6E-409C-BE32-E72D297353CC}">
                <c16:uniqueId val="{0000001B-FDE9-42CB-B597-28E4A2D7C572}"/>
              </c:ext>
            </c:extLst>
          </c:dPt>
          <c:dPt>
            <c:idx val="12"/>
            <c:marker>
              <c:symbol val="none"/>
            </c:marker>
            <c:bubble3D val="0"/>
            <c:extLst>
              <c:ext xmlns:c16="http://schemas.microsoft.com/office/drawing/2014/chart" uri="{C3380CC4-5D6E-409C-BE32-E72D297353CC}">
                <c16:uniqueId val="{0000001C-FDE9-42CB-B597-28E4A2D7C572}"/>
              </c:ext>
            </c:extLst>
          </c:dPt>
          <c:dPt>
            <c:idx val="13"/>
            <c:marker>
              <c:symbol val="none"/>
            </c:marker>
            <c:bubble3D val="0"/>
            <c:extLst>
              <c:ext xmlns:c16="http://schemas.microsoft.com/office/drawing/2014/chart" uri="{C3380CC4-5D6E-409C-BE32-E72D297353CC}">
                <c16:uniqueId val="{0000001D-FDE9-42CB-B597-28E4A2D7C572}"/>
              </c:ext>
            </c:extLst>
          </c:dPt>
          <c:dPt>
            <c:idx val="14"/>
            <c:marker>
              <c:symbol val="diamond"/>
              <c:size val="7"/>
            </c:marker>
            <c:bubble3D val="0"/>
            <c:extLst>
              <c:ext xmlns:c16="http://schemas.microsoft.com/office/drawing/2014/chart" uri="{C3380CC4-5D6E-409C-BE32-E72D297353CC}">
                <c16:uniqueId val="{0000001E-FDE9-42CB-B597-28E4A2D7C572}"/>
              </c:ext>
            </c:extLst>
          </c:dPt>
          <c:dPt>
            <c:idx val="15"/>
            <c:marker>
              <c:symbol val="none"/>
            </c:marker>
            <c:bubble3D val="0"/>
            <c:extLst>
              <c:ext xmlns:c16="http://schemas.microsoft.com/office/drawing/2014/chart" uri="{C3380CC4-5D6E-409C-BE32-E72D297353CC}">
                <c16:uniqueId val="{0000001F-FDE9-42CB-B597-28E4A2D7C572}"/>
              </c:ext>
            </c:extLst>
          </c:dPt>
          <c:dPt>
            <c:idx val="16"/>
            <c:marker>
              <c:symbol val="none"/>
            </c:marker>
            <c:bubble3D val="0"/>
            <c:extLst>
              <c:ext xmlns:c16="http://schemas.microsoft.com/office/drawing/2014/chart" uri="{C3380CC4-5D6E-409C-BE32-E72D297353CC}">
                <c16:uniqueId val="{00000020-FDE9-42CB-B597-28E4A2D7C572}"/>
              </c:ext>
            </c:extLst>
          </c:dPt>
          <c:dPt>
            <c:idx val="17"/>
            <c:marker>
              <c:symbol val="diamond"/>
              <c:size val="7"/>
            </c:marker>
            <c:bubble3D val="0"/>
            <c:extLst>
              <c:ext xmlns:c16="http://schemas.microsoft.com/office/drawing/2014/chart" uri="{C3380CC4-5D6E-409C-BE32-E72D297353CC}">
                <c16:uniqueId val="{00000021-FDE9-42CB-B597-28E4A2D7C572}"/>
              </c:ext>
            </c:extLst>
          </c:dPt>
          <c:dPt>
            <c:idx val="18"/>
            <c:marker>
              <c:symbol val="none"/>
            </c:marker>
            <c:bubble3D val="0"/>
            <c:extLst>
              <c:ext xmlns:c16="http://schemas.microsoft.com/office/drawing/2014/chart" uri="{C3380CC4-5D6E-409C-BE32-E72D297353CC}">
                <c16:uniqueId val="{00000022-FDE9-42CB-B597-28E4A2D7C572}"/>
              </c:ext>
            </c:extLst>
          </c:dPt>
          <c:dPt>
            <c:idx val="19"/>
            <c:marker>
              <c:symbol val="none"/>
            </c:marker>
            <c:bubble3D val="0"/>
            <c:extLst>
              <c:ext xmlns:c16="http://schemas.microsoft.com/office/drawing/2014/chart" uri="{C3380CC4-5D6E-409C-BE32-E72D297353CC}">
                <c16:uniqueId val="{00000023-FDE9-42CB-B597-28E4A2D7C572}"/>
              </c:ext>
            </c:extLst>
          </c:dPt>
          <c:dPt>
            <c:idx val="20"/>
            <c:marker>
              <c:symbol val="diamond"/>
              <c:size val="7"/>
            </c:marker>
            <c:bubble3D val="0"/>
            <c:extLst>
              <c:ext xmlns:c16="http://schemas.microsoft.com/office/drawing/2014/chart" uri="{C3380CC4-5D6E-409C-BE32-E72D297353CC}">
                <c16:uniqueId val="{00000024-FDE9-42CB-B597-28E4A2D7C572}"/>
              </c:ext>
            </c:extLst>
          </c:dPt>
          <c:dPt>
            <c:idx val="21"/>
            <c:marker>
              <c:symbol val="none"/>
            </c:marker>
            <c:bubble3D val="0"/>
            <c:extLst>
              <c:ext xmlns:c16="http://schemas.microsoft.com/office/drawing/2014/chart" uri="{C3380CC4-5D6E-409C-BE32-E72D297353CC}">
                <c16:uniqueId val="{00000025-FDE9-42CB-B597-28E4A2D7C572}"/>
              </c:ext>
            </c:extLst>
          </c:dPt>
          <c:dPt>
            <c:idx val="22"/>
            <c:marker>
              <c:symbol val="none"/>
            </c:marker>
            <c:bubble3D val="0"/>
            <c:extLst>
              <c:ext xmlns:c16="http://schemas.microsoft.com/office/drawing/2014/chart" uri="{C3380CC4-5D6E-409C-BE32-E72D297353CC}">
                <c16:uniqueId val="{00000026-FDE9-42CB-B597-28E4A2D7C572}"/>
              </c:ext>
            </c:extLst>
          </c:dPt>
          <c:dPt>
            <c:idx val="23"/>
            <c:marker>
              <c:symbol val="diamond"/>
              <c:size val="7"/>
            </c:marker>
            <c:bubble3D val="0"/>
            <c:extLst>
              <c:ext xmlns:c16="http://schemas.microsoft.com/office/drawing/2014/chart" uri="{C3380CC4-5D6E-409C-BE32-E72D297353CC}">
                <c16:uniqueId val="{00000027-FDE9-42CB-B597-28E4A2D7C572}"/>
              </c:ext>
            </c:extLst>
          </c:dPt>
          <c:dPt>
            <c:idx val="24"/>
            <c:marker>
              <c:symbol val="none"/>
            </c:marker>
            <c:bubble3D val="0"/>
            <c:extLst>
              <c:ext xmlns:c16="http://schemas.microsoft.com/office/drawing/2014/chart" uri="{C3380CC4-5D6E-409C-BE32-E72D297353CC}">
                <c16:uniqueId val="{00000028-FDE9-42CB-B597-28E4A2D7C572}"/>
              </c:ext>
            </c:extLst>
          </c:dPt>
          <c:dPt>
            <c:idx val="25"/>
            <c:marker>
              <c:symbol val="none"/>
            </c:marker>
            <c:bubble3D val="0"/>
            <c:extLst>
              <c:ext xmlns:c16="http://schemas.microsoft.com/office/drawing/2014/chart" uri="{C3380CC4-5D6E-409C-BE32-E72D297353CC}">
                <c16:uniqueId val="{00000029-FDE9-42CB-B597-28E4A2D7C572}"/>
              </c:ext>
            </c:extLst>
          </c:dPt>
          <c:dPt>
            <c:idx val="26"/>
            <c:marker>
              <c:symbol val="diamond"/>
              <c:size val="7"/>
            </c:marker>
            <c:bubble3D val="0"/>
            <c:extLst>
              <c:ext xmlns:c16="http://schemas.microsoft.com/office/drawing/2014/chart" uri="{C3380CC4-5D6E-409C-BE32-E72D297353CC}">
                <c16:uniqueId val="{0000002A-FDE9-42CB-B597-28E4A2D7C572}"/>
              </c:ext>
            </c:extLst>
          </c:dPt>
          <c:dPt>
            <c:idx val="27"/>
            <c:marker>
              <c:symbol val="none"/>
            </c:marker>
            <c:bubble3D val="0"/>
            <c:extLst>
              <c:ext xmlns:c16="http://schemas.microsoft.com/office/drawing/2014/chart" uri="{C3380CC4-5D6E-409C-BE32-E72D297353CC}">
                <c16:uniqueId val="{0000002B-FDE9-42CB-B597-28E4A2D7C572}"/>
              </c:ext>
            </c:extLst>
          </c:dPt>
          <c:dPt>
            <c:idx val="28"/>
            <c:marker>
              <c:symbol val="none"/>
            </c:marker>
            <c:bubble3D val="0"/>
            <c:extLst>
              <c:ext xmlns:c16="http://schemas.microsoft.com/office/drawing/2014/chart" uri="{C3380CC4-5D6E-409C-BE32-E72D297353CC}">
                <c16:uniqueId val="{0000002C-FDE9-42CB-B597-28E4A2D7C572}"/>
              </c:ext>
            </c:extLst>
          </c:dPt>
          <c:dPt>
            <c:idx val="29"/>
            <c:marker>
              <c:symbol val="diamond"/>
              <c:size val="7"/>
            </c:marker>
            <c:bubble3D val="0"/>
            <c:extLst>
              <c:ext xmlns:c16="http://schemas.microsoft.com/office/drawing/2014/chart" uri="{C3380CC4-5D6E-409C-BE32-E72D297353CC}">
                <c16:uniqueId val="{0000002D-FDE9-42CB-B597-28E4A2D7C572}"/>
              </c:ext>
            </c:extLst>
          </c:dPt>
          <c:dPt>
            <c:idx val="30"/>
            <c:marker>
              <c:symbol val="none"/>
            </c:marker>
            <c:bubble3D val="0"/>
            <c:extLst>
              <c:ext xmlns:c16="http://schemas.microsoft.com/office/drawing/2014/chart" uri="{C3380CC4-5D6E-409C-BE32-E72D297353CC}">
                <c16:uniqueId val="{0000002E-FDE9-42CB-B597-28E4A2D7C572}"/>
              </c:ext>
            </c:extLst>
          </c:dPt>
          <c:dPt>
            <c:idx val="31"/>
            <c:marker>
              <c:symbol val="none"/>
            </c:marker>
            <c:bubble3D val="0"/>
            <c:extLst>
              <c:ext xmlns:c16="http://schemas.microsoft.com/office/drawing/2014/chart" uri="{C3380CC4-5D6E-409C-BE32-E72D297353CC}">
                <c16:uniqueId val="{0000002F-FDE9-42CB-B597-28E4A2D7C572}"/>
              </c:ext>
            </c:extLst>
          </c:dPt>
          <c:dPt>
            <c:idx val="32"/>
            <c:marker>
              <c:symbol val="diamond"/>
              <c:size val="7"/>
            </c:marker>
            <c:bubble3D val="0"/>
            <c:extLst>
              <c:ext xmlns:c16="http://schemas.microsoft.com/office/drawing/2014/chart" uri="{C3380CC4-5D6E-409C-BE32-E72D297353CC}">
                <c16:uniqueId val="{00000030-FDE9-42CB-B597-28E4A2D7C572}"/>
              </c:ext>
            </c:extLst>
          </c:dPt>
          <c:dPt>
            <c:idx val="33"/>
            <c:marker>
              <c:symbol val="none"/>
            </c:marker>
            <c:bubble3D val="0"/>
            <c:extLst>
              <c:ext xmlns:c16="http://schemas.microsoft.com/office/drawing/2014/chart" uri="{C3380CC4-5D6E-409C-BE32-E72D297353CC}">
                <c16:uniqueId val="{00000031-FDE9-42CB-B597-28E4A2D7C572}"/>
              </c:ext>
            </c:extLst>
          </c:dPt>
          <c:dPt>
            <c:idx val="34"/>
            <c:marker>
              <c:symbol val="none"/>
            </c:marker>
            <c:bubble3D val="0"/>
            <c:extLst>
              <c:ext xmlns:c16="http://schemas.microsoft.com/office/drawing/2014/chart" uri="{C3380CC4-5D6E-409C-BE32-E72D297353CC}">
                <c16:uniqueId val="{00000032-FDE9-42CB-B597-28E4A2D7C572}"/>
              </c:ext>
            </c:extLst>
          </c:dPt>
          <c:dPt>
            <c:idx val="35"/>
            <c:marker>
              <c:symbol val="diamond"/>
              <c:size val="7"/>
            </c:marker>
            <c:bubble3D val="0"/>
            <c:extLst>
              <c:ext xmlns:c16="http://schemas.microsoft.com/office/drawing/2014/chart" uri="{C3380CC4-5D6E-409C-BE32-E72D297353CC}">
                <c16:uniqueId val="{00000033-FDE9-42CB-B597-28E4A2D7C572}"/>
              </c:ext>
            </c:extLst>
          </c:dPt>
          <c:dPt>
            <c:idx val="36"/>
            <c:marker>
              <c:symbol val="none"/>
            </c:marker>
            <c:bubble3D val="0"/>
            <c:extLst>
              <c:ext xmlns:c16="http://schemas.microsoft.com/office/drawing/2014/chart" uri="{C3380CC4-5D6E-409C-BE32-E72D297353CC}">
                <c16:uniqueId val="{00000034-FDE9-42CB-B597-28E4A2D7C572}"/>
              </c:ext>
            </c:extLst>
          </c:dPt>
          <c:dPt>
            <c:idx val="37"/>
            <c:marker>
              <c:symbol val="none"/>
            </c:marker>
            <c:bubble3D val="0"/>
            <c:extLst>
              <c:ext xmlns:c16="http://schemas.microsoft.com/office/drawing/2014/chart" uri="{C3380CC4-5D6E-409C-BE32-E72D297353CC}">
                <c16:uniqueId val="{00000035-FDE9-42CB-B597-28E4A2D7C572}"/>
              </c:ext>
            </c:extLst>
          </c:dPt>
          <c:dPt>
            <c:idx val="38"/>
            <c:marker>
              <c:symbol val="diamond"/>
              <c:size val="7"/>
            </c:marker>
            <c:bubble3D val="0"/>
            <c:extLst>
              <c:ext xmlns:c16="http://schemas.microsoft.com/office/drawing/2014/chart" uri="{C3380CC4-5D6E-409C-BE32-E72D297353CC}">
                <c16:uniqueId val="{00000036-FDE9-42CB-B597-28E4A2D7C572}"/>
              </c:ext>
            </c:extLst>
          </c:dPt>
          <c:dPt>
            <c:idx val="39"/>
            <c:marker>
              <c:symbol val="none"/>
            </c:marker>
            <c:bubble3D val="0"/>
            <c:extLst>
              <c:ext xmlns:c16="http://schemas.microsoft.com/office/drawing/2014/chart" uri="{C3380CC4-5D6E-409C-BE32-E72D297353CC}">
                <c16:uniqueId val="{00000037-FDE9-42CB-B597-28E4A2D7C572}"/>
              </c:ext>
            </c:extLst>
          </c:dPt>
          <c:dPt>
            <c:idx val="40"/>
            <c:marker>
              <c:symbol val="none"/>
            </c:marker>
            <c:bubble3D val="0"/>
            <c:extLst>
              <c:ext xmlns:c16="http://schemas.microsoft.com/office/drawing/2014/chart" uri="{C3380CC4-5D6E-409C-BE32-E72D297353CC}">
                <c16:uniqueId val="{00000038-FDE9-42CB-B597-28E4A2D7C572}"/>
              </c:ext>
            </c:extLst>
          </c:dPt>
          <c:dPt>
            <c:idx val="41"/>
            <c:marker>
              <c:symbol val="diamond"/>
              <c:size val="7"/>
            </c:marker>
            <c:bubble3D val="0"/>
            <c:extLst>
              <c:ext xmlns:c16="http://schemas.microsoft.com/office/drawing/2014/chart" uri="{C3380CC4-5D6E-409C-BE32-E72D297353CC}">
                <c16:uniqueId val="{00000039-FDE9-42CB-B597-28E4A2D7C572}"/>
              </c:ext>
            </c:extLst>
          </c:dPt>
          <c:dPt>
            <c:idx val="42"/>
            <c:marker>
              <c:symbol val="none"/>
            </c:marker>
            <c:bubble3D val="0"/>
            <c:extLst>
              <c:ext xmlns:c16="http://schemas.microsoft.com/office/drawing/2014/chart" uri="{C3380CC4-5D6E-409C-BE32-E72D297353CC}">
                <c16:uniqueId val="{0000003A-FDE9-42CB-B597-28E4A2D7C572}"/>
              </c:ext>
            </c:extLst>
          </c:dPt>
          <c:dPt>
            <c:idx val="43"/>
            <c:marker>
              <c:symbol val="none"/>
            </c:marker>
            <c:bubble3D val="0"/>
            <c:extLst>
              <c:ext xmlns:c16="http://schemas.microsoft.com/office/drawing/2014/chart" uri="{C3380CC4-5D6E-409C-BE32-E72D297353CC}">
                <c16:uniqueId val="{0000003B-FDE9-42CB-B597-28E4A2D7C572}"/>
              </c:ext>
            </c:extLst>
          </c:dPt>
          <c:dPt>
            <c:idx val="44"/>
            <c:marker>
              <c:symbol val="diamond"/>
              <c:size val="7"/>
            </c:marker>
            <c:bubble3D val="0"/>
            <c:extLst>
              <c:ext xmlns:c16="http://schemas.microsoft.com/office/drawing/2014/chart" uri="{C3380CC4-5D6E-409C-BE32-E72D297353CC}">
                <c16:uniqueId val="{0000003C-FDE9-42CB-B597-28E4A2D7C572}"/>
              </c:ext>
            </c:extLst>
          </c:dPt>
          <c:cat>
            <c:numRef>
              <c:f>'Fig Cost Curve 2040'!$G$20:$G$66</c:f>
              <c:numCache>
                <c:formatCode>0.0</c:formatCode>
                <c:ptCount val="47"/>
                <c:pt idx="0">
                  <c:v>0</c:v>
                </c:pt>
                <c:pt idx="1">
                  <c:v>0</c:v>
                </c:pt>
                <c:pt idx="2">
                  <c:v>4629.790382516072</c:v>
                </c:pt>
                <c:pt idx="3">
                  <c:v>9259.580765032144</c:v>
                </c:pt>
                <c:pt idx="4">
                  <c:v>9259.580765032144</c:v>
                </c:pt>
                <c:pt idx="5">
                  <c:v>9615.193414031397</c:v>
                </c:pt>
                <c:pt idx="6">
                  <c:v>9970.8060630306518</c:v>
                </c:pt>
                <c:pt idx="7">
                  <c:v>9970.8060630306518</c:v>
                </c:pt>
                <c:pt idx="8">
                  <c:v>12204.626866881483</c:v>
                </c:pt>
                <c:pt idx="9">
                  <c:v>14438.447670732314</c:v>
                </c:pt>
                <c:pt idx="10">
                  <c:v>14438.447670732314</c:v>
                </c:pt>
                <c:pt idx="11">
                  <c:v>15126.652350679484</c:v>
                </c:pt>
                <c:pt idx="12">
                  <c:v>15814.857030626656</c:v>
                </c:pt>
                <c:pt idx="13">
                  <c:v>15814.857030626656</c:v>
                </c:pt>
                <c:pt idx="14">
                  <c:v>16374.7199842505</c:v>
                </c:pt>
                <c:pt idx="15">
                  <c:v>16934.582937874344</c:v>
                </c:pt>
                <c:pt idx="16">
                  <c:v>16934.582937874344</c:v>
                </c:pt>
                <c:pt idx="17">
                  <c:v>17412.938457717035</c:v>
                </c:pt>
                <c:pt idx="18">
                  <c:v>17891.293977559722</c:v>
                </c:pt>
                <c:pt idx="19">
                  <c:v>17891.293977559722</c:v>
                </c:pt>
                <c:pt idx="20">
                  <c:v>18576.553466433412</c:v>
                </c:pt>
                <c:pt idx="21">
                  <c:v>19261.812955307101</c:v>
                </c:pt>
                <c:pt idx="22">
                  <c:v>19261.812955307101</c:v>
                </c:pt>
                <c:pt idx="23">
                  <c:v>22280.560613342132</c:v>
                </c:pt>
                <c:pt idx="24">
                  <c:v>25299.308271377166</c:v>
                </c:pt>
                <c:pt idx="25">
                  <c:v>25299.308271377166</c:v>
                </c:pt>
                <c:pt idx="26">
                  <c:v>25693.791074549859</c:v>
                </c:pt>
                <c:pt idx="27">
                  <c:v>26088.27387772255</c:v>
                </c:pt>
                <c:pt idx="28">
                  <c:v>26088.27387772255</c:v>
                </c:pt>
                <c:pt idx="29">
                  <c:v>27160.589518699926</c:v>
                </c:pt>
                <c:pt idx="30">
                  <c:v>28232.905159677299</c:v>
                </c:pt>
                <c:pt idx="31">
                  <c:v>28232.905159677299</c:v>
                </c:pt>
                <c:pt idx="32">
                  <c:v>28452.658296357924</c:v>
                </c:pt>
                <c:pt idx="33">
                  <c:v>28672.411433038549</c:v>
                </c:pt>
                <c:pt idx="34">
                  <c:v>28672.411433038549</c:v>
                </c:pt>
                <c:pt idx="35">
                  <c:v>28871.231594497818</c:v>
                </c:pt>
                <c:pt idx="36">
                  <c:v>29070.051755957084</c:v>
                </c:pt>
                <c:pt idx="37">
                  <c:v>29070.051755957084</c:v>
                </c:pt>
                <c:pt idx="38">
                  <c:v>29502.584145709341</c:v>
                </c:pt>
                <c:pt idx="39">
                  <c:v>29935.116535461595</c:v>
                </c:pt>
                <c:pt idx="40">
                  <c:v>29935.116535461595</c:v>
                </c:pt>
                <c:pt idx="41">
                  <c:v>30683.513936214626</c:v>
                </c:pt>
                <c:pt idx="42">
                  <c:v>31431.911336967656</c:v>
                </c:pt>
                <c:pt idx="43">
                  <c:v>31431.911336967656</c:v>
                </c:pt>
                <c:pt idx="44">
                  <c:v>31998.282491967657</c:v>
                </c:pt>
                <c:pt idx="45">
                  <c:v>32564.653646967658</c:v>
                </c:pt>
              </c:numCache>
            </c:numRef>
          </c:cat>
          <c:val>
            <c:numRef>
              <c:f>'Fig Cost Curve 2040'!$X$21:$X$65</c:f>
              <c:numCache>
                <c:formatCode>0</c:formatCode>
                <c:ptCount val="45"/>
                <c:pt idx="0">
                  <c:v>21.735724456498627</c:v>
                </c:pt>
                <c:pt idx="1">
                  <c:v>21.735724456498627</c:v>
                </c:pt>
                <c:pt idx="2">
                  <c:v>21.735724456498627</c:v>
                </c:pt>
                <c:pt idx="3">
                  <c:v>36.591368835764385</c:v>
                </c:pt>
                <c:pt idx="4">
                  <c:v>36.591368835764385</c:v>
                </c:pt>
                <c:pt idx="5">
                  <c:v>36.591368835764385</c:v>
                </c:pt>
                <c:pt idx="6">
                  <c:v>40.357352101744326</c:v>
                </c:pt>
                <c:pt idx="7">
                  <c:v>40.357352101744326</c:v>
                </c:pt>
                <c:pt idx="8">
                  <c:v>40.357352101744326</c:v>
                </c:pt>
                <c:pt idx="9">
                  <c:v>41.970840150293682</c:v>
                </c:pt>
                <c:pt idx="10">
                  <c:v>41.970840150293682</c:v>
                </c:pt>
                <c:pt idx="11">
                  <c:v>41.970840150293682</c:v>
                </c:pt>
                <c:pt idx="12">
                  <c:v>42.16</c:v>
                </c:pt>
                <c:pt idx="13">
                  <c:v>42.16</c:v>
                </c:pt>
                <c:pt idx="14">
                  <c:v>42.16</c:v>
                </c:pt>
                <c:pt idx="15">
                  <c:v>43.844906512724805</c:v>
                </c:pt>
                <c:pt idx="16">
                  <c:v>43.844906512724805</c:v>
                </c:pt>
                <c:pt idx="17">
                  <c:v>43.844906512724805</c:v>
                </c:pt>
                <c:pt idx="18">
                  <c:v>45.09020143255723</c:v>
                </c:pt>
                <c:pt idx="19">
                  <c:v>45.09020143255723</c:v>
                </c:pt>
                <c:pt idx="20">
                  <c:v>45.09020143255723</c:v>
                </c:pt>
                <c:pt idx="21">
                  <c:v>45.962850268816702</c:v>
                </c:pt>
                <c:pt idx="22">
                  <c:v>45.962850268816702</c:v>
                </c:pt>
                <c:pt idx="23">
                  <c:v>45.962850268816702</c:v>
                </c:pt>
                <c:pt idx="24">
                  <c:v>46.591551265002572</c:v>
                </c:pt>
                <c:pt idx="25">
                  <c:v>46.591551265002572</c:v>
                </c:pt>
                <c:pt idx="26">
                  <c:v>46.591551265002572</c:v>
                </c:pt>
                <c:pt idx="27">
                  <c:v>48.344661059445393</c:v>
                </c:pt>
                <c:pt idx="28">
                  <c:v>48.344661059445393</c:v>
                </c:pt>
                <c:pt idx="29">
                  <c:v>48.344661059445393</c:v>
                </c:pt>
                <c:pt idx="30">
                  <c:v>48.817760424691485</c:v>
                </c:pt>
                <c:pt idx="31">
                  <c:v>48.817760424691485</c:v>
                </c:pt>
                <c:pt idx="32">
                  <c:v>48.817760424691485</c:v>
                </c:pt>
                <c:pt idx="33">
                  <c:v>49</c:v>
                </c:pt>
                <c:pt idx="34">
                  <c:v>49</c:v>
                </c:pt>
                <c:pt idx="35">
                  <c:v>49</c:v>
                </c:pt>
                <c:pt idx="36">
                  <c:v>52.697672440086599</c:v>
                </c:pt>
                <c:pt idx="37">
                  <c:v>52.697672440086599</c:v>
                </c:pt>
                <c:pt idx="38">
                  <c:v>52.697672440086599</c:v>
                </c:pt>
                <c:pt idx="39">
                  <c:v>53.392844001392632</c:v>
                </c:pt>
                <c:pt idx="40">
                  <c:v>53.392844001392632</c:v>
                </c:pt>
                <c:pt idx="41">
                  <c:v>53.392844001392632</c:v>
                </c:pt>
                <c:pt idx="42">
                  <c:v>54.279062606798888</c:v>
                </c:pt>
                <c:pt idx="43">
                  <c:v>54.279062606798888</c:v>
                </c:pt>
                <c:pt idx="44">
                  <c:v>54.279062606798888</c:v>
                </c:pt>
              </c:numCache>
            </c:numRef>
          </c:val>
          <c:smooth val="0"/>
          <c:extLst>
            <c:ext xmlns:c16="http://schemas.microsoft.com/office/drawing/2014/chart" uri="{C3380CC4-5D6E-409C-BE32-E72D297353CC}">
              <c16:uniqueId val="{0000003D-FDE9-42CB-B597-28E4A2D7C572}"/>
            </c:ext>
          </c:extLst>
        </c:ser>
        <c:dLbls>
          <c:showLegendKey val="0"/>
          <c:showVal val="0"/>
          <c:showCatName val="0"/>
          <c:showSerName val="0"/>
          <c:showPercent val="0"/>
          <c:showBubbleSize val="0"/>
        </c:dLbls>
        <c:marker val="1"/>
        <c:smooth val="0"/>
        <c:axId val="210197504"/>
        <c:axId val="210203392"/>
      </c:lineChart>
      <c:dateAx>
        <c:axId val="210197504"/>
        <c:scaling>
          <c:orientation val="minMax"/>
        </c:scaling>
        <c:delete val="0"/>
        <c:axPos val="b"/>
        <c:numFmt formatCode="#,##0" sourceLinked="0"/>
        <c:majorTickMark val="out"/>
        <c:minorTickMark val="none"/>
        <c:tickLblPos val="nextTo"/>
        <c:spPr>
          <a:ln>
            <a:solidFill>
              <a:srgbClr val="7F8080">
                <a:alpha val="96000"/>
              </a:srgbClr>
            </a:solidFill>
            <a:prstDash val="solid"/>
          </a:ln>
        </c:spPr>
        <c:txPr>
          <a:bodyPr/>
          <a:lstStyle/>
          <a:p>
            <a:pPr>
              <a:defRPr sz="1000" b="0">
                <a:solidFill>
                  <a:srgbClr val="000000"/>
                </a:solidFill>
                <a:latin typeface="Arial"/>
                <a:ea typeface="Arial"/>
                <a:cs typeface="Arial"/>
              </a:defRPr>
            </a:pPr>
            <a:endParaRPr lang="en-US"/>
          </a:p>
        </c:txPr>
        <c:crossAx val="210203392"/>
        <c:crosses val="autoZero"/>
        <c:auto val="0"/>
        <c:lblOffset val="100"/>
        <c:baseTimeUnit val="days"/>
        <c:majorUnit val="2000"/>
        <c:majorTimeUnit val="days"/>
      </c:dateAx>
      <c:valAx>
        <c:axId val="210203392"/>
        <c:scaling>
          <c:orientation val="minMax"/>
        </c:scaling>
        <c:delete val="0"/>
        <c:axPos val="l"/>
        <c:majorGridlines>
          <c:spPr>
            <a:ln>
              <a:solidFill>
                <a:srgbClr val="B1B3B6"/>
              </a:solidFill>
              <a:prstDash val="solid"/>
            </a:ln>
          </c:spPr>
        </c:majorGridlines>
        <c:numFmt formatCode="&quot;$&quot;#,##0" sourceLinked="0"/>
        <c:majorTickMark val="out"/>
        <c:minorTickMark val="none"/>
        <c:tickLblPos val="nextTo"/>
        <c:spPr>
          <a:ln>
            <a:solidFill>
              <a:srgbClr val="7F8080"/>
            </a:solidFill>
            <a:prstDash val="solid"/>
          </a:ln>
        </c:spPr>
        <c:txPr>
          <a:bodyPr/>
          <a:lstStyle/>
          <a:p>
            <a:pPr>
              <a:defRPr sz="1000" b="0">
                <a:solidFill>
                  <a:srgbClr val="000000"/>
                </a:solidFill>
                <a:latin typeface="Arial"/>
                <a:ea typeface="Arial"/>
                <a:cs typeface="Arial"/>
              </a:defRPr>
            </a:pPr>
            <a:endParaRPr lang="en-US"/>
          </a:p>
        </c:txPr>
        <c:crossAx val="210197504"/>
        <c:crosses val="autoZero"/>
        <c:crossBetween val="midCat"/>
        <c:majorUnit val="10"/>
      </c:valAx>
      <c:spPr>
        <a:solidFill>
          <a:sysClr val="window" lastClr="FFFFFF"/>
        </a:solidFill>
        <a:ln>
          <a:noFill/>
        </a:ln>
        <a:effectLst/>
        <a:extLst>
          <a:ext uri="{91240B29-F687-4F45-9708-019B960494DF}">
            <a14:hiddenLine xmlns:a14="http://schemas.microsoft.com/office/drawing/2010/main">
              <a:noFill/>
            </a14:hiddenLine>
          </a:ext>
        </a:extLst>
      </c:spPr>
    </c:plotArea>
    <c:plotVisOnly val="1"/>
    <c:dispBlanksAs val="zero"/>
    <c:showDLblsOverMax val="0"/>
  </c:chart>
  <c:spPr>
    <a:solidFill>
      <a:srgbClr val="FFFFFF"/>
    </a:solidFill>
    <a:ln w="6350" cmpd="sng">
      <a:solidFill>
        <a:srgbClr val="7F8080"/>
      </a:solidFill>
    </a:ln>
  </c:spPr>
  <c:txPr>
    <a:bodyPr/>
    <a:lstStyle/>
    <a:p>
      <a:pPr>
        <a:defRPr sz="10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39858976590779"/>
          <c:y val="0.1236088814200033"/>
          <c:w val="0.78127422264430868"/>
          <c:h val="0.73309159000415525"/>
        </c:manualLayout>
      </c:layout>
      <c:areaChart>
        <c:grouping val="stacked"/>
        <c:varyColors val="0"/>
        <c:ser>
          <c:idx val="5"/>
          <c:order val="1"/>
          <c:tx>
            <c:strRef>
              <c:f>'Fig. Absolute Composition (4)'!$J$10</c:f>
              <c:strCache>
                <c:ptCount val="1"/>
                <c:pt idx="0">
                  <c:v>Canada's ambition</c:v>
                </c:pt>
              </c:strCache>
            </c:strRef>
          </c:tx>
          <c:spPr>
            <a:noFill/>
            <a:ln>
              <a:solidFill>
                <a:schemeClr val="bg1"/>
              </a:solidFill>
            </a:ln>
          </c:spPr>
          <c:cat>
            <c:numRef>
              <c:f>'Fig. Absolute Composition (4)'!$L$4:$Z$4</c:f>
              <c:numCache>
                <c:formatCode>0</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'Fig. Absolute Composition (4)'!$L$10:$Z$10</c:f>
              <c:numCache>
                <c:formatCode>#,##0.00</c:formatCode>
                <c:ptCount val="15"/>
                <c:pt idx="0">
                  <c:v>406.45000000000005</c:v>
                </c:pt>
                <c:pt idx="1">
                  <c:v>406.45000000000005</c:v>
                </c:pt>
                <c:pt idx="2">
                  <c:v>406.45000000000005</c:v>
                </c:pt>
                <c:pt idx="3">
                  <c:v>406.45000000000005</c:v>
                </c:pt>
                <c:pt idx="4">
                  <c:v>406.45000000000005</c:v>
                </c:pt>
                <c:pt idx="5">
                  <c:v>406.45000000000005</c:v>
                </c:pt>
                <c:pt idx="6">
                  <c:v>406.45000000000005</c:v>
                </c:pt>
                <c:pt idx="7">
                  <c:v>406.45000000000005</c:v>
                </c:pt>
                <c:pt idx="8">
                  <c:v>406.45000000000005</c:v>
                </c:pt>
                <c:pt idx="9">
                  <c:v>406.45000000000005</c:v>
                </c:pt>
                <c:pt idx="10">
                  <c:v>406.45000000000005</c:v>
                </c:pt>
                <c:pt idx="11">
                  <c:v>406.45000000000005</c:v>
                </c:pt>
                <c:pt idx="12">
                  <c:v>406.45000000000005</c:v>
                </c:pt>
                <c:pt idx="13">
                  <c:v>406.45000000000005</c:v>
                </c:pt>
                <c:pt idx="14">
                  <c:v>406.45000000000005</c:v>
                </c:pt>
              </c:numCache>
            </c:numRef>
          </c:val>
          <c:extLst>
            <c:ext xmlns:c16="http://schemas.microsoft.com/office/drawing/2014/chart" uri="{C3380CC4-5D6E-409C-BE32-E72D297353CC}">
              <c16:uniqueId val="{00000000-73B5-4129-8EF6-E7F6745B01CC}"/>
            </c:ext>
          </c:extLst>
        </c:ser>
        <c:ser>
          <c:idx val="4"/>
          <c:order val="2"/>
          <c:tx>
            <c:strRef>
              <c:f>'Fig. Absolute Composition (4)'!$J$9</c:f>
              <c:strCache>
                <c:ptCount val="1"/>
                <c:pt idx="0">
                  <c:v>Canada's ambition</c:v>
                </c:pt>
              </c:strCache>
            </c:strRef>
          </c:tx>
          <c:spPr>
            <a:blipFill>
              <a:blip xmlns:r="http://schemas.openxmlformats.org/officeDocument/2006/relationships" r:embed="rId2"/>
              <a:stretch>
                <a:fillRect/>
              </a:stretch>
            </a:blipFill>
          </c:spPr>
          <c:cat>
            <c:numRef>
              <c:f>'Fig. Absolute Composition (4)'!$L$4:$Z$4</c:f>
              <c:numCache>
                <c:formatCode>0</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'Fig. Absolute Composition (4)'!$L$11:$Z$11</c:f>
              <c:numCache>
                <c:formatCode>#,##0.00</c:formatCode>
                <c:ptCount val="15"/>
                <c:pt idx="0">
                  <c:v>36.949999999999932</c:v>
                </c:pt>
                <c:pt idx="1">
                  <c:v>36.949999999999932</c:v>
                </c:pt>
                <c:pt idx="2">
                  <c:v>36.949999999999932</c:v>
                </c:pt>
                <c:pt idx="3">
                  <c:v>36.949999999999932</c:v>
                </c:pt>
                <c:pt idx="4">
                  <c:v>36.949999999999932</c:v>
                </c:pt>
                <c:pt idx="5">
                  <c:v>36.949999999999932</c:v>
                </c:pt>
                <c:pt idx="6">
                  <c:v>36.949999999999932</c:v>
                </c:pt>
                <c:pt idx="7">
                  <c:v>36.949999999999932</c:v>
                </c:pt>
                <c:pt idx="8">
                  <c:v>36.949999999999932</c:v>
                </c:pt>
                <c:pt idx="9">
                  <c:v>36.949999999999932</c:v>
                </c:pt>
                <c:pt idx="10">
                  <c:v>36.949999999999932</c:v>
                </c:pt>
                <c:pt idx="11">
                  <c:v>36.949999999999932</c:v>
                </c:pt>
                <c:pt idx="12">
                  <c:v>36.949999999999932</c:v>
                </c:pt>
                <c:pt idx="13">
                  <c:v>36.949999999999932</c:v>
                </c:pt>
                <c:pt idx="14">
                  <c:v>36.949999999999932</c:v>
                </c:pt>
              </c:numCache>
            </c:numRef>
          </c:val>
          <c:extLst>
            <c:ext xmlns:c16="http://schemas.microsoft.com/office/drawing/2014/chart" uri="{C3380CC4-5D6E-409C-BE32-E72D297353CC}">
              <c16:uniqueId val="{00000001-73B5-4129-8EF6-E7F6745B01CC}"/>
            </c:ext>
          </c:extLst>
        </c:ser>
        <c:dLbls>
          <c:showLegendKey val="0"/>
          <c:showVal val="0"/>
          <c:showCatName val="0"/>
          <c:showSerName val="0"/>
          <c:showPercent val="0"/>
          <c:showBubbleSize val="0"/>
        </c:dLbls>
        <c:axId val="242045768"/>
        <c:axId val="242046944"/>
      </c:areaChart>
      <c:barChart>
        <c:barDir val="col"/>
        <c:grouping val="stacked"/>
        <c:varyColors val="0"/>
        <c:ser>
          <c:idx val="0"/>
          <c:order val="0"/>
          <c:tx>
            <c:strRef>
              <c:f>'Fig. Absolute Composition (4)'!$J$5</c:f>
              <c:strCache>
                <c:ptCount val="1"/>
                <c:pt idx="0">
                  <c:v>National GHG emissions</c:v>
                </c:pt>
              </c:strCache>
            </c:strRef>
          </c:tx>
          <c:spPr>
            <a:solidFill>
              <a:schemeClr val="bg1">
                <a:lumMod val="65000"/>
              </a:schemeClr>
            </a:solidFill>
            <a:ln>
              <a:noFill/>
            </a:ln>
          </c:spPr>
          <c:invertIfNegative val="0"/>
          <c:dPt>
            <c:idx val="0"/>
            <c:invertIfNegative val="0"/>
            <c:bubble3D val="0"/>
            <c:spPr>
              <a:solidFill>
                <a:schemeClr val="bg1">
                  <a:lumMod val="65000"/>
                </a:schemeClr>
              </a:solidFill>
              <a:ln w="12700">
                <a:noFill/>
              </a:ln>
            </c:spPr>
            <c:extLst>
              <c:ext xmlns:c16="http://schemas.microsoft.com/office/drawing/2014/chart" uri="{C3380CC4-5D6E-409C-BE32-E72D297353CC}">
                <c16:uniqueId val="{00000003-73B5-4129-8EF6-E7F6745B01CC}"/>
              </c:ext>
            </c:extLst>
          </c:dPt>
          <c:dPt>
            <c:idx val="2"/>
            <c:invertIfNegative val="0"/>
            <c:bubble3D val="0"/>
            <c:spPr>
              <a:solidFill>
                <a:schemeClr val="bg1">
                  <a:lumMod val="65000"/>
                </a:schemeClr>
              </a:solidFill>
              <a:ln w="19050">
                <a:noFill/>
              </a:ln>
            </c:spPr>
            <c:extLst>
              <c:ext xmlns:c16="http://schemas.microsoft.com/office/drawing/2014/chart" uri="{C3380CC4-5D6E-409C-BE32-E72D297353CC}">
                <c16:uniqueId val="{00000005-73B5-4129-8EF6-E7F6745B01CC}"/>
              </c:ext>
            </c:extLst>
          </c:dPt>
          <c:cat>
            <c:numRef>
              <c:f>'Fig. Absolute Composition (4)'!$L$4:$Z$4</c:f>
              <c:numCache>
                <c:formatCode>0</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'Fig. Absolute Composition (4)'!$L$5:$Z$5</c:f>
              <c:numCache>
                <c:formatCode>#,##0.00</c:formatCode>
                <c:ptCount val="15"/>
                <c:pt idx="0">
                  <c:v>704</c:v>
                </c:pt>
                <c:pt idx="1">
                  <c:v>689</c:v>
                </c:pt>
                <c:pt idx="2">
                  <c:v>708</c:v>
                </c:pt>
                <c:pt idx="3">
                  <c:v>691</c:v>
                </c:pt>
                <c:pt idx="4">
                  <c:v>645</c:v>
                </c:pt>
                <c:pt idx="5">
                  <c:v>649</c:v>
                </c:pt>
                <c:pt idx="6">
                  <c:v>658</c:v>
                </c:pt>
                <c:pt idx="7">
                  <c:v>655</c:v>
                </c:pt>
                <c:pt idx="8">
                  <c:v>660</c:v>
                </c:pt>
                <c:pt idx="9">
                  <c:v>653</c:v>
                </c:pt>
                <c:pt idx="10">
                  <c:v>651</c:v>
                </c:pt>
                <c:pt idx="11">
                  <c:v>638</c:v>
                </c:pt>
                <c:pt idx="12">
                  <c:v>640</c:v>
                </c:pt>
                <c:pt idx="13">
                  <c:v>647</c:v>
                </c:pt>
                <c:pt idx="14">
                  <c:v>647</c:v>
                </c:pt>
              </c:numCache>
            </c:numRef>
          </c:val>
          <c:extLst>
            <c:ext xmlns:c16="http://schemas.microsoft.com/office/drawing/2014/chart" uri="{C3380CC4-5D6E-409C-BE32-E72D297353CC}">
              <c16:uniqueId val="{00000006-73B5-4129-8EF6-E7F6745B01CC}"/>
            </c:ext>
          </c:extLst>
        </c:ser>
        <c:ser>
          <c:idx val="2"/>
          <c:order val="3"/>
          <c:tx>
            <c:strRef>
              <c:f>'Fig. Absolute Composition (4)'!$J$7</c:f>
              <c:strCache>
                <c:ptCount val="1"/>
                <c:pt idx="0">
                  <c:v>Oil sands</c:v>
                </c:pt>
              </c:strCache>
            </c:strRef>
          </c:tx>
          <c:spPr>
            <a:solidFill>
              <a:srgbClr val="00B050"/>
            </a:solidFill>
            <a:ln>
              <a:noFill/>
            </a:ln>
          </c:spPr>
          <c:invertIfNegative val="0"/>
          <c:cat>
            <c:numRef>
              <c:f>'Fig. Absolute Composition (4)'!$L$4:$Z$4</c:f>
              <c:numCache>
                <c:formatCode>0</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'Fig. Absolute Composition (4)'!$L$7:$Z$7</c:f>
              <c:numCache>
                <c:formatCode>#,##0.00</c:formatCode>
                <c:ptCount val="15"/>
                <c:pt idx="0">
                  <c:v>35</c:v>
                </c:pt>
                <c:pt idx="1">
                  <c:v>41</c:v>
                </c:pt>
                <c:pt idx="2">
                  <c:v>44</c:v>
                </c:pt>
                <c:pt idx="3">
                  <c:v>45</c:v>
                </c:pt>
                <c:pt idx="4">
                  <c:v>49</c:v>
                </c:pt>
                <c:pt idx="5">
                  <c:v>54</c:v>
                </c:pt>
                <c:pt idx="6">
                  <c:v>56</c:v>
                </c:pt>
                <c:pt idx="7">
                  <c:v>62</c:v>
                </c:pt>
                <c:pt idx="8">
                  <c:v>65</c:v>
                </c:pt>
                <c:pt idx="9">
                  <c:v>70</c:v>
                </c:pt>
                <c:pt idx="10">
                  <c:v>72</c:v>
                </c:pt>
                <c:pt idx="11">
                  <c:v>69</c:v>
                </c:pt>
                <c:pt idx="12">
                  <c:v>76</c:v>
                </c:pt>
                <c:pt idx="13">
                  <c:v>81</c:v>
                </c:pt>
                <c:pt idx="14">
                  <c:v>83</c:v>
                </c:pt>
              </c:numCache>
            </c:numRef>
          </c:val>
          <c:extLst>
            <c:ext xmlns:c16="http://schemas.microsoft.com/office/drawing/2014/chart" uri="{C3380CC4-5D6E-409C-BE32-E72D297353CC}">
              <c16:uniqueId val="{00000007-73B5-4129-8EF6-E7F6745B01CC}"/>
            </c:ext>
          </c:extLst>
        </c:ser>
        <c:dLbls>
          <c:showLegendKey val="0"/>
          <c:showVal val="0"/>
          <c:showCatName val="0"/>
          <c:showSerName val="0"/>
          <c:showPercent val="0"/>
          <c:showBubbleSize val="0"/>
        </c:dLbls>
        <c:gapWidth val="70"/>
        <c:overlap val="100"/>
        <c:axId val="242045768"/>
        <c:axId val="242046944"/>
      </c:barChart>
      <c:catAx>
        <c:axId val="242045768"/>
        <c:scaling>
          <c:orientation val="minMax"/>
        </c:scaling>
        <c:delete val="0"/>
        <c:axPos val="b"/>
        <c:numFmt formatCode="0" sourceLinked="1"/>
        <c:majorTickMark val="out"/>
        <c:minorTickMark val="none"/>
        <c:tickLblPos val="nextTo"/>
        <c:spPr>
          <a:ln w="3175">
            <a:solidFill>
              <a:srgbClr val="7F8080"/>
            </a:solidFill>
            <a:prstDash val="solid"/>
          </a:ln>
        </c:spPr>
        <c:txPr>
          <a:bodyPr rot="-5400000" vert="horz"/>
          <a:lstStyle/>
          <a:p>
            <a:pPr>
              <a:defRPr b="0">
                <a:solidFill>
                  <a:srgbClr val="000000"/>
                </a:solidFill>
                <a:latin typeface="Arial"/>
                <a:ea typeface="Arial"/>
                <a:cs typeface="Arial"/>
              </a:defRPr>
            </a:pPr>
            <a:endParaRPr lang="en-US"/>
          </a:p>
        </c:txPr>
        <c:crossAx val="242046944"/>
        <c:crosses val="autoZero"/>
        <c:auto val="1"/>
        <c:lblAlgn val="ctr"/>
        <c:lblOffset val="100"/>
        <c:noMultiLvlLbl val="0"/>
      </c:catAx>
      <c:valAx>
        <c:axId val="242046944"/>
        <c:scaling>
          <c:orientation val="minMax"/>
          <c:min val="0"/>
        </c:scaling>
        <c:delete val="0"/>
        <c:axPos val="l"/>
        <c:numFmt formatCode="#,##0" sourceLinked="0"/>
        <c:majorTickMark val="out"/>
        <c:minorTickMark val="none"/>
        <c:tickLblPos val="nextTo"/>
        <c:spPr>
          <a:ln w="3175">
            <a:solidFill>
              <a:srgbClr val="7F8080"/>
            </a:solidFill>
            <a:prstDash val="solid"/>
          </a:ln>
        </c:spPr>
        <c:txPr>
          <a:bodyPr rot="0" vert="horz"/>
          <a:lstStyle/>
          <a:p>
            <a:pPr>
              <a:defRPr b="0">
                <a:solidFill>
                  <a:srgbClr val="000000"/>
                </a:solidFill>
                <a:latin typeface="Arial"/>
                <a:ea typeface="Arial"/>
                <a:cs typeface="Arial"/>
              </a:defRPr>
            </a:pPr>
            <a:endParaRPr lang="en-US"/>
          </a:p>
        </c:txPr>
        <c:crossAx val="242045768"/>
        <c:crosses val="autoZero"/>
        <c:crossBetween val="between"/>
      </c:valAx>
      <c:spPr>
        <a:noFill/>
        <a:ln>
          <a:noFill/>
        </a:ln>
        <a:effectLst>
          <a:outerShdw blurRad="63500" dist="37357" dir="2700000" rotWithShape="0">
            <a:scrgbClr r="0" g="0" b="0">
              <a:alpha val="0"/>
            </a:scrgbClr>
          </a:outerShdw>
        </a:effectLst>
      </c:spPr>
    </c:plotArea>
    <c:plotVisOnly val="1"/>
    <c:dispBlanksAs val="gap"/>
    <c:showDLblsOverMax val="0"/>
  </c:chart>
  <c:spPr>
    <a:solidFill>
      <a:sysClr val="window" lastClr="FFFFFF"/>
    </a:solidFill>
    <a:ln w="6350" cmpd="sng">
      <a:solidFill>
        <a:srgbClr val="7F8080"/>
      </a:solidFill>
    </a:ln>
  </c:spPr>
  <c:txPr>
    <a:bodyPr/>
    <a:lstStyle/>
    <a:p>
      <a:pPr>
        <a:defRPr sz="1000" b="1" i="0" u="none" strike="noStrike" baseline="0">
          <a:solidFill>
            <a:srgbClr val="000000"/>
          </a:solidFill>
          <a:latin typeface="Arial"/>
          <a:ea typeface="Arial"/>
          <a:cs typeface="Aria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34843480298382E-2"/>
          <c:y val="0.29931316701644761"/>
          <c:w val="0.79621280190763477"/>
          <c:h val="0.43682661911750009"/>
        </c:manualLayout>
      </c:layout>
      <c:doughnutChart>
        <c:varyColors val="1"/>
        <c:ser>
          <c:idx val="1"/>
          <c:order val="0"/>
          <c:tx>
            <c:strRef>
              <c:f>'Fig. PFT GHG'!$J$6:$J$11</c:f>
              <c:strCache>
                <c:ptCount val="6"/>
                <c:pt idx="1">
                  <c:v>Natural gas boilers &amp; cogeneration</c:v>
                </c:pt>
                <c:pt idx="4">
                  <c:v>Diesel</c:v>
                </c:pt>
                <c:pt idx="5">
                  <c:v>Fugitives</c:v>
                </c:pt>
              </c:strCache>
            </c:strRef>
          </c:tx>
          <c:spPr>
            <a:ln>
              <a:noFill/>
            </a:ln>
          </c:spPr>
          <c:dPt>
            <c:idx val="0"/>
            <c:bubble3D val="0"/>
            <c:spPr>
              <a:solidFill>
                <a:srgbClr val="92D050"/>
              </a:solidFill>
              <a:ln>
                <a:noFill/>
              </a:ln>
            </c:spPr>
            <c:extLst>
              <c:ext xmlns:c16="http://schemas.microsoft.com/office/drawing/2014/chart" uri="{C3380CC4-5D6E-409C-BE32-E72D297353CC}">
                <c16:uniqueId val="{00000001-F18C-4395-82B6-6B6FA98F6969}"/>
              </c:ext>
            </c:extLst>
          </c:dPt>
          <c:dPt>
            <c:idx val="1"/>
            <c:bubble3D val="0"/>
            <c:spPr>
              <a:solidFill>
                <a:srgbClr val="00AB4E"/>
              </a:solidFill>
              <a:ln>
                <a:noFill/>
              </a:ln>
            </c:spPr>
            <c:extLst>
              <c:ext xmlns:c16="http://schemas.microsoft.com/office/drawing/2014/chart" uri="{C3380CC4-5D6E-409C-BE32-E72D297353CC}">
                <c16:uniqueId val="{00000003-F18C-4395-82B6-6B6FA98F6969}"/>
              </c:ext>
            </c:extLst>
          </c:dPt>
          <c:dPt>
            <c:idx val="2"/>
            <c:bubble3D val="0"/>
            <c:spPr>
              <a:solidFill>
                <a:schemeClr val="accent2">
                  <a:lumMod val="75000"/>
                </a:schemeClr>
              </a:solidFill>
              <a:ln>
                <a:noFill/>
              </a:ln>
            </c:spPr>
            <c:extLst>
              <c:ext xmlns:c16="http://schemas.microsoft.com/office/drawing/2014/chart" uri="{C3380CC4-5D6E-409C-BE32-E72D297353CC}">
                <c16:uniqueId val="{00000005-F18C-4395-82B6-6B6FA98F6969}"/>
              </c:ext>
            </c:extLst>
          </c:dPt>
          <c:dPt>
            <c:idx val="4"/>
            <c:bubble3D val="0"/>
            <c:spPr>
              <a:solidFill>
                <a:srgbClr val="0066B3"/>
              </a:solidFill>
              <a:ln>
                <a:noFill/>
              </a:ln>
            </c:spPr>
            <c:extLst>
              <c:ext xmlns:c16="http://schemas.microsoft.com/office/drawing/2014/chart" uri="{C3380CC4-5D6E-409C-BE32-E72D297353CC}">
                <c16:uniqueId val="{00000007-F18C-4395-82B6-6B6FA98F6969}"/>
              </c:ext>
            </c:extLst>
          </c:dPt>
          <c:dPt>
            <c:idx val="5"/>
            <c:bubble3D val="0"/>
            <c:spPr>
              <a:solidFill>
                <a:srgbClr val="FFFFFF">
                  <a:lumMod val="65000"/>
                </a:srgbClr>
              </a:solidFill>
              <a:ln>
                <a:noFill/>
              </a:ln>
            </c:spPr>
            <c:extLst>
              <c:ext xmlns:c16="http://schemas.microsoft.com/office/drawing/2014/chart" uri="{C3380CC4-5D6E-409C-BE32-E72D297353CC}">
                <c16:uniqueId val="{00000009-F18C-4395-82B6-6B6FA98F6969}"/>
              </c:ext>
            </c:extLst>
          </c:dPt>
          <c:cat>
            <c:strRef>
              <c:f>'Fig. PFT GHG'!$J$6:$J$11</c:f>
              <c:strCache>
                <c:ptCount val="6"/>
                <c:pt idx="1">
                  <c:v>Natural gas boilers &amp; cogeneration</c:v>
                </c:pt>
                <c:pt idx="4">
                  <c:v>Diesel</c:v>
                </c:pt>
                <c:pt idx="5">
                  <c:v>Fugitives</c:v>
                </c:pt>
              </c:strCache>
            </c:strRef>
          </c:cat>
          <c:val>
            <c:numRef>
              <c:f>'Fig. PFT GHG'!$K$6:$K$11</c:f>
              <c:numCache>
                <c:formatCode>#,##0.00</c:formatCode>
                <c:ptCount val="6"/>
                <c:pt idx="1">
                  <c:v>3.5904903817983058</c:v>
                </c:pt>
                <c:pt idx="4">
                  <c:v>0.95880577854112825</c:v>
                </c:pt>
                <c:pt idx="5">
                  <c:v>0.20219406300827641</c:v>
                </c:pt>
              </c:numCache>
            </c:numRef>
          </c:val>
          <c:extLst>
            <c:ext xmlns:c16="http://schemas.microsoft.com/office/drawing/2014/chart" uri="{C3380CC4-5D6E-409C-BE32-E72D297353CC}">
              <c16:uniqueId val="{0000000A-F18C-4395-82B6-6B6FA98F6969}"/>
            </c:ext>
          </c:extLst>
        </c:ser>
        <c:dLbls>
          <c:showLegendKey val="0"/>
          <c:showVal val="0"/>
          <c:showCatName val="0"/>
          <c:showSerName val="0"/>
          <c:showPercent val="0"/>
          <c:showBubbleSize val="0"/>
          <c:showLeaderLines val="1"/>
        </c:dLbls>
        <c:firstSliceAng val="3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0576359272243"/>
          <c:y val="0.30628416938864605"/>
          <c:w val="0.79515245086816477"/>
          <c:h val="0.43624487820785923"/>
        </c:manualLayout>
      </c:layout>
      <c:doughnutChart>
        <c:varyColors val="1"/>
        <c:ser>
          <c:idx val="1"/>
          <c:order val="0"/>
          <c:tx>
            <c:strRef>
              <c:f>'Fig. SCO GHG'!$M$6:$M$11</c:f>
              <c:strCache>
                <c:ptCount val="6"/>
                <c:pt idx="0">
                  <c:v>Pet. Coke</c:v>
                </c:pt>
                <c:pt idx="1">
                  <c:v>Natural gas</c:v>
                </c:pt>
                <c:pt idx="2">
                  <c:v>Process gas</c:v>
                </c:pt>
                <c:pt idx="3">
                  <c:v>Diesel</c:v>
                </c:pt>
                <c:pt idx="4">
                  <c:v>Fugitives, venting, and flaring</c:v>
                </c:pt>
                <c:pt idx="5">
                  <c:v>CCS</c:v>
                </c:pt>
              </c:strCache>
            </c:strRef>
          </c:tx>
          <c:spPr>
            <a:ln w="12700">
              <a:noFill/>
            </a:ln>
          </c:spPr>
          <c:explosion val="1"/>
          <c:dPt>
            <c:idx val="0"/>
            <c:bubble3D val="0"/>
            <c:spPr>
              <a:solidFill>
                <a:srgbClr val="FF3300"/>
              </a:solidFill>
              <a:ln w="12700">
                <a:noFill/>
              </a:ln>
            </c:spPr>
            <c:extLst>
              <c:ext xmlns:c16="http://schemas.microsoft.com/office/drawing/2014/chart" uri="{C3380CC4-5D6E-409C-BE32-E72D297353CC}">
                <c16:uniqueId val="{00000001-5082-435F-A943-6D35A970C4D4}"/>
              </c:ext>
            </c:extLst>
          </c:dPt>
          <c:dPt>
            <c:idx val="1"/>
            <c:bubble3D val="0"/>
            <c:spPr>
              <a:solidFill>
                <a:srgbClr val="00AB4E"/>
              </a:solidFill>
              <a:ln w="12700">
                <a:noFill/>
              </a:ln>
            </c:spPr>
            <c:extLst>
              <c:ext xmlns:c16="http://schemas.microsoft.com/office/drawing/2014/chart" uri="{C3380CC4-5D6E-409C-BE32-E72D297353CC}">
                <c16:uniqueId val="{00000003-5082-435F-A943-6D35A970C4D4}"/>
              </c:ext>
            </c:extLst>
          </c:dPt>
          <c:dPt>
            <c:idx val="2"/>
            <c:bubble3D val="0"/>
            <c:spPr>
              <a:solidFill>
                <a:srgbClr val="8DC63F"/>
              </a:solidFill>
              <a:ln w="12700">
                <a:noFill/>
              </a:ln>
            </c:spPr>
            <c:extLst>
              <c:ext xmlns:c16="http://schemas.microsoft.com/office/drawing/2014/chart" uri="{C3380CC4-5D6E-409C-BE32-E72D297353CC}">
                <c16:uniqueId val="{00000005-5082-435F-A943-6D35A970C4D4}"/>
              </c:ext>
            </c:extLst>
          </c:dPt>
          <c:dPt>
            <c:idx val="3"/>
            <c:bubble3D val="0"/>
            <c:spPr>
              <a:solidFill>
                <a:srgbClr val="0070C0"/>
              </a:solidFill>
              <a:ln w="12700">
                <a:noFill/>
              </a:ln>
            </c:spPr>
            <c:extLst>
              <c:ext xmlns:c16="http://schemas.microsoft.com/office/drawing/2014/chart" uri="{C3380CC4-5D6E-409C-BE32-E72D297353CC}">
                <c16:uniqueId val="{00000007-5082-435F-A943-6D35A970C4D4}"/>
              </c:ext>
            </c:extLst>
          </c:dPt>
          <c:dPt>
            <c:idx val="4"/>
            <c:bubble3D val="0"/>
            <c:spPr>
              <a:solidFill>
                <a:srgbClr val="FFFFFF">
                  <a:lumMod val="65000"/>
                </a:srgbClr>
              </a:solidFill>
              <a:ln w="12700">
                <a:noFill/>
              </a:ln>
            </c:spPr>
            <c:extLst>
              <c:ext xmlns:c16="http://schemas.microsoft.com/office/drawing/2014/chart" uri="{C3380CC4-5D6E-409C-BE32-E72D297353CC}">
                <c16:uniqueId val="{00000009-5082-435F-A943-6D35A970C4D4}"/>
              </c:ext>
            </c:extLst>
          </c:dPt>
          <c:dPt>
            <c:idx val="5"/>
            <c:bubble3D val="0"/>
            <c:spPr>
              <a:pattFill prst="pct50">
                <a:fgClr>
                  <a:srgbClr val="0088B5"/>
                </a:fgClr>
                <a:bgClr>
                  <a:sysClr val="window" lastClr="FFFFFF"/>
                </a:bgClr>
              </a:pattFill>
              <a:ln w="12700">
                <a:noFill/>
              </a:ln>
            </c:spPr>
            <c:extLst>
              <c:ext xmlns:c16="http://schemas.microsoft.com/office/drawing/2014/chart" uri="{C3380CC4-5D6E-409C-BE32-E72D297353CC}">
                <c16:uniqueId val="{0000000B-5082-435F-A943-6D35A970C4D4}"/>
              </c:ext>
            </c:extLst>
          </c:dPt>
          <c:cat>
            <c:strRef>
              <c:f>'Fig. SCO GHG'!$J$6:$J$12</c:f>
              <c:strCache>
                <c:ptCount val="7"/>
                <c:pt idx="0">
                  <c:v>SMR</c:v>
                </c:pt>
                <c:pt idx="1">
                  <c:v>Natural gas boilers &amp; cogeneration</c:v>
                </c:pt>
                <c:pt idx="2">
                  <c:v>Coke Boilers</c:v>
                </c:pt>
                <c:pt idx="3">
                  <c:v>Electricity</c:v>
                </c:pt>
                <c:pt idx="4">
                  <c:v>Diesel</c:v>
                </c:pt>
                <c:pt idx="5">
                  <c:v>Fugitives, venting, and flaring</c:v>
                </c:pt>
                <c:pt idx="6">
                  <c:v>Carbon capture</c:v>
                </c:pt>
              </c:strCache>
            </c:strRef>
          </c:cat>
          <c:val>
            <c:numRef>
              <c:f>'Fig. SCO GHG'!$N$6:$N$11</c:f>
              <c:numCache>
                <c:formatCode>_(* #,##0.0_);_(* \(#,##0.0\);_(* "-"??_);_(@_)</c:formatCode>
                <c:ptCount val="6"/>
                <c:pt idx="0">
                  <c:v>4.6483147028304979</c:v>
                </c:pt>
                <c:pt idx="1">
                  <c:v>15.451472164063141</c:v>
                </c:pt>
                <c:pt idx="2">
                  <c:v>8.1925076914478083</c:v>
                </c:pt>
                <c:pt idx="3">
                  <c:v>3.5665831198976976</c:v>
                </c:pt>
                <c:pt idx="4">
                  <c:v>2.9412260430713593</c:v>
                </c:pt>
                <c:pt idx="5" formatCode="#,##0.00">
                  <c:v>1.1106666666666667</c:v>
                </c:pt>
              </c:numCache>
            </c:numRef>
          </c:val>
          <c:extLst>
            <c:ext xmlns:c16="http://schemas.microsoft.com/office/drawing/2014/chart" uri="{C3380CC4-5D6E-409C-BE32-E72D297353CC}">
              <c16:uniqueId val="{0000000C-5082-435F-A943-6D35A970C4D4}"/>
            </c:ext>
          </c:extLst>
        </c:ser>
        <c:dLbls>
          <c:showLegendKey val="0"/>
          <c:showVal val="0"/>
          <c:showCatName val="0"/>
          <c:showSerName val="0"/>
          <c:showPercent val="0"/>
          <c:showBubbleSize val="0"/>
          <c:showLeaderLines val="1"/>
        </c:dLbls>
        <c:firstSliceAng val="30"/>
        <c:holeSize val="60"/>
      </c:doughnutChart>
      <c:spPr>
        <a:noFill/>
        <a:ln w="19050">
          <a:solidFill>
            <a:prstClr val="white"/>
          </a:solidFill>
        </a:ln>
        <a:effectLst>
          <a:outerShdw blurRad="63500" dist="37357" dir="2700000" rotWithShape="0">
            <a:scrgbClr r="0" g="0" b="0">
              <a:alpha val="0"/>
            </a:scrgbClr>
          </a:outerShdw>
        </a:effec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18986127084814E-2"/>
          <c:y val="0.31909263547412631"/>
          <c:w val="0.80203341965702912"/>
          <c:h val="0.44002008005934812"/>
        </c:manualLayout>
      </c:layout>
      <c:doughnutChart>
        <c:varyColors val="1"/>
        <c:ser>
          <c:idx val="1"/>
          <c:order val="0"/>
          <c:tx>
            <c:strRef>
              <c:f>'Fig. SAGD GHG'!$J$7:$J$8</c:f>
              <c:strCache>
                <c:ptCount val="2"/>
                <c:pt idx="0">
                  <c:v>Nat. gas</c:v>
                </c:pt>
                <c:pt idx="1">
                  <c:v>Fugitives</c:v>
                </c:pt>
              </c:strCache>
            </c:strRef>
          </c:tx>
          <c:spPr>
            <a:solidFill>
              <a:srgbClr val="FFFFFF">
                <a:lumMod val="65000"/>
              </a:srgbClr>
            </a:solidFill>
            <a:ln>
              <a:noFill/>
            </a:ln>
          </c:spPr>
          <c:explosion val="1"/>
          <c:dPt>
            <c:idx val="0"/>
            <c:bubble3D val="0"/>
            <c:explosion val="0"/>
            <c:spPr>
              <a:solidFill>
                <a:srgbClr val="00AB4E"/>
              </a:solidFill>
              <a:ln>
                <a:noFill/>
              </a:ln>
            </c:spPr>
            <c:extLst>
              <c:ext xmlns:c16="http://schemas.microsoft.com/office/drawing/2014/chart" uri="{C3380CC4-5D6E-409C-BE32-E72D297353CC}">
                <c16:uniqueId val="{00000001-E6FB-4710-BE3C-A04F9D48C11F}"/>
              </c:ext>
            </c:extLst>
          </c:dPt>
          <c:dPt>
            <c:idx val="1"/>
            <c:bubble3D val="0"/>
            <c:explosion val="0"/>
            <c:extLst>
              <c:ext xmlns:c16="http://schemas.microsoft.com/office/drawing/2014/chart" uri="{C3380CC4-5D6E-409C-BE32-E72D297353CC}">
                <c16:uniqueId val="{00000003-E6FB-4710-BE3C-A04F9D48C11F}"/>
              </c:ext>
            </c:extLst>
          </c:dPt>
          <c:cat>
            <c:strRef>
              <c:f>'Fig. SAGD GHG'!$J$7:$J$8</c:f>
              <c:strCache>
                <c:ptCount val="2"/>
                <c:pt idx="0">
                  <c:v>Nat. gas</c:v>
                </c:pt>
                <c:pt idx="1">
                  <c:v>Fugitives</c:v>
                </c:pt>
              </c:strCache>
            </c:strRef>
          </c:cat>
          <c:val>
            <c:numRef>
              <c:f>'Fig. SAGD GHG'!$K$7:$K$8</c:f>
              <c:numCache>
                <c:formatCode>#,##0.00</c:formatCode>
                <c:ptCount val="2"/>
                <c:pt idx="0">
                  <c:v>26.37131933536244</c:v>
                </c:pt>
                <c:pt idx="1">
                  <c:v>0.17235693959989981</c:v>
                </c:pt>
              </c:numCache>
            </c:numRef>
          </c:val>
          <c:extLst>
            <c:ext xmlns:c16="http://schemas.microsoft.com/office/drawing/2014/chart" uri="{C3380CC4-5D6E-409C-BE32-E72D297353CC}">
              <c16:uniqueId val="{00000004-E6FB-4710-BE3C-A04F9D48C11F}"/>
            </c:ext>
          </c:extLst>
        </c:ser>
        <c:dLbls>
          <c:showLegendKey val="0"/>
          <c:showVal val="0"/>
          <c:showCatName val="0"/>
          <c:showSerName val="0"/>
          <c:showPercent val="0"/>
          <c:showBubbleSize val="0"/>
          <c:showLeaderLines val="1"/>
        </c:dLbls>
        <c:firstSliceAng val="3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5618179306534"/>
          <c:y val="0.32371914432539622"/>
          <c:w val="0.70708143389971001"/>
          <c:h val="0.43076704590282933"/>
        </c:manualLayout>
      </c:layout>
      <c:doughnutChart>
        <c:varyColors val="1"/>
        <c:ser>
          <c:idx val="1"/>
          <c:order val="0"/>
          <c:tx>
            <c:strRef>
              <c:f>'Fig. CSS GHG'!$J$7:$J$8</c:f>
              <c:strCache>
                <c:ptCount val="2"/>
                <c:pt idx="0">
                  <c:v>Nat. gas</c:v>
                </c:pt>
                <c:pt idx="1">
                  <c:v>Fugitives</c:v>
                </c:pt>
              </c:strCache>
            </c:strRef>
          </c:tx>
          <c:spPr>
            <a:solidFill>
              <a:srgbClr val="00B050"/>
            </a:solidFill>
            <a:ln>
              <a:noFill/>
            </a:ln>
          </c:spPr>
          <c:dPt>
            <c:idx val="1"/>
            <c:bubble3D val="0"/>
            <c:spPr>
              <a:solidFill>
                <a:sysClr val="window" lastClr="FFFFFF">
                  <a:lumMod val="50000"/>
                </a:sysClr>
              </a:solidFill>
              <a:ln>
                <a:noFill/>
              </a:ln>
            </c:spPr>
            <c:extLst>
              <c:ext xmlns:c16="http://schemas.microsoft.com/office/drawing/2014/chart" uri="{C3380CC4-5D6E-409C-BE32-E72D297353CC}">
                <c16:uniqueId val="{00000001-4870-4A69-9B1F-C2A59930DB18}"/>
              </c:ext>
            </c:extLst>
          </c:dPt>
          <c:cat>
            <c:strRef>
              <c:f>'Fig. CSS GHG'!$J$7:$J$8</c:f>
              <c:strCache>
                <c:ptCount val="2"/>
                <c:pt idx="0">
                  <c:v>Nat. gas</c:v>
                </c:pt>
                <c:pt idx="1">
                  <c:v>Fugitives</c:v>
                </c:pt>
              </c:strCache>
            </c:strRef>
          </c:cat>
          <c:val>
            <c:numRef>
              <c:f>'Fig. CSS GHG'!$K$7:$K$8</c:f>
              <c:numCache>
                <c:formatCode>#,##0.00</c:formatCode>
                <c:ptCount val="2"/>
                <c:pt idx="0">
                  <c:v>9.5913152682810168</c:v>
                </c:pt>
                <c:pt idx="1">
                  <c:v>3.3229214267439321E-2</c:v>
                </c:pt>
              </c:numCache>
            </c:numRef>
          </c:val>
          <c:extLst>
            <c:ext xmlns:c16="http://schemas.microsoft.com/office/drawing/2014/chart" uri="{C3380CC4-5D6E-409C-BE32-E72D297353CC}">
              <c16:uniqueId val="{00000002-4870-4A69-9B1F-C2A59930DB18}"/>
            </c:ext>
          </c:extLst>
        </c:ser>
        <c:dLbls>
          <c:showLegendKey val="0"/>
          <c:showVal val="0"/>
          <c:showCatName val="0"/>
          <c:showSerName val="0"/>
          <c:showPercent val="0"/>
          <c:showBubbleSize val="0"/>
          <c:showLeaderLines val="1"/>
        </c:dLbls>
        <c:firstSliceAng val="3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658563353881026E-2"/>
          <c:y val="0.11444852960514207"/>
          <c:w val="0.87097905382692309"/>
          <c:h val="0.75776497877645066"/>
        </c:manualLayout>
      </c:layout>
      <c:barChart>
        <c:barDir val="col"/>
        <c:grouping val="stacked"/>
        <c:varyColors val="0"/>
        <c:ser>
          <c:idx val="1"/>
          <c:order val="0"/>
          <c:tx>
            <c:strRef>
              <c:f>'Fig 5. Mine Dilbit GHG'!$N$37</c:f>
              <c:strCache>
                <c:ptCount val="1"/>
                <c:pt idx="0">
                  <c:v>Coke</c:v>
                </c:pt>
              </c:strCache>
            </c:strRef>
          </c:tx>
          <c:spPr>
            <a:solidFill>
              <a:srgbClr val="C84623"/>
            </a:solidFill>
            <a:ln>
              <a:noFill/>
            </a:ln>
          </c:spPr>
          <c:invertIfNegative val="0"/>
          <c:dPt>
            <c:idx val="0"/>
            <c:invertIfNegative val="0"/>
            <c:bubble3D val="0"/>
            <c:extLst>
              <c:ext xmlns:c16="http://schemas.microsoft.com/office/drawing/2014/chart" uri="{C3380CC4-5D6E-409C-BE32-E72D297353CC}">
                <c16:uniqueId val="{00000007-1D5F-485B-9076-94CECC2E0B63}"/>
              </c:ext>
            </c:extLst>
          </c:dPt>
          <c:cat>
            <c:strRef>
              <c:f>'Fig 5. Mine Dilbit GHG'!$O$36:$R$36</c:f>
              <c:strCache>
                <c:ptCount val="4"/>
                <c:pt idx="0">
                  <c:v>SCO</c:v>
                </c:pt>
                <c:pt idx="1">
                  <c:v>PFT</c:v>
                </c:pt>
                <c:pt idx="2">
                  <c:v>SAGD</c:v>
                </c:pt>
                <c:pt idx="3">
                  <c:v>CSS</c:v>
                </c:pt>
              </c:strCache>
            </c:strRef>
          </c:cat>
          <c:val>
            <c:numRef>
              <c:f>'Fig 5. Mine Dilbit GHG'!$O$37:$Q$37</c:f>
              <c:numCache>
                <c:formatCode>General</c:formatCode>
                <c:ptCount val="3"/>
                <c:pt idx="0" formatCode="_(* #,##0.00_);_(* \(#,##0.00\);_(* &quot;-&quot;??_);_(@_)">
                  <c:v>4.6483147028304979</c:v>
                </c:pt>
                <c:pt idx="1">
                  <c:v>0</c:v>
                </c:pt>
              </c:numCache>
            </c:numRef>
          </c:val>
          <c:extLst>
            <c:ext xmlns:c16="http://schemas.microsoft.com/office/drawing/2014/chart" uri="{C3380CC4-5D6E-409C-BE32-E72D297353CC}">
              <c16:uniqueId val="{00000000-5318-4DA3-A4E6-10CD1B60A7F4}"/>
            </c:ext>
          </c:extLst>
        </c:ser>
        <c:ser>
          <c:idx val="6"/>
          <c:order val="1"/>
          <c:tx>
            <c:strRef>
              <c:f>'Fig 5. Mine Dilbit GHG'!$N$38</c:f>
              <c:strCache>
                <c:ptCount val="1"/>
                <c:pt idx="0">
                  <c:v>Nat. gas</c:v>
                </c:pt>
              </c:strCache>
            </c:strRef>
          </c:tx>
          <c:spPr>
            <a:solidFill>
              <a:srgbClr val="00AB4E"/>
            </a:solidFill>
            <a:ln>
              <a:noFill/>
            </a:ln>
          </c:spPr>
          <c:invertIfNegative val="0"/>
          <c:cat>
            <c:strRef>
              <c:f>'Fig 5. Mine Dilbit GHG'!$O$36:$R$36</c:f>
              <c:strCache>
                <c:ptCount val="4"/>
                <c:pt idx="0">
                  <c:v>SCO</c:v>
                </c:pt>
                <c:pt idx="1">
                  <c:v>PFT</c:v>
                </c:pt>
                <c:pt idx="2">
                  <c:v>SAGD</c:v>
                </c:pt>
                <c:pt idx="3">
                  <c:v>CSS</c:v>
                </c:pt>
              </c:strCache>
            </c:strRef>
          </c:cat>
          <c:val>
            <c:numRef>
              <c:f>'Fig 5. Mine Dilbit GHG'!$O$38:$R$38</c:f>
              <c:numCache>
                <c:formatCode>_(* #,##0.00_);_(* \(#,##0.00\);_(* "-"??_);_(@_)</c:formatCode>
                <c:ptCount val="4"/>
                <c:pt idx="0">
                  <c:v>15.451472164063141</c:v>
                </c:pt>
                <c:pt idx="1">
                  <c:v>3.5904903817983058</c:v>
                </c:pt>
                <c:pt idx="2" formatCode="_(* #,##0.0_);_(* \(#,##0.0\);_(* &quot;-&quot;??_);_(@_)">
                  <c:v>26.37131933536244</c:v>
                </c:pt>
                <c:pt idx="3" formatCode="_(* #,##0.0_);_(* \(#,##0.0\);_(* &quot;-&quot;??_);_(@_)">
                  <c:v>9.5913152682810168</c:v>
                </c:pt>
              </c:numCache>
            </c:numRef>
          </c:val>
          <c:extLst>
            <c:ext xmlns:c16="http://schemas.microsoft.com/office/drawing/2014/chart" uri="{C3380CC4-5D6E-409C-BE32-E72D297353CC}">
              <c16:uniqueId val="{00000001-5318-4DA3-A4E6-10CD1B60A7F4}"/>
            </c:ext>
          </c:extLst>
        </c:ser>
        <c:ser>
          <c:idx val="0"/>
          <c:order val="2"/>
          <c:tx>
            <c:strRef>
              <c:f>'Fig 5. Mine Dilbit GHG'!$N$39</c:f>
              <c:strCache>
                <c:ptCount val="1"/>
                <c:pt idx="0">
                  <c:v>Process gas</c:v>
                </c:pt>
              </c:strCache>
            </c:strRef>
          </c:tx>
          <c:spPr>
            <a:solidFill>
              <a:srgbClr val="8DC63F"/>
            </a:solidFill>
            <a:ln>
              <a:noFill/>
            </a:ln>
          </c:spPr>
          <c:invertIfNegative val="0"/>
          <c:dPt>
            <c:idx val="3"/>
            <c:invertIfNegative val="0"/>
            <c:bubble3D val="0"/>
            <c:spPr>
              <a:solidFill>
                <a:srgbClr val="8DC63F"/>
              </a:solidFill>
              <a:ln w="19050">
                <a:noFill/>
              </a:ln>
            </c:spPr>
            <c:extLst>
              <c:ext xmlns:c16="http://schemas.microsoft.com/office/drawing/2014/chart" uri="{C3380CC4-5D6E-409C-BE32-E72D297353CC}">
                <c16:uniqueId val="{00000001-1D5F-485B-9076-94CECC2E0B63}"/>
              </c:ext>
            </c:extLst>
          </c:dPt>
          <c:dPt>
            <c:idx val="4"/>
            <c:invertIfNegative val="0"/>
            <c:bubble3D val="0"/>
            <c:spPr>
              <a:solidFill>
                <a:srgbClr val="8DC63F"/>
              </a:solidFill>
              <a:ln w="19050">
                <a:noFill/>
              </a:ln>
            </c:spPr>
            <c:extLst>
              <c:ext xmlns:c16="http://schemas.microsoft.com/office/drawing/2014/chart" uri="{C3380CC4-5D6E-409C-BE32-E72D297353CC}">
                <c16:uniqueId val="{00000003-1D5F-485B-9076-94CECC2E0B63}"/>
              </c:ext>
            </c:extLst>
          </c:dPt>
          <c:dPt>
            <c:idx val="5"/>
            <c:invertIfNegative val="0"/>
            <c:bubble3D val="0"/>
            <c:spPr>
              <a:solidFill>
                <a:srgbClr val="8DC63F"/>
              </a:solidFill>
              <a:ln w="19050">
                <a:noFill/>
              </a:ln>
            </c:spPr>
            <c:extLst>
              <c:ext xmlns:c16="http://schemas.microsoft.com/office/drawing/2014/chart" uri="{C3380CC4-5D6E-409C-BE32-E72D297353CC}">
                <c16:uniqueId val="{00000005-1D5F-485B-9076-94CECC2E0B63}"/>
              </c:ext>
            </c:extLst>
          </c:dPt>
          <c:cat>
            <c:strRef>
              <c:f>'Fig 5. Mine Dilbit GHG'!$O$36:$R$36</c:f>
              <c:strCache>
                <c:ptCount val="4"/>
                <c:pt idx="0">
                  <c:v>SCO</c:v>
                </c:pt>
                <c:pt idx="1">
                  <c:v>PFT</c:v>
                </c:pt>
                <c:pt idx="2">
                  <c:v>SAGD</c:v>
                </c:pt>
                <c:pt idx="3">
                  <c:v>CSS</c:v>
                </c:pt>
              </c:strCache>
            </c:strRef>
          </c:cat>
          <c:val>
            <c:numRef>
              <c:f>'Fig 5. Mine Dilbit GHG'!$O$39:$Q$39</c:f>
              <c:numCache>
                <c:formatCode>_(* #,##0.00_);_(* \(#,##0.00\);_(* "-"??_);_(@_)</c:formatCode>
                <c:ptCount val="3"/>
                <c:pt idx="0">
                  <c:v>8.1925076914478083</c:v>
                </c:pt>
                <c:pt idx="1">
                  <c:v>0</c:v>
                </c:pt>
              </c:numCache>
            </c:numRef>
          </c:val>
          <c:extLst>
            <c:ext xmlns:c16="http://schemas.microsoft.com/office/drawing/2014/chart" uri="{C3380CC4-5D6E-409C-BE32-E72D297353CC}">
              <c16:uniqueId val="{00000008-5318-4DA3-A4E6-10CD1B60A7F4}"/>
            </c:ext>
          </c:extLst>
        </c:ser>
        <c:ser>
          <c:idx val="2"/>
          <c:order val="3"/>
          <c:tx>
            <c:strRef>
              <c:f>'Fig 5. Mine Dilbit GHG'!$N$40</c:f>
              <c:strCache>
                <c:ptCount val="1"/>
                <c:pt idx="0">
                  <c:v>Diesel</c:v>
                </c:pt>
              </c:strCache>
            </c:strRef>
          </c:tx>
          <c:spPr>
            <a:solidFill>
              <a:srgbClr val="0066B3"/>
            </a:solidFill>
            <a:ln>
              <a:noFill/>
            </a:ln>
          </c:spPr>
          <c:invertIfNegative val="0"/>
          <c:cat>
            <c:strRef>
              <c:f>'Fig 5. Mine Dilbit GHG'!$O$36:$R$36</c:f>
              <c:strCache>
                <c:ptCount val="4"/>
                <c:pt idx="0">
                  <c:v>SCO</c:v>
                </c:pt>
                <c:pt idx="1">
                  <c:v>PFT</c:v>
                </c:pt>
                <c:pt idx="2">
                  <c:v>SAGD</c:v>
                </c:pt>
                <c:pt idx="3">
                  <c:v>CSS</c:v>
                </c:pt>
              </c:strCache>
            </c:strRef>
          </c:cat>
          <c:val>
            <c:numRef>
              <c:f>'Fig 5. Mine Dilbit GHG'!$O$40:$Q$40</c:f>
              <c:numCache>
                <c:formatCode>_(* #,##0.00_);_(* \(#,##0.00\);_(* "-"??_);_(@_)</c:formatCode>
                <c:ptCount val="3"/>
                <c:pt idx="0">
                  <c:v>3.5665831198976976</c:v>
                </c:pt>
                <c:pt idx="1">
                  <c:v>0.95880577854112825</c:v>
                </c:pt>
              </c:numCache>
            </c:numRef>
          </c:val>
          <c:extLst>
            <c:ext xmlns:c16="http://schemas.microsoft.com/office/drawing/2014/chart" uri="{C3380CC4-5D6E-409C-BE32-E72D297353CC}">
              <c16:uniqueId val="{00000009-5318-4DA3-A4E6-10CD1B60A7F4}"/>
            </c:ext>
          </c:extLst>
        </c:ser>
        <c:ser>
          <c:idx val="3"/>
          <c:order val="4"/>
          <c:tx>
            <c:strRef>
              <c:f>'Fig 5. Mine Dilbit GHG'!$N$41</c:f>
              <c:strCache>
                <c:ptCount val="1"/>
                <c:pt idx="0">
                  <c:v>Venting and flaring</c:v>
                </c:pt>
              </c:strCache>
            </c:strRef>
          </c:tx>
          <c:spPr>
            <a:solidFill>
              <a:srgbClr val="939598"/>
            </a:solidFill>
            <a:ln>
              <a:noFill/>
            </a:ln>
          </c:spPr>
          <c:invertIfNegative val="0"/>
          <c:cat>
            <c:strRef>
              <c:f>'Fig 5. Mine Dilbit GHG'!$O$36:$R$36</c:f>
              <c:strCache>
                <c:ptCount val="4"/>
                <c:pt idx="0">
                  <c:v>SCO</c:v>
                </c:pt>
                <c:pt idx="1">
                  <c:v>PFT</c:v>
                </c:pt>
                <c:pt idx="2">
                  <c:v>SAGD</c:v>
                </c:pt>
                <c:pt idx="3">
                  <c:v>CSS</c:v>
                </c:pt>
              </c:strCache>
            </c:strRef>
          </c:cat>
          <c:val>
            <c:numRef>
              <c:f>'Fig 5. Mine Dilbit GHG'!$O$41:$Q$41</c:f>
              <c:numCache>
                <c:formatCode>_(* #,##0.00_);_(* \(#,##0.00\);_(* "-"??_);_(@_)</c:formatCode>
                <c:ptCount val="3"/>
                <c:pt idx="0">
                  <c:v>1.112659829150525</c:v>
                </c:pt>
                <c:pt idx="1">
                  <c:v>0.14699982706636999</c:v>
                </c:pt>
                <c:pt idx="2" formatCode="_(* #,##0_);_(* \(#,##0\);_(* &quot;-&quot;??_);_(@_)">
                  <c:v>0.13688398839318117</c:v>
                </c:pt>
              </c:numCache>
            </c:numRef>
          </c:val>
          <c:extLst>
            <c:ext xmlns:c16="http://schemas.microsoft.com/office/drawing/2014/chart" uri="{C3380CC4-5D6E-409C-BE32-E72D297353CC}">
              <c16:uniqueId val="{0000000A-5318-4DA3-A4E6-10CD1B60A7F4}"/>
            </c:ext>
          </c:extLst>
        </c:ser>
        <c:ser>
          <c:idx val="4"/>
          <c:order val="5"/>
          <c:tx>
            <c:strRef>
              <c:f>'Fig 5. Mine Dilbit GHG'!$N$42</c:f>
              <c:strCache>
                <c:ptCount val="1"/>
                <c:pt idx="0">
                  <c:v>Fugitives</c:v>
                </c:pt>
              </c:strCache>
            </c:strRef>
          </c:tx>
          <c:spPr>
            <a:pattFill prst="dkDnDiag">
              <a:fgClr>
                <a:srgbClr val="939598"/>
              </a:fgClr>
              <a:bgClr>
                <a:srgbClr val="FFFFFF"/>
              </a:bgClr>
            </a:pattFill>
            <a:ln>
              <a:noFill/>
            </a:ln>
          </c:spPr>
          <c:invertIfNegative val="0"/>
          <c:cat>
            <c:strRef>
              <c:f>'Fig 5. Mine Dilbit GHG'!$O$36:$R$36</c:f>
              <c:strCache>
                <c:ptCount val="4"/>
                <c:pt idx="0">
                  <c:v>SCO</c:v>
                </c:pt>
                <c:pt idx="1">
                  <c:v>PFT</c:v>
                </c:pt>
                <c:pt idx="2">
                  <c:v>SAGD</c:v>
                </c:pt>
                <c:pt idx="3">
                  <c:v>CSS</c:v>
                </c:pt>
              </c:strCache>
            </c:strRef>
          </c:cat>
          <c:val>
            <c:numRef>
              <c:f>'Fig 5. Mine Dilbit GHG'!$O$42:$R$42</c:f>
              <c:numCache>
                <c:formatCode>_(* #,##0.00_);_(* \(#,##0.00\);_(* "-"??_);_(@_)</c:formatCode>
                <c:ptCount val="4"/>
                <c:pt idx="0">
                  <c:v>1.8285662139208345</c:v>
                </c:pt>
                <c:pt idx="1">
                  <c:v>5.5194235941906422E-2</c:v>
                </c:pt>
                <c:pt idx="2" formatCode="_(* #,##0_);_(* \(#,##0\);_(* &quot;-&quot;??_);_(@_)">
                  <c:v>3.5472951206718645E-2</c:v>
                </c:pt>
                <c:pt idx="3" formatCode="_(* #,##0_);_(* \(#,##0\);_(* &quot;-&quot;??_);_(@_)">
                  <c:v>6.8389372605636546E-3</c:v>
                </c:pt>
              </c:numCache>
            </c:numRef>
          </c:val>
          <c:extLst>
            <c:ext xmlns:c16="http://schemas.microsoft.com/office/drawing/2014/chart" uri="{C3380CC4-5D6E-409C-BE32-E72D297353CC}">
              <c16:uniqueId val="{0000000B-5318-4DA3-A4E6-10CD1B60A7F4}"/>
            </c:ext>
          </c:extLst>
        </c:ser>
        <c:ser>
          <c:idx val="9"/>
          <c:order val="9"/>
          <c:tx>
            <c:strRef>
              <c:f>'Fig 5. Mine Dilbit GHG'!$N$48</c:f>
              <c:strCache>
                <c:ptCount val="1"/>
                <c:pt idx="0">
                  <c:v>CCS</c:v>
                </c:pt>
              </c:strCache>
            </c:strRef>
          </c:tx>
          <c:spPr>
            <a:solidFill>
              <a:srgbClr val="0088B5"/>
            </a:solidFill>
            <a:ln>
              <a:noFill/>
            </a:ln>
          </c:spPr>
          <c:invertIfNegative val="0"/>
          <c:cat>
            <c:strRef>
              <c:f>'Fig 5. Mine Dilbit GHG'!$O$36:$R$36</c:f>
              <c:strCache>
                <c:ptCount val="4"/>
                <c:pt idx="0">
                  <c:v>SCO</c:v>
                </c:pt>
                <c:pt idx="1">
                  <c:v>PFT</c:v>
                </c:pt>
                <c:pt idx="2">
                  <c:v>SAGD</c:v>
                </c:pt>
                <c:pt idx="3">
                  <c:v>CSS</c:v>
                </c:pt>
              </c:strCache>
            </c:strRef>
          </c:cat>
          <c:val>
            <c:numRef>
              <c:f>'Fig 5. Mine Dilbit GHG'!$O$48:$Q$48</c:f>
              <c:numCache>
                <c:formatCode>General</c:formatCode>
                <c:ptCount val="3"/>
                <c:pt idx="0" formatCode="_(* #,##0.00_);_(* \(#,##0.00\);_(* &quot;-&quot;??_);_(@_)">
                  <c:v>-0.88094130972815454</c:v>
                </c:pt>
              </c:numCache>
            </c:numRef>
          </c:val>
          <c:extLst>
            <c:ext xmlns:c16="http://schemas.microsoft.com/office/drawing/2014/chart" uri="{C3380CC4-5D6E-409C-BE32-E72D297353CC}">
              <c16:uniqueId val="{0000000C-5318-4DA3-A4E6-10CD1B60A7F4}"/>
            </c:ext>
          </c:extLst>
        </c:ser>
        <c:dLbls>
          <c:showLegendKey val="0"/>
          <c:showVal val="0"/>
          <c:showCatName val="0"/>
          <c:showSerName val="0"/>
          <c:showPercent val="0"/>
          <c:showBubbleSize val="0"/>
        </c:dLbls>
        <c:gapWidth val="100"/>
        <c:overlap val="100"/>
        <c:axId val="511665952"/>
        <c:axId val="511664640"/>
        <c:extLst>
          <c:ext xmlns:c15="http://schemas.microsoft.com/office/drawing/2012/chart" uri="{02D57815-91ED-43cb-92C2-25804820EDAC}">
            <c15:filteredBarSeries>
              <c15:ser>
                <c:idx val="5"/>
                <c:order val="6"/>
                <c:tx>
                  <c:strRef>
                    <c:extLst>
                      <c:ext uri="{02D57815-91ED-43cb-92C2-25804820EDAC}">
                        <c15:formulaRef>
                          <c15:sqref>'Fig 5. Mine Dilbit GHG'!$N$43</c15:sqref>
                        </c15:formulaRef>
                      </c:ext>
                    </c:extLst>
                    <c:strCache>
                      <c:ptCount val="1"/>
                      <c:pt idx="0">
                        <c:v>Electrical load</c:v>
                      </c:pt>
                    </c:strCache>
                  </c:strRef>
                </c:tx>
                <c:spPr>
                  <a:solidFill>
                    <a:srgbClr val="FFC000"/>
                  </a:solidFill>
                  <a:ln>
                    <a:solidFill>
                      <a:schemeClr val="bg1"/>
                    </a:solidFill>
                  </a:ln>
                </c:spPr>
                <c:invertIfNegative val="0"/>
                <c:cat>
                  <c:strRef>
                    <c:extLst>
                      <c:ext uri="{02D57815-91ED-43cb-92C2-25804820EDAC}">
                        <c15:formulaRef>
                          <c15:sqref>'Fig 5. Mine Dilbit GHG'!$O$36:$R$36</c15:sqref>
                        </c15:formulaRef>
                      </c:ext>
                    </c:extLst>
                    <c:strCache>
                      <c:ptCount val="4"/>
                      <c:pt idx="0">
                        <c:v>SCO</c:v>
                      </c:pt>
                      <c:pt idx="1">
                        <c:v>PFT</c:v>
                      </c:pt>
                      <c:pt idx="2">
                        <c:v>SAGD</c:v>
                      </c:pt>
                      <c:pt idx="3">
                        <c:v>CSS</c:v>
                      </c:pt>
                    </c:strCache>
                  </c:strRef>
                </c:cat>
                <c:val>
                  <c:numRef>
                    <c:extLst>
                      <c:ext uri="{02D57815-91ED-43cb-92C2-25804820EDAC}">
                        <c15:formulaRef>
                          <c15:sqref>'Fig 5. Mine Dilbit GHG'!$O$43:$Q$43</c15:sqref>
                        </c15:formulaRef>
                      </c:ext>
                    </c:extLst>
                    <c:numCache>
                      <c:formatCode>_(* #,##0.00_);_(* \(#,##0.00\);_(* "-"??_);_(@_)</c:formatCode>
                      <c:ptCount val="3"/>
                      <c:pt idx="0">
                        <c:v>1.0485213761392558</c:v>
                      </c:pt>
                      <c:pt idx="1">
                        <c:v>0.3207260617767248</c:v>
                      </c:pt>
                      <c:pt idx="2" formatCode="_(* #,##0_);_(* \(#,##0\);_(* &quot;-&quot;??_);_(@_)">
                        <c:v>1.9361282593829985</c:v>
                      </c:pt>
                    </c:numCache>
                  </c:numRef>
                </c:val>
                <c:extLst>
                  <c:ext xmlns:c16="http://schemas.microsoft.com/office/drawing/2014/chart" uri="{C3380CC4-5D6E-409C-BE32-E72D297353CC}">
                    <c16:uniqueId val="{0000000D-5318-4DA3-A4E6-10CD1B60A7F4}"/>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'Fig 5. Mine Dilbit GHG'!$N$44</c15:sqref>
                        </c15:formulaRef>
                      </c:ext>
                    </c:extLst>
                    <c:strCache>
                      <c:ptCount val="1"/>
                      <c:pt idx="0">
                        <c:v>Nat gas upstream</c:v>
                      </c:pt>
                    </c:strCache>
                  </c:strRef>
                </c:tx>
                <c:invertIfNegative val="0"/>
                <c:cat>
                  <c:strRef>
                    <c:extLst xmlns:c15="http://schemas.microsoft.com/office/drawing/2012/chart">
                      <c:ext xmlns:c15="http://schemas.microsoft.com/office/drawing/2012/chart" uri="{02D57815-91ED-43cb-92C2-25804820EDAC}">
                        <c15:formulaRef>
                          <c15:sqref>'Fig 5. Mine Dilbit GHG'!$O$36:$R$36</c15:sqref>
                        </c15:formulaRef>
                      </c:ext>
                    </c:extLst>
                    <c:strCache>
                      <c:ptCount val="4"/>
                      <c:pt idx="0">
                        <c:v>SCO</c:v>
                      </c:pt>
                      <c:pt idx="1">
                        <c:v>PFT</c:v>
                      </c:pt>
                      <c:pt idx="2">
                        <c:v>SAGD</c:v>
                      </c:pt>
                      <c:pt idx="3">
                        <c:v>CSS</c:v>
                      </c:pt>
                    </c:strCache>
                  </c:strRef>
                </c:cat>
                <c:val>
                  <c:numRef>
                    <c:extLst xmlns:c15="http://schemas.microsoft.com/office/drawing/2012/chart">
                      <c:ext xmlns:c15="http://schemas.microsoft.com/office/drawing/2012/chart" uri="{02D57815-91ED-43cb-92C2-25804820EDAC}">
                        <c15:formulaRef>
                          <c15:sqref>'Fig 5. Mine Dilbit GHG'!$O$44:$Q$44</c15:sqref>
                        </c15:formulaRef>
                      </c:ext>
                    </c:extLst>
                    <c:numCache>
                      <c:formatCode>_(* #,##0.00_);_(* \(#,##0.00\);_(* "-"??_);_(@_)</c:formatCode>
                      <c:ptCount val="3"/>
                      <c:pt idx="0">
                        <c:v>2.8959743115629779</c:v>
                      </c:pt>
                      <c:pt idx="1">
                        <c:v>0.67294350992556684</c:v>
                      </c:pt>
                      <c:pt idx="2" formatCode="_(* #,##0_);_(* \(#,##0\);_(* &quot;-&quot;??_);_(@_)">
                        <c:v>4.942614046502035</c:v>
                      </c:pt>
                    </c:numCache>
                  </c:numRef>
                </c:val>
                <c:extLst xmlns:c15="http://schemas.microsoft.com/office/drawing/2012/chart">
                  <c:ext xmlns:c16="http://schemas.microsoft.com/office/drawing/2014/chart" uri="{C3380CC4-5D6E-409C-BE32-E72D297353CC}">
                    <c16:uniqueId val="{0000000E-5318-4DA3-A4E6-10CD1B60A7F4}"/>
                  </c:ext>
                </c:extLst>
              </c15:ser>
            </c15:filteredBarSeries>
            <c15:filteredBarSeries>
              <c15:ser>
                <c:idx val="7"/>
                <c:order val="8"/>
                <c:tx>
                  <c:strRef>
                    <c:extLst xmlns:c15="http://schemas.microsoft.com/office/drawing/2012/chart">
                      <c:ext xmlns:c15="http://schemas.microsoft.com/office/drawing/2012/chart" uri="{02D57815-91ED-43cb-92C2-25804820EDAC}">
                        <c15:formulaRef>
                          <c15:sqref>'Fig 5. Mine Dilbit GHG'!$N$45</c15:sqref>
                        </c15:formulaRef>
                      </c:ext>
                    </c:extLst>
                    <c:strCache>
                      <c:ptCount val="1"/>
                      <c:pt idx="0">
                        <c:v>Diluent upstream</c:v>
                      </c:pt>
                    </c:strCache>
                  </c:strRef>
                </c:tx>
                <c:invertIfNegative val="0"/>
                <c:cat>
                  <c:strRef>
                    <c:extLst xmlns:c15="http://schemas.microsoft.com/office/drawing/2012/chart">
                      <c:ext xmlns:c15="http://schemas.microsoft.com/office/drawing/2012/chart" uri="{02D57815-91ED-43cb-92C2-25804820EDAC}">
                        <c15:formulaRef>
                          <c15:sqref>'Fig 5. Mine Dilbit GHG'!$O$36:$R$36</c15:sqref>
                        </c15:formulaRef>
                      </c:ext>
                    </c:extLst>
                    <c:strCache>
                      <c:ptCount val="4"/>
                      <c:pt idx="0">
                        <c:v>SCO</c:v>
                      </c:pt>
                      <c:pt idx="1">
                        <c:v>PFT</c:v>
                      </c:pt>
                      <c:pt idx="2">
                        <c:v>SAGD</c:v>
                      </c:pt>
                      <c:pt idx="3">
                        <c:v>CSS</c:v>
                      </c:pt>
                    </c:strCache>
                  </c:strRef>
                </c:cat>
                <c:val>
                  <c:numRef>
                    <c:extLst xmlns:c15="http://schemas.microsoft.com/office/drawing/2012/chart">
                      <c:ext xmlns:c15="http://schemas.microsoft.com/office/drawing/2012/chart" uri="{02D57815-91ED-43cb-92C2-25804820EDAC}">
                        <c15:formulaRef>
                          <c15:sqref>'Fig 5. Mine Dilbit GHG'!$O$45:$Q$45</c15:sqref>
                        </c15:formulaRef>
                      </c:ext>
                    </c:extLst>
                    <c:numCache>
                      <c:formatCode>_(* #,##0.00_);_(* \(#,##0.00\);_(* "-"??_);_(@_)</c:formatCode>
                      <c:ptCount val="3"/>
                      <c:pt idx="1">
                        <c:v>1.3820086574880963</c:v>
                      </c:pt>
                      <c:pt idx="2" formatCode="_(* #,##0_);_(* \(#,##0\);_(* &quot;-&quot;??_);_(@_)">
                        <c:v>5.8239546674978078</c:v>
                      </c:pt>
                    </c:numCache>
                  </c:numRef>
                </c:val>
                <c:extLst xmlns:c15="http://schemas.microsoft.com/office/drawing/2012/chart">
                  <c:ext xmlns:c16="http://schemas.microsoft.com/office/drawing/2014/chart" uri="{C3380CC4-5D6E-409C-BE32-E72D297353CC}">
                    <c16:uniqueId val="{0000000F-5318-4DA3-A4E6-10CD1B60A7F4}"/>
                  </c:ext>
                </c:extLst>
              </c15:ser>
            </c15:filteredBarSeries>
          </c:ext>
        </c:extLst>
      </c:barChart>
      <c:catAx>
        <c:axId val="511665952"/>
        <c:scaling>
          <c:orientation val="minMax"/>
        </c:scaling>
        <c:delete val="0"/>
        <c:axPos val="b"/>
        <c:numFmt formatCode="General" sourceLinked="1"/>
        <c:majorTickMark val="out"/>
        <c:minorTickMark val="none"/>
        <c:tickLblPos val="low"/>
        <c:spPr>
          <a:ln>
            <a:solidFill>
              <a:srgbClr val="7F8080"/>
            </a:solidFill>
            <a:prstDash val="solid"/>
          </a:ln>
        </c:spPr>
        <c:txPr>
          <a:bodyPr/>
          <a:lstStyle/>
          <a:p>
            <a:pPr>
              <a:defRPr b="0">
                <a:solidFill>
                  <a:srgbClr val="000000"/>
                </a:solidFill>
                <a:latin typeface="Arial"/>
                <a:ea typeface="Arial"/>
                <a:cs typeface="Arial"/>
              </a:defRPr>
            </a:pPr>
            <a:endParaRPr lang="en-US"/>
          </a:p>
        </c:txPr>
        <c:crossAx val="511664640"/>
        <c:crossesAt val="0"/>
        <c:auto val="1"/>
        <c:lblAlgn val="ctr"/>
        <c:lblOffset val="100"/>
        <c:noMultiLvlLbl val="0"/>
      </c:catAx>
      <c:valAx>
        <c:axId val="511664640"/>
        <c:scaling>
          <c:orientation val="minMax"/>
        </c:scaling>
        <c:delete val="0"/>
        <c:axPos val="l"/>
        <c:majorGridlines>
          <c:spPr>
            <a:ln w="3175">
              <a:solidFill>
                <a:srgbClr val="7F8080"/>
              </a:solidFill>
              <a:prstDash val="solid"/>
            </a:ln>
          </c:spPr>
        </c:majorGridlines>
        <c:numFmt formatCode="_(* #,##0_);_(* \(#,##0\);_(* &quot;-&quot;_);_(@_)" sourceLinked="0"/>
        <c:majorTickMark val="out"/>
        <c:minorTickMark val="none"/>
        <c:tickLblPos val="nextTo"/>
        <c:spPr>
          <a:ln>
            <a:solidFill>
              <a:srgbClr val="7F8080"/>
            </a:solidFill>
            <a:prstDash val="solid"/>
          </a:ln>
        </c:spPr>
        <c:txPr>
          <a:bodyPr/>
          <a:lstStyle/>
          <a:p>
            <a:pPr>
              <a:defRPr b="0">
                <a:solidFill>
                  <a:srgbClr val="000000"/>
                </a:solidFill>
                <a:latin typeface="Arial"/>
                <a:ea typeface="Arial"/>
                <a:cs typeface="Arial"/>
              </a:defRPr>
            </a:pPr>
            <a:endParaRPr lang="en-US"/>
          </a:p>
        </c:txPr>
        <c:crossAx val="511665952"/>
        <c:crosses val="autoZero"/>
        <c:crossBetween val="between"/>
      </c:valAx>
      <c:spPr>
        <a:noFill/>
        <a:ln>
          <a:noFill/>
        </a:ln>
        <a:effectLst>
          <a:outerShdw blurRad="63500" dist="37357" dir="2700000" rotWithShape="0">
            <a:scrgbClr r="0" g="0" b="0">
              <a:alpha val="0"/>
            </a:scrgbClr>
          </a:outerShdw>
        </a:effec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80012449270023"/>
          <c:y val="0.2149999576771737"/>
          <c:w val="0.66322167611282346"/>
          <c:h val="0.65354947764774074"/>
        </c:manualLayout>
      </c:layout>
      <c:doughnutChart>
        <c:varyColors val="1"/>
        <c:ser>
          <c:idx val="1"/>
          <c:order val="0"/>
          <c:tx>
            <c:strRef>
              <c:f>'Fig. Stational Breakdown'!$K$25</c:f>
              <c:strCache>
                <c:ptCount val="1"/>
              </c:strCache>
            </c:strRef>
          </c:tx>
          <c:spPr>
            <a:ln>
              <a:noFill/>
            </a:ln>
          </c:spPr>
          <c:dPt>
            <c:idx val="0"/>
            <c:bubble3D val="0"/>
            <c:spPr>
              <a:solidFill>
                <a:srgbClr val="00AB4E"/>
              </a:solidFill>
              <a:ln>
                <a:noFill/>
              </a:ln>
            </c:spPr>
            <c:extLst>
              <c:ext xmlns:c16="http://schemas.microsoft.com/office/drawing/2014/chart" uri="{C3380CC4-5D6E-409C-BE32-E72D297353CC}">
                <c16:uniqueId val="{00000001-9401-41B5-92E5-39642EB0A359}"/>
              </c:ext>
            </c:extLst>
          </c:dPt>
          <c:dPt>
            <c:idx val="1"/>
            <c:bubble3D val="0"/>
            <c:spPr>
              <a:solidFill>
                <a:srgbClr val="0066B3"/>
              </a:solidFill>
              <a:ln w="12700">
                <a:noFill/>
              </a:ln>
            </c:spPr>
            <c:extLst>
              <c:ext xmlns:c16="http://schemas.microsoft.com/office/drawing/2014/chart" uri="{C3380CC4-5D6E-409C-BE32-E72D297353CC}">
                <c16:uniqueId val="{00000003-9401-41B5-92E5-39642EB0A359}"/>
              </c:ext>
            </c:extLst>
          </c:dPt>
          <c:dPt>
            <c:idx val="2"/>
            <c:bubble3D val="0"/>
            <c:spPr>
              <a:solidFill>
                <a:srgbClr val="FFFFFF">
                  <a:lumMod val="65000"/>
                </a:srgbClr>
              </a:solidFill>
              <a:ln>
                <a:noFill/>
              </a:ln>
            </c:spPr>
            <c:extLst>
              <c:ext xmlns:c16="http://schemas.microsoft.com/office/drawing/2014/chart" uri="{C3380CC4-5D6E-409C-BE32-E72D297353CC}">
                <c16:uniqueId val="{00000005-9401-41B5-92E5-39642EB0A359}"/>
              </c:ext>
            </c:extLst>
          </c:dPt>
          <c:dPt>
            <c:idx val="3"/>
            <c:bubble3D val="0"/>
            <c:spPr>
              <a:solidFill>
                <a:srgbClr val="EE2F53"/>
              </a:solidFill>
              <a:ln>
                <a:noFill/>
              </a:ln>
            </c:spPr>
            <c:extLst>
              <c:ext xmlns:c16="http://schemas.microsoft.com/office/drawing/2014/chart" uri="{C3380CC4-5D6E-409C-BE32-E72D297353CC}">
                <c16:uniqueId val="{00000007-9401-41B5-92E5-39642EB0A359}"/>
              </c:ext>
            </c:extLst>
          </c:dPt>
          <c:dPt>
            <c:idx val="4"/>
            <c:bubble3D val="0"/>
            <c:spPr>
              <a:solidFill>
                <a:srgbClr val="C4DF9B"/>
              </a:solidFill>
              <a:ln>
                <a:noFill/>
              </a:ln>
            </c:spPr>
            <c:extLst>
              <c:ext xmlns:c16="http://schemas.microsoft.com/office/drawing/2014/chart" uri="{C3380CC4-5D6E-409C-BE32-E72D297353CC}">
                <c16:uniqueId val="{00000009-9401-41B5-92E5-39642EB0A359}"/>
              </c:ext>
            </c:extLst>
          </c:dPt>
          <c:cat>
            <c:strRef>
              <c:f>'Fig. Stational Breakdown'!$J$26:$J$30</c:f>
              <c:strCache>
                <c:ptCount val="5"/>
                <c:pt idx="0">
                  <c:v>Natural gas stationary combustion</c:v>
                </c:pt>
                <c:pt idx="1">
                  <c:v>Diesel</c:v>
                </c:pt>
                <c:pt idx="2">
                  <c:v>Fugitives, venting and flaring</c:v>
                </c:pt>
                <c:pt idx="3">
                  <c:v>SMR</c:v>
                </c:pt>
                <c:pt idx="4">
                  <c:v>CCS</c:v>
                </c:pt>
              </c:strCache>
            </c:strRef>
          </c:cat>
          <c:val>
            <c:numRef>
              <c:f>'Fig. Stational Breakdown'!$K$26:$K$30</c:f>
              <c:numCache>
                <c:formatCode>_(* #,##0.00_);_(* \(#,##0.00\);_(* "-"??_);_(@_)</c:formatCode>
                <c:ptCount val="5"/>
                <c:pt idx="0" formatCode="#,##0.00">
                  <c:v>66.757898155709739</c:v>
                </c:pt>
                <c:pt idx="1">
                  <c:v>4.6425943255173836</c:v>
                </c:pt>
                <c:pt idx="2">
                  <c:v>3.4621757985460921</c:v>
                </c:pt>
                <c:pt idx="3" formatCode="#,##0.00">
                  <c:v>4.1527198851589606</c:v>
                </c:pt>
                <c:pt idx="4">
                  <c:v>-1.1106666666666667</c:v>
                </c:pt>
              </c:numCache>
            </c:numRef>
          </c:val>
          <c:extLst>
            <c:ext xmlns:c16="http://schemas.microsoft.com/office/drawing/2014/chart" uri="{C3380CC4-5D6E-409C-BE32-E72D297353CC}">
              <c16:uniqueId val="{0000000A-9401-41B5-92E5-39642EB0A359}"/>
            </c:ext>
          </c:extLst>
        </c:ser>
        <c:dLbls>
          <c:showLegendKey val="0"/>
          <c:showVal val="0"/>
          <c:showCatName val="0"/>
          <c:showSerName val="0"/>
          <c:showPercent val="0"/>
          <c:showBubbleSize val="0"/>
          <c:showLeaderLines val="1"/>
        </c:dLbls>
        <c:firstSliceAng val="3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80012449270023"/>
          <c:y val="0.2149999576771737"/>
          <c:w val="0.66322167611282346"/>
          <c:h val="0.65354947764774074"/>
        </c:manualLayout>
      </c:layout>
      <c:doughnutChart>
        <c:varyColors val="1"/>
        <c:ser>
          <c:idx val="1"/>
          <c:order val="0"/>
          <c:tx>
            <c:strRef>
              <c:f>'Fig 5. Mine Dilbit GHG (3)'!$L$5</c:f>
              <c:strCache>
                <c:ptCount val="1"/>
              </c:strCache>
            </c:strRef>
          </c:tx>
          <c:spPr>
            <a:ln>
              <a:noFill/>
            </a:ln>
          </c:spPr>
          <c:dPt>
            <c:idx val="0"/>
            <c:bubble3D val="0"/>
            <c:spPr>
              <a:solidFill>
                <a:srgbClr val="00AB4E"/>
              </a:solidFill>
              <a:ln>
                <a:noFill/>
              </a:ln>
            </c:spPr>
            <c:extLst>
              <c:ext xmlns:c16="http://schemas.microsoft.com/office/drawing/2014/chart" uri="{C3380CC4-5D6E-409C-BE32-E72D297353CC}">
                <c16:uniqueId val="{00000001-8E9D-4E30-9350-282DD0EB3FAE}"/>
              </c:ext>
            </c:extLst>
          </c:dPt>
          <c:dPt>
            <c:idx val="1"/>
            <c:bubble3D val="0"/>
            <c:spPr>
              <a:solidFill>
                <a:srgbClr val="FFD200"/>
              </a:solidFill>
              <a:ln>
                <a:noFill/>
              </a:ln>
            </c:spPr>
            <c:extLst>
              <c:ext xmlns:c16="http://schemas.microsoft.com/office/drawing/2014/chart" uri="{C3380CC4-5D6E-409C-BE32-E72D297353CC}">
                <c16:uniqueId val="{00000003-8E9D-4E30-9350-282DD0EB3FAE}"/>
              </c:ext>
            </c:extLst>
          </c:dPt>
          <c:dPt>
            <c:idx val="2"/>
            <c:bubble3D val="0"/>
            <c:spPr>
              <a:solidFill>
                <a:srgbClr val="96157C"/>
              </a:solidFill>
              <a:ln>
                <a:noFill/>
              </a:ln>
            </c:spPr>
            <c:extLst>
              <c:ext xmlns:c16="http://schemas.microsoft.com/office/drawing/2014/chart" uri="{C3380CC4-5D6E-409C-BE32-E72D297353CC}">
                <c16:uniqueId val="{00000005-8E9D-4E30-9350-282DD0EB3FAE}"/>
              </c:ext>
            </c:extLst>
          </c:dPt>
          <c:dPt>
            <c:idx val="3"/>
            <c:bubble3D val="0"/>
            <c:spPr>
              <a:solidFill>
                <a:srgbClr val="0066B3"/>
              </a:solidFill>
              <a:ln>
                <a:noFill/>
              </a:ln>
            </c:spPr>
            <c:extLst>
              <c:ext xmlns:c16="http://schemas.microsoft.com/office/drawing/2014/chart" uri="{C3380CC4-5D6E-409C-BE32-E72D297353CC}">
                <c16:uniqueId val="{00000007-8E9D-4E30-9350-282DD0EB3FAE}"/>
              </c:ext>
            </c:extLst>
          </c:dPt>
          <c:dPt>
            <c:idx val="4"/>
            <c:bubble3D val="0"/>
            <c:spPr>
              <a:solidFill>
                <a:srgbClr val="00B5F1"/>
              </a:solidFill>
              <a:ln>
                <a:noFill/>
              </a:ln>
            </c:spPr>
            <c:extLst>
              <c:ext xmlns:c16="http://schemas.microsoft.com/office/drawing/2014/chart" uri="{C3380CC4-5D6E-409C-BE32-E72D297353CC}">
                <c16:uniqueId val="{00000009-8E9D-4E30-9350-282DD0EB3FAE}"/>
              </c:ext>
            </c:extLst>
          </c:dPt>
          <c:dPt>
            <c:idx val="5"/>
            <c:bubble3D val="0"/>
            <c:spPr>
              <a:solidFill>
                <a:srgbClr val="C84623"/>
              </a:solidFill>
              <a:ln>
                <a:noFill/>
              </a:ln>
            </c:spPr>
            <c:extLst>
              <c:ext xmlns:c16="http://schemas.microsoft.com/office/drawing/2014/chart" uri="{C3380CC4-5D6E-409C-BE32-E72D297353CC}">
                <c16:uniqueId val="{0000000B-8E9D-4E30-9350-282DD0EB3FAE}"/>
              </c:ext>
            </c:extLst>
          </c:dPt>
          <c:dPt>
            <c:idx val="6"/>
            <c:bubble3D val="0"/>
            <c:spPr>
              <a:solidFill>
                <a:srgbClr val="FFFFFF">
                  <a:lumMod val="65000"/>
                </a:srgbClr>
              </a:solidFill>
              <a:ln>
                <a:noFill/>
              </a:ln>
            </c:spPr>
            <c:extLst>
              <c:ext xmlns:c16="http://schemas.microsoft.com/office/drawing/2014/chart" uri="{C3380CC4-5D6E-409C-BE32-E72D297353CC}">
                <c16:uniqueId val="{0000000D-8E9D-4E30-9350-282DD0EB3FAE}"/>
              </c:ext>
            </c:extLst>
          </c:dPt>
          <c:cat>
            <c:strRef>
              <c:f>'Fig 5. Mine Dilbit GHG (3)'!$K$6:$K$12</c:f>
              <c:strCache>
                <c:ptCount val="7"/>
                <c:pt idx="0">
                  <c:v>Oil and gas</c:v>
                </c:pt>
                <c:pt idx="1">
                  <c:v>Power generation</c:v>
                </c:pt>
                <c:pt idx="2">
                  <c:v>Transportation</c:v>
                </c:pt>
                <c:pt idx="3">
                  <c:v>Industrial </c:v>
                </c:pt>
                <c:pt idx="4">
                  <c:v>Buildings</c:v>
                </c:pt>
                <c:pt idx="5">
                  <c:v>Agriculture</c:v>
                </c:pt>
                <c:pt idx="6">
                  <c:v>Other</c:v>
                </c:pt>
              </c:strCache>
            </c:strRef>
          </c:cat>
          <c:val>
            <c:numRef>
              <c:f>'Fig 5. Mine Dilbit GHG (3)'!$L$6:$L$12</c:f>
              <c:numCache>
                <c:formatCode>#,##0.00</c:formatCode>
                <c:ptCount val="7"/>
                <c:pt idx="0">
                  <c:v>191</c:v>
                </c:pt>
                <c:pt idx="1">
                  <c:v>61</c:v>
                </c:pt>
                <c:pt idx="2">
                  <c:v>186</c:v>
                </c:pt>
                <c:pt idx="3">
                  <c:v>77</c:v>
                </c:pt>
                <c:pt idx="4">
                  <c:v>91</c:v>
                </c:pt>
                <c:pt idx="5">
                  <c:v>73</c:v>
                </c:pt>
                <c:pt idx="6">
                  <c:v>52</c:v>
                </c:pt>
              </c:numCache>
            </c:numRef>
          </c:val>
          <c:extLst>
            <c:ext xmlns:c16="http://schemas.microsoft.com/office/drawing/2014/chart" uri="{C3380CC4-5D6E-409C-BE32-E72D297353CC}">
              <c16:uniqueId val="{0000000E-8E9D-4E30-9350-282DD0EB3FAE}"/>
            </c:ext>
          </c:extLst>
        </c:ser>
        <c:dLbls>
          <c:showLegendKey val="0"/>
          <c:showVal val="0"/>
          <c:showCatName val="0"/>
          <c:showSerName val="0"/>
          <c:showPercent val="0"/>
          <c:showBubbleSize val="0"/>
          <c:showLeaderLines val="1"/>
        </c:dLbls>
        <c:firstSliceAng val="3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63286053284434"/>
          <c:y val="0.13146884455921704"/>
          <c:w val="0.82800476371019827"/>
          <c:h val="0.73879322714578277"/>
        </c:manualLayout>
      </c:layout>
      <c:barChart>
        <c:barDir val="col"/>
        <c:grouping val="stacked"/>
        <c:varyColors val="0"/>
        <c:ser>
          <c:idx val="2"/>
          <c:order val="0"/>
          <c:tx>
            <c:strRef>
              <c:f>'Fig. Stational Breakdown'!$N$27</c:f>
              <c:strCache>
                <c:ptCount val="1"/>
                <c:pt idx="0">
                  <c:v>Gas boilers / heaters</c:v>
                </c:pt>
              </c:strCache>
            </c:strRef>
          </c:tx>
          <c:spPr>
            <a:solidFill>
              <a:srgbClr val="8DC63F"/>
            </a:solidFill>
            <a:ln>
              <a:noFill/>
            </a:ln>
          </c:spPr>
          <c:invertIfNegative val="0"/>
          <c:cat>
            <c:strRef>
              <c:f>'Fig. Stational Breakdown'!$P$25:$S$25</c:f>
              <c:strCache>
                <c:ptCount val="4"/>
                <c:pt idx="0">
                  <c:v>Integrated mine (SCO)</c:v>
                </c:pt>
                <c:pt idx="1">
                  <c:v>Unintegrated mine (PFT)</c:v>
                </c:pt>
                <c:pt idx="2">
                  <c:v>SAGD</c:v>
                </c:pt>
                <c:pt idx="3">
                  <c:v> CSS </c:v>
                </c:pt>
              </c:strCache>
            </c:strRef>
          </c:cat>
          <c:val>
            <c:numRef>
              <c:f>'Fig. Stational Breakdown'!$P$27:$S$27</c:f>
              <c:numCache>
                <c:formatCode>#,##0.00</c:formatCode>
                <c:ptCount val="4"/>
                <c:pt idx="0">
                  <c:v>13.842144140724889</c:v>
                </c:pt>
                <c:pt idx="1">
                  <c:v>1.9499488567496535</c:v>
                </c:pt>
                <c:pt idx="2">
                  <c:v>19.497054459674168</c:v>
                </c:pt>
                <c:pt idx="3">
                  <c:v>6.7419964672536086</c:v>
                </c:pt>
              </c:numCache>
            </c:numRef>
          </c:val>
          <c:extLst>
            <c:ext xmlns:c16="http://schemas.microsoft.com/office/drawing/2014/chart" uri="{C3380CC4-5D6E-409C-BE32-E72D297353CC}">
              <c16:uniqueId val="{00000000-FE85-4295-8493-5212A2502B31}"/>
            </c:ext>
          </c:extLst>
        </c:ser>
        <c:ser>
          <c:idx val="5"/>
          <c:order val="1"/>
          <c:tx>
            <c:strRef>
              <c:f>'Fig. Stational Breakdown'!$N$26</c:f>
              <c:strCache>
                <c:ptCount val="1"/>
                <c:pt idx="0">
                  <c:v>Cogeneration</c:v>
                </c:pt>
              </c:strCache>
            </c:strRef>
          </c:tx>
          <c:spPr>
            <a:solidFill>
              <a:srgbClr val="00AB4E"/>
            </a:solidFill>
            <a:ln>
              <a:noFill/>
            </a:ln>
          </c:spPr>
          <c:invertIfNegative val="0"/>
          <c:cat>
            <c:strRef>
              <c:f>'Fig. Stational Breakdown'!$P$25:$S$25</c:f>
              <c:strCache>
                <c:ptCount val="4"/>
                <c:pt idx="0">
                  <c:v>Integrated mine (SCO)</c:v>
                </c:pt>
                <c:pt idx="1">
                  <c:v>Unintegrated mine (PFT)</c:v>
                </c:pt>
                <c:pt idx="2">
                  <c:v>SAGD</c:v>
                </c:pt>
                <c:pt idx="3">
                  <c:v> CSS </c:v>
                </c:pt>
              </c:strCache>
            </c:strRef>
          </c:cat>
          <c:val>
            <c:numRef>
              <c:f>'Fig. Stational Breakdown'!$P$26:$S$26</c:f>
              <c:numCache>
                <c:formatCode>#,##0.00</c:formatCode>
                <c:ptCount val="4"/>
                <c:pt idx="0">
                  <c:v>2.8806359061877913</c:v>
                </c:pt>
                <c:pt idx="1">
                  <c:v>1.6405415250486524</c:v>
                </c:pt>
                <c:pt idx="2">
                  <c:v>8.810393135071271</c:v>
                </c:pt>
                <c:pt idx="3">
                  <c:v>3.9783890387298957</c:v>
                </c:pt>
              </c:numCache>
            </c:numRef>
          </c:val>
          <c:extLst>
            <c:ext xmlns:c16="http://schemas.microsoft.com/office/drawing/2014/chart" uri="{C3380CC4-5D6E-409C-BE32-E72D297353CC}">
              <c16:uniqueId val="{00000001-FE85-4295-8493-5212A2502B31}"/>
            </c:ext>
          </c:extLst>
        </c:ser>
        <c:ser>
          <c:idx val="1"/>
          <c:order val="2"/>
          <c:tx>
            <c:strRef>
              <c:f>'Fig. Stational Breakdown'!$N$30</c:f>
              <c:strCache>
                <c:ptCount val="1"/>
                <c:pt idx="0">
                  <c:v>SMR Post PSA)</c:v>
                </c:pt>
              </c:strCache>
            </c:strRef>
          </c:tx>
          <c:spPr>
            <a:solidFill>
              <a:srgbClr val="EE2F53"/>
            </a:solidFill>
            <a:ln>
              <a:noFill/>
            </a:ln>
          </c:spPr>
          <c:invertIfNegative val="0"/>
          <c:cat>
            <c:strRef>
              <c:f>'Fig. Stational Breakdown'!$P$25:$S$25</c:f>
              <c:strCache>
                <c:ptCount val="4"/>
                <c:pt idx="0">
                  <c:v>Integrated mine (SCO)</c:v>
                </c:pt>
                <c:pt idx="1">
                  <c:v>Unintegrated mine (PFT)</c:v>
                </c:pt>
                <c:pt idx="2">
                  <c:v>SAGD</c:v>
                </c:pt>
                <c:pt idx="3">
                  <c:v> CSS </c:v>
                </c:pt>
              </c:strCache>
            </c:strRef>
          </c:cat>
          <c:val>
            <c:numRef>
              <c:f>'Fig. Stational Breakdown'!$P$30:$S$30</c:f>
              <c:numCache>
                <c:formatCode>#,##0.00</c:formatCode>
                <c:ptCount val="4"/>
                <c:pt idx="0">
                  <c:v>4.1527198851589606</c:v>
                </c:pt>
                <c:pt idx="1">
                  <c:v>0</c:v>
                </c:pt>
                <c:pt idx="2">
                  <c:v>0</c:v>
                </c:pt>
                <c:pt idx="3">
                  <c:v>0</c:v>
                </c:pt>
              </c:numCache>
            </c:numRef>
          </c:val>
          <c:extLst xmlns:c15="http://schemas.microsoft.com/office/drawing/2012/chart">
            <c:ext xmlns:c16="http://schemas.microsoft.com/office/drawing/2014/chart" uri="{C3380CC4-5D6E-409C-BE32-E72D297353CC}">
              <c16:uniqueId val="{00000002-FE85-4295-8493-5212A2502B31}"/>
            </c:ext>
          </c:extLst>
        </c:ser>
        <c:ser>
          <c:idx val="6"/>
          <c:order val="3"/>
          <c:tx>
            <c:strRef>
              <c:f>'Fig. Stational Breakdown'!$N$28</c:f>
              <c:strCache>
                <c:ptCount val="1"/>
                <c:pt idx="0">
                  <c:v>Pet. Coke boilers</c:v>
                </c:pt>
              </c:strCache>
            </c:strRef>
          </c:tx>
          <c:spPr>
            <a:solidFill>
              <a:srgbClr val="FBB161"/>
            </a:solidFill>
            <a:ln>
              <a:noFill/>
            </a:ln>
          </c:spPr>
          <c:invertIfNegative val="0"/>
          <c:cat>
            <c:strRef>
              <c:f>'Fig. Stational Breakdown'!$P$25:$S$25</c:f>
              <c:strCache>
                <c:ptCount val="4"/>
                <c:pt idx="0">
                  <c:v>Integrated mine (SCO)</c:v>
                </c:pt>
                <c:pt idx="1">
                  <c:v>Unintegrated mine (PFT)</c:v>
                </c:pt>
                <c:pt idx="2">
                  <c:v>SAGD</c:v>
                </c:pt>
                <c:pt idx="3">
                  <c:v> CSS </c:v>
                </c:pt>
              </c:strCache>
            </c:strRef>
          </c:cat>
          <c:val>
            <c:numRef>
              <c:f>'Fig. Stational Breakdown'!$P$28:$S$28</c:f>
              <c:numCache>
                <c:formatCode>#,##0.00</c:formatCode>
                <c:ptCount val="4"/>
                <c:pt idx="0">
                  <c:v>1.9296025063027586</c:v>
                </c:pt>
                <c:pt idx="1">
                  <c:v>0</c:v>
                </c:pt>
                <c:pt idx="2">
                  <c:v>0</c:v>
                </c:pt>
                <c:pt idx="3">
                  <c:v>0</c:v>
                </c:pt>
              </c:numCache>
            </c:numRef>
          </c:val>
          <c:extLst>
            <c:ext xmlns:c16="http://schemas.microsoft.com/office/drawing/2014/chart" uri="{C3380CC4-5D6E-409C-BE32-E72D297353CC}">
              <c16:uniqueId val="{00000003-FE85-4295-8493-5212A2502B31}"/>
            </c:ext>
          </c:extLst>
        </c:ser>
        <c:ser>
          <c:idx val="3"/>
          <c:order val="4"/>
          <c:tx>
            <c:strRef>
              <c:f>'Fig. Stational Breakdown'!$N$32</c:f>
              <c:strCache>
                <c:ptCount val="1"/>
                <c:pt idx="0">
                  <c:v>CCS</c:v>
                </c:pt>
              </c:strCache>
            </c:strRef>
          </c:tx>
          <c:spPr>
            <a:solidFill>
              <a:srgbClr val="00B5F1">
                <a:lumMod val="75000"/>
              </a:srgbClr>
            </a:solidFill>
          </c:spPr>
          <c:invertIfNegative val="0"/>
          <c:cat>
            <c:strRef>
              <c:f>'Fig. Stational Breakdown'!$P$25:$S$25</c:f>
              <c:strCache>
                <c:ptCount val="4"/>
                <c:pt idx="0">
                  <c:v>Integrated mine (SCO)</c:v>
                </c:pt>
                <c:pt idx="1">
                  <c:v>Unintegrated mine (PFT)</c:v>
                </c:pt>
                <c:pt idx="2">
                  <c:v>SAGD</c:v>
                </c:pt>
                <c:pt idx="3">
                  <c:v> CSS </c:v>
                </c:pt>
              </c:strCache>
            </c:strRef>
          </c:cat>
          <c:val>
            <c:numRef>
              <c:f>'Fig. Stational Breakdown'!$P$32:$S$32</c:f>
              <c:numCache>
                <c:formatCode>#,##0.00</c:formatCode>
                <c:ptCount val="4"/>
                <c:pt idx="0">
                  <c:v>-1.1106666666666667</c:v>
                </c:pt>
                <c:pt idx="1">
                  <c:v>0</c:v>
                </c:pt>
                <c:pt idx="2">
                  <c:v>0</c:v>
                </c:pt>
                <c:pt idx="3">
                  <c:v>0</c:v>
                </c:pt>
              </c:numCache>
            </c:numRef>
          </c:val>
          <c:extLst>
            <c:ext xmlns:c16="http://schemas.microsoft.com/office/drawing/2014/chart" uri="{C3380CC4-5D6E-409C-BE32-E72D297353CC}">
              <c16:uniqueId val="{00000004-FE85-4295-8493-5212A2502B31}"/>
            </c:ext>
          </c:extLst>
        </c:ser>
        <c:ser>
          <c:idx val="0"/>
          <c:order val="5"/>
          <c:tx>
            <c:strRef>
              <c:f>'Fig. Stational Breakdown'!$N$29</c:f>
              <c:strCache>
                <c:ptCount val="1"/>
                <c:pt idx="0">
                  <c:v>Fuilding coking combusion</c:v>
                </c:pt>
              </c:strCache>
            </c:strRef>
          </c:tx>
          <c:spPr>
            <a:solidFill>
              <a:srgbClr val="C84623"/>
            </a:solidFill>
            <a:ln>
              <a:noFill/>
            </a:ln>
          </c:spPr>
          <c:invertIfNegative val="0"/>
          <c:cat>
            <c:strRef>
              <c:f>'Fig. Stational Breakdown'!$P$25:$S$25</c:f>
              <c:strCache>
                <c:ptCount val="4"/>
                <c:pt idx="0">
                  <c:v>Integrated mine (SCO)</c:v>
                </c:pt>
                <c:pt idx="1">
                  <c:v>Unintegrated mine (PFT)</c:v>
                </c:pt>
                <c:pt idx="2">
                  <c:v>SAGD</c:v>
                </c:pt>
                <c:pt idx="3">
                  <c:v> CSS </c:v>
                </c:pt>
              </c:strCache>
            </c:strRef>
          </c:cat>
          <c:val>
            <c:numRef>
              <c:f>'Fig. Stational Breakdown'!$P$29:$S$29</c:f>
              <c:numCache>
                <c:formatCode>#,##0.00</c:formatCode>
                <c:ptCount val="4"/>
                <c:pt idx="0">
                  <c:v>2.718712196527739</c:v>
                </c:pt>
                <c:pt idx="1">
                  <c:v>0</c:v>
                </c:pt>
                <c:pt idx="2">
                  <c:v>0</c:v>
                </c:pt>
                <c:pt idx="3">
                  <c:v>0</c:v>
                </c:pt>
              </c:numCache>
            </c:numRef>
          </c:val>
          <c:extLst>
            <c:ext xmlns:c16="http://schemas.microsoft.com/office/drawing/2014/chart" uri="{C3380CC4-5D6E-409C-BE32-E72D297353CC}">
              <c16:uniqueId val="{00000005-FE85-4295-8493-5212A2502B31}"/>
            </c:ext>
          </c:extLst>
        </c:ser>
        <c:dLbls>
          <c:showLegendKey val="0"/>
          <c:showVal val="0"/>
          <c:showCatName val="0"/>
          <c:showSerName val="0"/>
          <c:showPercent val="0"/>
          <c:showBubbleSize val="0"/>
        </c:dLbls>
        <c:gapWidth val="100"/>
        <c:overlap val="100"/>
        <c:axId val="511665952"/>
        <c:axId val="511664640"/>
        <c:extLst/>
      </c:barChart>
      <c:catAx>
        <c:axId val="511665952"/>
        <c:scaling>
          <c:orientation val="minMax"/>
        </c:scaling>
        <c:delete val="0"/>
        <c:axPos val="b"/>
        <c:numFmt formatCode="General" sourceLinked="1"/>
        <c:majorTickMark val="out"/>
        <c:minorTickMark val="none"/>
        <c:tickLblPos val="low"/>
        <c:spPr>
          <a:ln>
            <a:solidFill>
              <a:srgbClr val="7F8080"/>
            </a:solidFill>
            <a:prstDash val="solid"/>
          </a:ln>
        </c:spPr>
        <c:txPr>
          <a:bodyPr/>
          <a:lstStyle/>
          <a:p>
            <a:pPr>
              <a:defRPr b="0">
                <a:solidFill>
                  <a:srgbClr val="000000"/>
                </a:solidFill>
                <a:latin typeface="Arial"/>
                <a:ea typeface="Arial"/>
                <a:cs typeface="Arial"/>
              </a:defRPr>
            </a:pPr>
            <a:endParaRPr lang="en-US"/>
          </a:p>
        </c:txPr>
        <c:crossAx val="511664640"/>
        <c:crossesAt val="0"/>
        <c:auto val="1"/>
        <c:lblAlgn val="ctr"/>
        <c:lblOffset val="100"/>
        <c:noMultiLvlLbl val="0"/>
      </c:catAx>
      <c:valAx>
        <c:axId val="511664640"/>
        <c:scaling>
          <c:orientation val="minMax"/>
        </c:scaling>
        <c:delete val="0"/>
        <c:axPos val="l"/>
        <c:majorGridlines>
          <c:spPr>
            <a:ln w="3175">
              <a:solidFill>
                <a:srgbClr val="7F8080"/>
              </a:solidFill>
              <a:prstDash val="solid"/>
            </a:ln>
          </c:spPr>
        </c:majorGridlines>
        <c:numFmt formatCode="_(* #,##0_);_(* \(#,##0\);_(* &quot;-&quot;_);_(@_)" sourceLinked="0"/>
        <c:majorTickMark val="out"/>
        <c:minorTickMark val="none"/>
        <c:tickLblPos val="nextTo"/>
        <c:spPr>
          <a:ln>
            <a:solidFill>
              <a:srgbClr val="7F8080"/>
            </a:solidFill>
            <a:prstDash val="solid"/>
          </a:ln>
        </c:spPr>
        <c:txPr>
          <a:bodyPr/>
          <a:lstStyle/>
          <a:p>
            <a:pPr>
              <a:defRPr b="0">
                <a:solidFill>
                  <a:srgbClr val="000000"/>
                </a:solidFill>
                <a:latin typeface="Arial"/>
                <a:ea typeface="Arial"/>
                <a:cs typeface="Arial"/>
              </a:defRPr>
            </a:pPr>
            <a:endParaRPr lang="en-US"/>
          </a:p>
        </c:txPr>
        <c:crossAx val="511665952"/>
        <c:crosses val="autoZero"/>
        <c:crossBetween val="between"/>
      </c:valAx>
      <c:spPr>
        <a:noFill/>
        <a:ln>
          <a:noFill/>
        </a:ln>
        <a:effectLst>
          <a:outerShdw blurRad="63500" dist="37357" dir="2700000" rotWithShape="0">
            <a:scrgbClr r="0" g="0" b="0">
              <a:alpha val="0"/>
            </a:scrgbClr>
          </a:outerShdw>
        </a:effectLst>
        <a:extLst>
          <a:ext uri="{91240B29-F687-4F45-9708-019B960494DF}">
            <a14:hiddenLine xmlns:a14="http://schemas.microsoft.com/office/drawing/2010/main">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80012449270023"/>
          <c:y val="0.2149999576771737"/>
          <c:w val="0.66322167611282346"/>
          <c:h val="0.65354947764774074"/>
        </c:manualLayout>
      </c:layout>
      <c:doughnutChart>
        <c:varyColors val="1"/>
        <c:ser>
          <c:idx val="1"/>
          <c:order val="0"/>
          <c:tx>
            <c:strRef>
              <c:f>'Fig. Stational Breakdown'!$K$25</c:f>
              <c:strCache>
                <c:ptCount val="1"/>
              </c:strCache>
            </c:strRef>
          </c:tx>
          <c:spPr>
            <a:ln>
              <a:noFill/>
            </a:ln>
          </c:spPr>
          <c:dPt>
            <c:idx val="0"/>
            <c:bubble3D val="0"/>
            <c:spPr>
              <a:solidFill>
                <a:srgbClr val="00AB4E"/>
              </a:solidFill>
              <a:ln>
                <a:noFill/>
              </a:ln>
            </c:spPr>
            <c:extLst>
              <c:ext xmlns:c16="http://schemas.microsoft.com/office/drawing/2014/chart" uri="{C3380CC4-5D6E-409C-BE32-E72D297353CC}">
                <c16:uniqueId val="{00000001-3BDA-4C13-B8F7-92CE7DE528F2}"/>
              </c:ext>
            </c:extLst>
          </c:dPt>
          <c:dPt>
            <c:idx val="1"/>
            <c:bubble3D val="0"/>
            <c:spPr>
              <a:solidFill>
                <a:srgbClr val="0066B3"/>
              </a:solidFill>
              <a:ln w="12700">
                <a:noFill/>
              </a:ln>
            </c:spPr>
            <c:extLst>
              <c:ext xmlns:c16="http://schemas.microsoft.com/office/drawing/2014/chart" uri="{C3380CC4-5D6E-409C-BE32-E72D297353CC}">
                <c16:uniqueId val="{00000003-3BDA-4C13-B8F7-92CE7DE528F2}"/>
              </c:ext>
            </c:extLst>
          </c:dPt>
          <c:dPt>
            <c:idx val="2"/>
            <c:bubble3D val="0"/>
            <c:spPr>
              <a:solidFill>
                <a:srgbClr val="FFFFFF">
                  <a:lumMod val="65000"/>
                </a:srgbClr>
              </a:solidFill>
              <a:ln>
                <a:noFill/>
              </a:ln>
            </c:spPr>
            <c:extLst>
              <c:ext xmlns:c16="http://schemas.microsoft.com/office/drawing/2014/chart" uri="{C3380CC4-5D6E-409C-BE32-E72D297353CC}">
                <c16:uniqueId val="{00000005-3BDA-4C13-B8F7-92CE7DE528F2}"/>
              </c:ext>
            </c:extLst>
          </c:dPt>
          <c:dPt>
            <c:idx val="3"/>
            <c:bubble3D val="0"/>
            <c:spPr>
              <a:solidFill>
                <a:srgbClr val="EE2F53"/>
              </a:solidFill>
              <a:ln>
                <a:noFill/>
              </a:ln>
            </c:spPr>
            <c:extLst>
              <c:ext xmlns:c16="http://schemas.microsoft.com/office/drawing/2014/chart" uri="{C3380CC4-5D6E-409C-BE32-E72D297353CC}">
                <c16:uniqueId val="{00000007-3BDA-4C13-B8F7-92CE7DE528F2}"/>
              </c:ext>
            </c:extLst>
          </c:dPt>
          <c:dPt>
            <c:idx val="4"/>
            <c:bubble3D val="0"/>
            <c:spPr>
              <a:solidFill>
                <a:srgbClr val="0088B5"/>
              </a:solidFill>
              <a:ln>
                <a:noFill/>
              </a:ln>
            </c:spPr>
            <c:extLst>
              <c:ext xmlns:c16="http://schemas.microsoft.com/office/drawing/2014/chart" uri="{C3380CC4-5D6E-409C-BE32-E72D297353CC}">
                <c16:uniqueId val="{00000009-3BDA-4C13-B8F7-92CE7DE528F2}"/>
              </c:ext>
            </c:extLst>
          </c:dPt>
          <c:cat>
            <c:strRef>
              <c:f>'Fig. Stational Breakdown'!$J$26:$J$30</c:f>
              <c:strCache>
                <c:ptCount val="5"/>
                <c:pt idx="0">
                  <c:v>Natural gas stationary combustion</c:v>
                </c:pt>
                <c:pt idx="1">
                  <c:v>Diesel</c:v>
                </c:pt>
                <c:pt idx="2">
                  <c:v>Fugitives, venting and flaring</c:v>
                </c:pt>
                <c:pt idx="3">
                  <c:v>SMR</c:v>
                </c:pt>
                <c:pt idx="4">
                  <c:v>CCS</c:v>
                </c:pt>
              </c:strCache>
            </c:strRef>
          </c:cat>
          <c:val>
            <c:numRef>
              <c:f>'Fig. Stational Breakdown'!$K$26:$K$30</c:f>
              <c:numCache>
                <c:formatCode>_(* #,##0.00_);_(* \(#,##0.00\);_(* "-"??_);_(@_)</c:formatCode>
                <c:ptCount val="5"/>
                <c:pt idx="0" formatCode="#,##0.00">
                  <c:v>66.757898155709739</c:v>
                </c:pt>
                <c:pt idx="1">
                  <c:v>4.6425943255173836</c:v>
                </c:pt>
                <c:pt idx="2">
                  <c:v>3.4621757985460921</c:v>
                </c:pt>
                <c:pt idx="3" formatCode="#,##0.00">
                  <c:v>4.1527198851589606</c:v>
                </c:pt>
                <c:pt idx="4">
                  <c:v>-1.1106666666666667</c:v>
                </c:pt>
              </c:numCache>
            </c:numRef>
          </c:val>
          <c:extLst>
            <c:ext xmlns:c16="http://schemas.microsoft.com/office/drawing/2014/chart" uri="{C3380CC4-5D6E-409C-BE32-E72D297353CC}">
              <c16:uniqueId val="{0000000A-3BDA-4C13-B8F7-92CE7DE528F2}"/>
            </c:ext>
          </c:extLst>
        </c:ser>
        <c:dLbls>
          <c:showLegendKey val="0"/>
          <c:showVal val="0"/>
          <c:showCatName val="0"/>
          <c:showSerName val="0"/>
          <c:showPercent val="0"/>
          <c:showBubbleSize val="0"/>
          <c:showLeaderLines val="1"/>
        </c:dLbls>
        <c:firstSliceAng val="3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26837917750126"/>
          <c:y val="0.15205213576759818"/>
          <c:w val="0.84244949067959651"/>
          <c:h val="0.66609733903502544"/>
        </c:manualLayout>
      </c:layout>
      <c:barChart>
        <c:barDir val="col"/>
        <c:grouping val="clustered"/>
        <c:varyColors val="0"/>
        <c:ser>
          <c:idx val="0"/>
          <c:order val="0"/>
          <c:tx>
            <c:strRef>
              <c:f>'Fig. SAGD GHG (2)'!$P$7:$P$36</c:f>
              <c:strCache>
                <c:ptCount val="30"/>
                <c:pt idx="2">
                  <c:v>17.31</c:v>
                </c:pt>
                <c:pt idx="3">
                  <c:v>45.38</c:v>
                </c:pt>
                <c:pt idx="24">
                  <c:v>4.53</c:v>
                </c:pt>
              </c:strCache>
            </c:strRef>
          </c:tx>
          <c:spPr>
            <a:solidFill>
              <a:schemeClr val="accent1"/>
            </a:solidFill>
            <a:ln>
              <a:noFill/>
            </a:ln>
            <a:effectLst/>
          </c:spPr>
          <c:invertIfNegative val="0"/>
          <c:dPt>
            <c:idx val="2"/>
            <c:invertIfNegative val="0"/>
            <c:bubble3D val="0"/>
            <c:spPr>
              <a:solidFill>
                <a:srgbClr val="FFD200"/>
              </a:solidFill>
              <a:ln>
                <a:noFill/>
              </a:ln>
              <a:effectLst/>
            </c:spPr>
            <c:extLst>
              <c:ext xmlns:c16="http://schemas.microsoft.com/office/drawing/2014/chart" uri="{C3380CC4-5D6E-409C-BE32-E72D297353CC}">
                <c16:uniqueId val="{00000001-DB20-417C-A48F-13B236B76E59}"/>
              </c:ext>
            </c:extLst>
          </c:dPt>
          <c:dPt>
            <c:idx val="3"/>
            <c:invertIfNegative val="0"/>
            <c:bubble3D val="0"/>
            <c:spPr>
              <a:solidFill>
                <a:srgbClr val="00AB4E"/>
              </a:solidFill>
              <a:ln>
                <a:noFill/>
              </a:ln>
              <a:effectLst/>
            </c:spPr>
            <c:extLst>
              <c:ext xmlns:c16="http://schemas.microsoft.com/office/drawing/2014/chart" uri="{C3380CC4-5D6E-409C-BE32-E72D297353CC}">
                <c16:uniqueId val="{00000003-DB20-417C-A48F-13B236B76E59}"/>
              </c:ext>
            </c:extLst>
          </c:dPt>
          <c:dPt>
            <c:idx val="24"/>
            <c:invertIfNegative val="0"/>
            <c:bubble3D val="0"/>
            <c:spPr>
              <a:solidFill>
                <a:srgbClr val="C84623"/>
              </a:solidFill>
              <a:ln>
                <a:noFill/>
              </a:ln>
              <a:effectLst/>
            </c:spPr>
            <c:extLst>
              <c:ext xmlns:c16="http://schemas.microsoft.com/office/drawing/2014/chart" uri="{C3380CC4-5D6E-409C-BE32-E72D297353CC}">
                <c16:uniqueId val="{00000005-DB20-417C-A48F-13B236B76E59}"/>
              </c:ext>
            </c:extLst>
          </c:dPt>
          <c:cat>
            <c:numRef>
              <c:f>'Fig. SAGD GHG (2)'!$Q$7:$Q$36</c:f>
              <c:numCache>
                <c:formatCode>0%</c:formatCode>
                <c:ptCount val="30"/>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pt idx="15">
                  <c:v>0.32</c:v>
                </c:pt>
                <c:pt idx="16">
                  <c:v>0.34</c:v>
                </c:pt>
                <c:pt idx="17">
                  <c:v>0.36</c:v>
                </c:pt>
                <c:pt idx="18">
                  <c:v>0.38</c:v>
                </c:pt>
                <c:pt idx="19">
                  <c:v>0.4</c:v>
                </c:pt>
                <c:pt idx="20">
                  <c:v>0.42</c:v>
                </c:pt>
                <c:pt idx="21">
                  <c:v>0.44</c:v>
                </c:pt>
                <c:pt idx="22">
                  <c:v>0.46</c:v>
                </c:pt>
                <c:pt idx="23">
                  <c:v>0.48</c:v>
                </c:pt>
                <c:pt idx="24">
                  <c:v>0.5</c:v>
                </c:pt>
                <c:pt idx="25">
                  <c:v>0.52</c:v>
                </c:pt>
                <c:pt idx="26">
                  <c:v>0.54</c:v>
                </c:pt>
                <c:pt idx="27">
                  <c:v>0.56000000000000005</c:v>
                </c:pt>
                <c:pt idx="28">
                  <c:v>0.57999999999999996</c:v>
                </c:pt>
                <c:pt idx="29">
                  <c:v>0.6</c:v>
                </c:pt>
              </c:numCache>
            </c:numRef>
          </c:cat>
          <c:val>
            <c:numRef>
              <c:f>'Fig. SAGD GHG (2)'!$P$7:$P$36</c:f>
              <c:numCache>
                <c:formatCode>General</c:formatCode>
                <c:ptCount val="30"/>
                <c:pt idx="2" formatCode="#,##0.00">
                  <c:v>17.309959605037612</c:v>
                </c:pt>
                <c:pt idx="3" formatCode="#,##0.00">
                  <c:v>45.380150184349297</c:v>
                </c:pt>
                <c:pt idx="24" formatCode="#,##0.00">
                  <c:v>4.525388898438826</c:v>
                </c:pt>
              </c:numCache>
            </c:numRef>
          </c:val>
          <c:extLst>
            <c:ext xmlns:c16="http://schemas.microsoft.com/office/drawing/2014/chart" uri="{C3380CC4-5D6E-409C-BE32-E72D297353CC}">
              <c16:uniqueId val="{00000006-DB20-417C-A48F-13B236B76E59}"/>
            </c:ext>
          </c:extLst>
        </c:ser>
        <c:dLbls>
          <c:showLegendKey val="0"/>
          <c:showVal val="0"/>
          <c:showCatName val="0"/>
          <c:showSerName val="0"/>
          <c:showPercent val="0"/>
          <c:showBubbleSize val="0"/>
        </c:dLbls>
        <c:gapWidth val="27"/>
        <c:overlap val="-27"/>
        <c:axId val="689176560"/>
        <c:axId val="689172296"/>
      </c:barChart>
      <c:catAx>
        <c:axId val="689176560"/>
        <c:scaling>
          <c:orientation val="minMax"/>
        </c:scaling>
        <c:delete val="0"/>
        <c:axPos val="b"/>
        <c:numFmt formatCode="0%" sourceLinked="1"/>
        <c:majorTickMark val="out"/>
        <c:minorTickMark val="none"/>
        <c:tickLblPos val="nextTo"/>
        <c:spPr>
          <a:noFill/>
          <a:ln w="9525" cap="flat" cmpd="sng" algn="ctr">
            <a:solidFill>
              <a:srgbClr val="7F8080"/>
            </a:solidFill>
            <a:prstDash val="solid"/>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689172296"/>
        <c:crosses val="autoZero"/>
        <c:auto val="1"/>
        <c:lblAlgn val="ctr"/>
        <c:lblOffset val="100"/>
        <c:tickLblSkip val="2"/>
        <c:tickMarkSkip val="2"/>
        <c:noMultiLvlLbl val="0"/>
      </c:catAx>
      <c:valAx>
        <c:axId val="689172296"/>
        <c:scaling>
          <c:orientation val="minMax"/>
        </c:scaling>
        <c:delete val="0"/>
        <c:axPos val="l"/>
        <c:majorGridlines>
          <c:spPr>
            <a:ln w="3175" cap="flat" cmpd="sng" algn="ctr">
              <a:solidFill>
                <a:srgbClr val="7F8080"/>
              </a:solidFill>
              <a:prstDash val="solid"/>
              <a:round/>
            </a:ln>
            <a:effectLst/>
          </c:spPr>
        </c:majorGridlines>
        <c:numFmt formatCode="General" sourceLinked="1"/>
        <c:majorTickMark val="out"/>
        <c:minorTickMark val="none"/>
        <c:tickLblPos val="nextTo"/>
        <c:spPr>
          <a:noFill/>
          <a:ln>
            <a:solidFill>
              <a:srgbClr val="7F8080"/>
            </a:solidFill>
            <a:prstDash val="soli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689176560"/>
        <c:crosses val="autoZero"/>
        <c:crossBetween val="between"/>
      </c:valAx>
      <c:spPr>
        <a:noFill/>
        <a:ln>
          <a:noFill/>
        </a:ln>
        <a:effectLst>
          <a:outerShdw blurRad="63500" dist="37357" dir="2700000" rotWithShape="0">
            <a:scrgbClr r="0" g="0" b="0">
              <a:alpha val="0"/>
            </a:scrgbClr>
          </a:outerShdw>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rgbClr val="7F8080"/>
      </a:solidFill>
    </a:ln>
    <a:effectLst/>
  </c:spPr>
  <c:txPr>
    <a:bodyPr/>
    <a:lstStyle/>
    <a:p>
      <a:pPr>
        <a:defRPr sz="1000">
          <a:solidFill>
            <a:srgbClr val="000000"/>
          </a:solidFill>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23038522779043"/>
          <c:y val="0.14274721359768161"/>
          <c:w val="0.78727029211567812"/>
          <c:h val="0.67537868387694033"/>
        </c:manualLayout>
      </c:layout>
      <c:scatterChart>
        <c:scatterStyle val="lineMarker"/>
        <c:varyColors val="0"/>
        <c:ser>
          <c:idx val="0"/>
          <c:order val="0"/>
          <c:tx>
            <c:strRef>
              <c:f>Slide27!$L$5</c:f>
              <c:strCache>
                <c:ptCount val="1"/>
                <c:pt idx="0">
                  <c:v>Capture cost [$/tCO2]</c:v>
                </c:pt>
              </c:strCache>
            </c:strRef>
          </c:tx>
          <c:spPr>
            <a:ln w="28575" cap="rnd">
              <a:solidFill>
                <a:srgbClr val="00AB4E"/>
              </a:solidFill>
              <a:round/>
            </a:ln>
            <a:effectLst/>
          </c:spPr>
          <c:marker>
            <c:symbol val="none"/>
          </c:marker>
          <c:xVal>
            <c:numRef>
              <c:f>Slide27!$K$6:$K$11</c:f>
              <c:numCache>
                <c:formatCode>General</c:formatCode>
                <c:ptCount val="6"/>
                <c:pt idx="0">
                  <c:v>100</c:v>
                </c:pt>
                <c:pt idx="1">
                  <c:v>98</c:v>
                </c:pt>
                <c:pt idx="2">
                  <c:v>30</c:v>
                </c:pt>
                <c:pt idx="3">
                  <c:v>21</c:v>
                </c:pt>
                <c:pt idx="4">
                  <c:v>15</c:v>
                </c:pt>
                <c:pt idx="5">
                  <c:v>4.0000000000000001E-3</c:v>
                </c:pt>
              </c:numCache>
            </c:numRef>
          </c:xVal>
          <c:yVal>
            <c:numRef>
              <c:f>Slide27!$L$6:$L$11</c:f>
              <c:numCache>
                <c:formatCode>General</c:formatCode>
                <c:ptCount val="6"/>
                <c:pt idx="0">
                  <c:v>15</c:v>
                </c:pt>
                <c:pt idx="1">
                  <c:v>15</c:v>
                </c:pt>
                <c:pt idx="2">
                  <c:v>60</c:v>
                </c:pt>
                <c:pt idx="3">
                  <c:v>100</c:v>
                </c:pt>
                <c:pt idx="4">
                  <c:v>120</c:v>
                </c:pt>
                <c:pt idx="5">
                  <c:v>600</c:v>
                </c:pt>
              </c:numCache>
            </c:numRef>
          </c:yVal>
          <c:smooth val="0"/>
          <c:extLst>
            <c:ext xmlns:c16="http://schemas.microsoft.com/office/drawing/2014/chart" uri="{C3380CC4-5D6E-409C-BE32-E72D297353CC}">
              <c16:uniqueId val="{00000000-167E-40F9-9045-E8C4ECE56C39}"/>
            </c:ext>
          </c:extLst>
        </c:ser>
        <c:dLbls>
          <c:showLegendKey val="0"/>
          <c:showVal val="0"/>
          <c:showCatName val="0"/>
          <c:showSerName val="0"/>
          <c:showPercent val="0"/>
          <c:showBubbleSize val="0"/>
        </c:dLbls>
        <c:axId val="84976544"/>
        <c:axId val="1955464864"/>
      </c:scatterChart>
      <c:valAx>
        <c:axId val="84976544"/>
        <c:scaling>
          <c:orientation val="maxMin"/>
          <c:max val="100"/>
        </c:scaling>
        <c:delete val="0"/>
        <c:axPos val="b"/>
        <c:numFmt formatCode="General" sourceLinked="1"/>
        <c:majorTickMark val="out"/>
        <c:minorTickMark val="none"/>
        <c:tickLblPos val="nextTo"/>
        <c:spPr>
          <a:noFill/>
          <a:ln w="6350">
            <a:solidFill>
              <a:srgbClr val="7F8080"/>
            </a:solidFill>
            <a:prstDash val="soli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1955464864"/>
        <c:crosses val="autoZero"/>
        <c:crossBetween val="midCat"/>
      </c:valAx>
      <c:valAx>
        <c:axId val="1955464864"/>
        <c:scaling>
          <c:orientation val="minMax"/>
          <c:max val="600"/>
        </c:scaling>
        <c:delete val="0"/>
        <c:axPos val="r"/>
        <c:majorGridlines>
          <c:spPr>
            <a:ln w="6350" cap="flat" cmpd="sng" algn="ctr">
              <a:solidFill>
                <a:srgbClr val="7F8080"/>
              </a:solidFill>
              <a:round/>
            </a:ln>
            <a:effectLst/>
          </c:spPr>
        </c:majorGridlines>
        <c:numFmt formatCode="General" sourceLinked="1"/>
        <c:majorTickMark val="out"/>
        <c:minorTickMark val="none"/>
        <c:tickLblPos val="high"/>
        <c:spPr>
          <a:noFill/>
          <a:ln w="6350">
            <a:solidFill>
              <a:srgbClr val="7F8080"/>
            </a:solidFill>
            <a:prstDash val="soli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84976544"/>
        <c:crosses val="autoZero"/>
        <c:crossBetween val="midCat"/>
      </c:valAx>
      <c:spPr>
        <a:noFill/>
        <a:ln>
          <a:noFill/>
        </a:ln>
        <a:effectLst>
          <a:outerShdw blurRad="63500" dist="37357" dir="2700000" rotWithShape="0">
            <a:scrgbClr r="0" g="0" b="0">
              <a:alpha val="0"/>
            </a:sc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6350" cap="flat" cmpd="sng" algn="ctr">
      <a:solidFill>
        <a:srgbClr val="7F8080"/>
      </a:solidFill>
      <a:round/>
    </a:ln>
    <a:effectLst/>
  </c:spPr>
  <c:txPr>
    <a:bodyPr/>
    <a:lstStyle/>
    <a:p>
      <a:pPr>
        <a:defRPr sz="1000">
          <a:solidFill>
            <a:srgbClr val="000000"/>
          </a:solidFill>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28889662914491"/>
          <c:y val="0.15341486121849995"/>
          <c:w val="0.80453155775725382"/>
          <c:h val="0.6601671584639095"/>
        </c:manualLayout>
      </c:layout>
      <c:barChart>
        <c:barDir val="col"/>
        <c:grouping val="stacked"/>
        <c:varyColors val="0"/>
        <c:ser>
          <c:idx val="0"/>
          <c:order val="0"/>
          <c:tx>
            <c:strRef>
              <c:f>'Fig. SMR'!$K$4</c:f>
              <c:strCache>
                <c:ptCount val="1"/>
                <c:pt idx="0">
                  <c:v>Suncor</c:v>
                </c:pt>
              </c:strCache>
            </c:strRef>
          </c:tx>
          <c:spPr>
            <a:solidFill>
              <a:srgbClr val="8DC63F"/>
            </a:solidFill>
            <a:ln w="19050">
              <a:noFill/>
            </a:ln>
            <a:effectLst/>
          </c:spPr>
          <c:invertIfNegative val="0"/>
          <c:cat>
            <c:numRef>
              <c:f>'Fig. SMR'!$J$6:$J$17</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'Fig. SMR'!$W$6:$W$17</c:f>
              <c:numCache>
                <c:formatCode>#,##0.00</c:formatCode>
                <c:ptCount val="12"/>
                <c:pt idx="0">
                  <c:v>0.50205187239238047</c:v>
                </c:pt>
                <c:pt idx="1">
                  <c:v>0.40638300091555674</c:v>
                </c:pt>
                <c:pt idx="2">
                  <c:v>0.44745622358532289</c:v>
                </c:pt>
                <c:pt idx="3">
                  <c:v>0.46761022829540355</c:v>
                </c:pt>
                <c:pt idx="4">
                  <c:v>0.44551424800033684</c:v>
                </c:pt>
                <c:pt idx="5">
                  <c:v>0.52875472991853611</c:v>
                </c:pt>
                <c:pt idx="6">
                  <c:v>0.5180499476764765</c:v>
                </c:pt>
                <c:pt idx="7">
                  <c:v>0.45152365031627534</c:v>
                </c:pt>
                <c:pt idx="8">
                  <c:v>0.5298298181395199</c:v>
                </c:pt>
                <c:pt idx="9">
                  <c:v>0.55692273454090846</c:v>
                </c:pt>
                <c:pt idx="10">
                  <c:v>0.5871168269701772</c:v>
                </c:pt>
                <c:pt idx="11">
                  <c:v>0.54676483416618482</c:v>
                </c:pt>
              </c:numCache>
            </c:numRef>
          </c:val>
          <c:extLst>
            <c:ext xmlns:c16="http://schemas.microsoft.com/office/drawing/2014/chart" uri="{C3380CC4-5D6E-409C-BE32-E72D297353CC}">
              <c16:uniqueId val="{00000000-195E-4DF6-87B4-8D197D8991C7}"/>
            </c:ext>
          </c:extLst>
        </c:ser>
        <c:ser>
          <c:idx val="1"/>
          <c:order val="1"/>
          <c:tx>
            <c:strRef>
              <c:f>'Fig. SMR'!$L$4</c:f>
              <c:strCache>
                <c:ptCount val="1"/>
                <c:pt idx="0">
                  <c:v>syncrude</c:v>
                </c:pt>
              </c:strCache>
            </c:strRef>
          </c:tx>
          <c:spPr>
            <a:solidFill>
              <a:srgbClr val="FFD200"/>
            </a:solidFill>
            <a:ln w="19050">
              <a:noFill/>
            </a:ln>
            <a:effectLst/>
          </c:spPr>
          <c:invertIfNegative val="0"/>
          <c:cat>
            <c:numRef>
              <c:f>'Fig. SMR'!$J$6:$J$17</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'Fig. SMR'!$X$6:$X$17</c:f>
              <c:numCache>
                <c:formatCode>#,##0.00</c:formatCode>
                <c:ptCount val="12"/>
                <c:pt idx="0">
                  <c:v>1.4663394562853767</c:v>
                </c:pt>
                <c:pt idx="1">
                  <c:v>1.4404541510699871</c:v>
                </c:pt>
                <c:pt idx="2">
                  <c:v>1.3859279410615122</c:v>
                </c:pt>
                <c:pt idx="3">
                  <c:v>1.5211680312454168</c:v>
                </c:pt>
                <c:pt idx="4">
                  <c:v>1.2599017208785523</c:v>
                </c:pt>
                <c:pt idx="5">
                  <c:v>1.3762195651405447</c:v>
                </c:pt>
                <c:pt idx="6">
                  <c:v>1.374050093724595</c:v>
                </c:pt>
                <c:pt idx="7">
                  <c:v>1.4017208194965527</c:v>
                </c:pt>
                <c:pt idx="8">
                  <c:v>1.3682859802096401</c:v>
                </c:pt>
                <c:pt idx="9">
                  <c:v>1.3312512995792363</c:v>
                </c:pt>
                <c:pt idx="10">
                  <c:v>1.4359706692413707</c:v>
                </c:pt>
                <c:pt idx="11">
                  <c:v>1.3684486341915967</c:v>
                </c:pt>
              </c:numCache>
            </c:numRef>
          </c:val>
          <c:extLst>
            <c:ext xmlns:c16="http://schemas.microsoft.com/office/drawing/2014/chart" uri="{C3380CC4-5D6E-409C-BE32-E72D297353CC}">
              <c16:uniqueId val="{00000001-195E-4DF6-87B4-8D197D8991C7}"/>
            </c:ext>
          </c:extLst>
        </c:ser>
        <c:ser>
          <c:idx val="4"/>
          <c:order val="2"/>
          <c:tx>
            <c:strRef>
              <c:f>'Fig. SMR'!$N$4</c:f>
              <c:strCache>
                <c:ptCount val="1"/>
                <c:pt idx="0">
                  <c:v>Horizon</c:v>
                </c:pt>
              </c:strCache>
            </c:strRef>
          </c:tx>
          <c:spPr>
            <a:solidFill>
              <a:srgbClr val="0066B3"/>
            </a:solidFill>
            <a:ln w="19050">
              <a:noFill/>
            </a:ln>
            <a:effectLst/>
          </c:spPr>
          <c:invertIfNegative val="0"/>
          <c:cat>
            <c:numRef>
              <c:f>'Fig. SMR'!$J$6:$J$17</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'Fig. SMR'!$AA$6:$AA$17</c:f>
              <c:numCache>
                <c:formatCode>#,##0.00</c:formatCode>
                <c:ptCount val="12"/>
                <c:pt idx="0">
                  <c:v>0.38902826943685648</c:v>
                </c:pt>
                <c:pt idx="1">
                  <c:v>0.47495988030112279</c:v>
                </c:pt>
                <c:pt idx="2">
                  <c:v>0.20385197781567777</c:v>
                </c:pt>
                <c:pt idx="3">
                  <c:v>0.43640817566840651</c:v>
                </c:pt>
                <c:pt idx="4">
                  <c:v>0.42223318657871156</c:v>
                </c:pt>
                <c:pt idx="5">
                  <c:v>0.3997954426127508</c:v>
                </c:pt>
                <c:pt idx="6">
                  <c:v>0.47240612694825834</c:v>
                </c:pt>
                <c:pt idx="7">
                  <c:v>0.47553849844305579</c:v>
                </c:pt>
                <c:pt idx="8">
                  <c:v>0.60715067136324274</c:v>
                </c:pt>
                <c:pt idx="9">
                  <c:v>0.82906574883417661</c:v>
                </c:pt>
                <c:pt idx="10">
                  <c:v>0.7689754229153164</c:v>
                </c:pt>
                <c:pt idx="11">
                  <c:v>0.75601470582716157</c:v>
                </c:pt>
              </c:numCache>
            </c:numRef>
          </c:val>
          <c:extLst>
            <c:ext xmlns:c16="http://schemas.microsoft.com/office/drawing/2014/chart" uri="{C3380CC4-5D6E-409C-BE32-E72D297353CC}">
              <c16:uniqueId val="{00000002-195E-4DF6-87B4-8D197D8991C7}"/>
            </c:ext>
          </c:extLst>
        </c:ser>
        <c:ser>
          <c:idx val="6"/>
          <c:order val="3"/>
          <c:spPr>
            <a:solidFill>
              <a:srgbClr val="EE2F53"/>
            </a:solidFill>
            <a:ln w="19050">
              <a:noFill/>
            </a:ln>
            <a:effectLst/>
          </c:spPr>
          <c:invertIfNegative val="0"/>
          <c:cat>
            <c:numRef>
              <c:f>'Fig. SMR'!$J$6:$J$17</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'Fig. SMR'!$Y$6:$Y$17</c:f>
              <c:numCache>
                <c:formatCode>#,##0.00</c:formatCode>
                <c:ptCount val="12"/>
                <c:pt idx="0">
                  <c:v>1.0575480497850367</c:v>
                </c:pt>
                <c:pt idx="1">
                  <c:v>0.92238941443141664</c:v>
                </c:pt>
                <c:pt idx="2">
                  <c:v>1.2252740593677351</c:v>
                </c:pt>
                <c:pt idx="3">
                  <c:v>1.4404648961752589</c:v>
                </c:pt>
                <c:pt idx="4">
                  <c:v>1.2839120629934451</c:v>
                </c:pt>
                <c:pt idx="5">
                  <c:v>1.263745464557831</c:v>
                </c:pt>
                <c:pt idx="6">
                  <c:v>0.99587334552956408</c:v>
                </c:pt>
                <c:pt idx="7">
                  <c:v>0.53617552019519399</c:v>
                </c:pt>
                <c:pt idx="8">
                  <c:v>0.70027783881886241</c:v>
                </c:pt>
                <c:pt idx="9">
                  <c:v>0.80762729846910675</c:v>
                </c:pt>
                <c:pt idx="10">
                  <c:v>0.74120852681513039</c:v>
                </c:pt>
                <c:pt idx="11">
                  <c:v>0.37082504430735064</c:v>
                </c:pt>
              </c:numCache>
            </c:numRef>
          </c:val>
          <c:extLst>
            <c:ext xmlns:c16="http://schemas.microsoft.com/office/drawing/2014/chart" uri="{C3380CC4-5D6E-409C-BE32-E72D297353CC}">
              <c16:uniqueId val="{00000003-195E-4DF6-87B4-8D197D8991C7}"/>
            </c:ext>
          </c:extLst>
        </c:ser>
        <c:ser>
          <c:idx val="2"/>
          <c:order val="4"/>
          <c:tx>
            <c:v>Quest</c:v>
          </c:tx>
          <c:spPr>
            <a:pattFill prst="dkDnDiag">
              <a:fgClr>
                <a:srgbClr val="EE2F53"/>
              </a:fgClr>
              <a:bgClr>
                <a:srgbClr val="FFFFFF"/>
              </a:bgClr>
            </a:pattFill>
            <a:ln w="19050">
              <a:noFill/>
              <a:prstDash val="sysDash"/>
            </a:ln>
            <a:effectLst/>
          </c:spPr>
          <c:invertIfNegative val="0"/>
          <c:cat>
            <c:numRef>
              <c:f>'Fig. SMR'!$J$6:$J$17</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'Fig. SMR'!$Z$6:$Z$17</c:f>
              <c:numCache>
                <c:formatCode>General</c:formatCode>
                <c:ptCount val="12"/>
                <c:pt idx="6" formatCode="#,##0.00">
                  <c:v>0.28899999999999998</c:v>
                </c:pt>
                <c:pt idx="7" formatCode="#,##0.00">
                  <c:v>0.87100000000000011</c:v>
                </c:pt>
                <c:pt idx="8" formatCode="#,##0.00">
                  <c:v>0.90399999999999991</c:v>
                </c:pt>
                <c:pt idx="9" formatCode="#,##0.00">
                  <c:v>0.84900000000000009</c:v>
                </c:pt>
                <c:pt idx="10" formatCode="#,##0.00">
                  <c:v>0.8909999999999999</c:v>
                </c:pt>
                <c:pt idx="11" formatCode="#,##0.00">
                  <c:v>1.1106666666666667</c:v>
                </c:pt>
              </c:numCache>
            </c:numRef>
          </c:val>
          <c:extLst>
            <c:ext xmlns:c16="http://schemas.microsoft.com/office/drawing/2014/chart" uri="{C3380CC4-5D6E-409C-BE32-E72D297353CC}">
              <c16:uniqueId val="{00000004-195E-4DF6-87B4-8D197D8991C7}"/>
            </c:ext>
          </c:extLst>
        </c:ser>
        <c:dLbls>
          <c:showLegendKey val="0"/>
          <c:showVal val="0"/>
          <c:showCatName val="0"/>
          <c:showSerName val="0"/>
          <c:showPercent val="0"/>
          <c:showBubbleSize val="0"/>
        </c:dLbls>
        <c:gapWidth val="100"/>
        <c:overlap val="100"/>
        <c:axId val="288604544"/>
        <c:axId val="288606080"/>
      </c:barChart>
      <c:catAx>
        <c:axId val="288604544"/>
        <c:scaling>
          <c:orientation val="minMax"/>
        </c:scaling>
        <c:delete val="0"/>
        <c:axPos val="b"/>
        <c:numFmt formatCode="General" sourceLinked="0"/>
        <c:majorTickMark val="out"/>
        <c:minorTickMark val="none"/>
        <c:tickLblPos val="nextTo"/>
        <c:spPr>
          <a:noFill/>
          <a:ln w="9525" cap="flat" cmpd="sng" algn="ctr">
            <a:solidFill>
              <a:srgbClr val="7F8080"/>
            </a:solidFill>
            <a:prstDash val="solid"/>
            <a:round/>
          </a:ln>
          <a:effectLst/>
        </c:spPr>
        <c:txPr>
          <a:bodyPr rot="0" spcFirstLastPara="1" vertOverflow="ellipsis" wrap="square" anchor="ctr" anchorCtr="1"/>
          <a:lstStyle/>
          <a:p>
            <a:pPr>
              <a:defRPr sz="1000" b="0" i="0" u="none" strike="noStrike" kern="1200" cap="none" spc="0" normalizeH="0" baseline="0">
                <a:solidFill>
                  <a:srgbClr val="000000"/>
                </a:solidFill>
                <a:latin typeface="Arial"/>
                <a:ea typeface="Arial"/>
                <a:cs typeface="Arial"/>
              </a:defRPr>
            </a:pPr>
            <a:endParaRPr lang="en-US"/>
          </a:p>
        </c:txPr>
        <c:crossAx val="288606080"/>
        <c:crosses val="autoZero"/>
        <c:auto val="1"/>
        <c:lblAlgn val="ctr"/>
        <c:lblOffset val="100"/>
        <c:tickLblSkip val="1"/>
        <c:tickMarkSkip val="1"/>
        <c:noMultiLvlLbl val="0"/>
      </c:catAx>
      <c:valAx>
        <c:axId val="288606080"/>
        <c:scaling>
          <c:orientation val="minMax"/>
        </c:scaling>
        <c:delete val="0"/>
        <c:axPos val="l"/>
        <c:majorGridlines>
          <c:spPr>
            <a:ln w="6350" cap="flat" cmpd="sng" algn="ctr">
              <a:solidFill>
                <a:srgbClr val="7F8080"/>
              </a:solidFill>
              <a:round/>
            </a:ln>
            <a:effectLst/>
          </c:spPr>
        </c:majorGridlines>
        <c:numFmt formatCode="#,##0.0" sourceLinked="0"/>
        <c:majorTickMark val="out"/>
        <c:minorTickMark val="none"/>
        <c:tickLblPos val="nextTo"/>
        <c:spPr>
          <a:noFill/>
          <a:ln w="6350" cap="flat" cmpd="sng" algn="ctr">
            <a:solidFill>
              <a:srgbClr val="7F8080"/>
            </a:solidFill>
            <a:prstDash val="solid"/>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288604544"/>
        <c:crosses val="autoZero"/>
        <c:crossBetween val="between"/>
      </c:valAx>
      <c:spPr>
        <a:noFill/>
        <a:ln>
          <a:noFill/>
        </a:ln>
        <a:effectLst>
          <a:outerShdw blurRad="63500" dist="37357" dir="2700000" rotWithShape="0">
            <a:scrgbClr r="0" g="0" b="0">
              <a:alpha val="0"/>
            </a:scrgbClr>
          </a:outerShdw>
        </a:effectLst>
        <a:extLst>
          <a:ext uri="{91240B29-F687-4F45-9708-019B960494DF}">
            <a14:hiddenLine xmlns:a14="http://schemas.microsoft.com/office/drawing/2010/main">
              <a:noFill/>
            </a14:hiddenLine>
          </a:ext>
        </a:ex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legend>
    <c:plotVisOnly val="1"/>
    <c:dispBlanksAs val="gap"/>
    <c:showDLblsOverMax val="0"/>
  </c:chart>
  <c:spPr>
    <a:solidFill>
      <a:schemeClr val="lt1"/>
    </a:solidFill>
    <a:ln w="6350" cap="flat" cmpd="sng" algn="ctr">
      <a:solidFill>
        <a:srgbClr val="7F8080"/>
      </a:solidFill>
      <a:round/>
    </a:ln>
    <a:effectLst/>
  </c:spPr>
  <c:txPr>
    <a:bodyPr/>
    <a:lstStyle/>
    <a:p>
      <a:pPr>
        <a:defRPr sz="1000">
          <a:solidFill>
            <a:srgbClr val="000000"/>
          </a:solidFill>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06544433970957"/>
          <c:y val="0.11752354998886369"/>
          <c:w val="0.60374805984535462"/>
          <c:h val="0.55804001205340181"/>
        </c:manualLayout>
      </c:layout>
      <c:doughnutChart>
        <c:varyColors val="1"/>
        <c:ser>
          <c:idx val="0"/>
          <c:order val="0"/>
          <c:tx>
            <c:strRef>
              <c:f>Sheet1!$B$1</c:f>
              <c:strCache>
                <c:ptCount val="1"/>
                <c:pt idx="0">
                  <c:v>Series 1</c:v>
                </c:pt>
              </c:strCache>
            </c:strRef>
          </c:tx>
          <c:dPt>
            <c:idx val="0"/>
            <c:bubble3D val="0"/>
            <c:spPr>
              <a:solidFill>
                <a:srgbClr val="B1B3B6"/>
              </a:solidFill>
            </c:spPr>
            <c:extLst>
              <c:ext xmlns:c16="http://schemas.microsoft.com/office/drawing/2014/chart" uri="{C3380CC4-5D6E-409C-BE32-E72D297353CC}">
                <c16:uniqueId val="{00000001-B36F-413E-A447-F8A5DFA84DFD}"/>
              </c:ext>
            </c:extLst>
          </c:dPt>
          <c:dPt>
            <c:idx val="1"/>
            <c:bubble3D val="0"/>
            <c:spPr>
              <a:solidFill>
                <a:srgbClr val="00AB4E"/>
              </a:solidFill>
            </c:spPr>
            <c:extLst>
              <c:ext xmlns:c16="http://schemas.microsoft.com/office/drawing/2014/chart" uri="{C3380CC4-5D6E-409C-BE32-E72D297353CC}">
                <c16:uniqueId val="{00000003-B36F-413E-A447-F8A5DFA84DFD}"/>
              </c:ext>
            </c:extLst>
          </c:dPt>
          <c:dPt>
            <c:idx val="2"/>
            <c:bubble3D val="0"/>
            <c:spPr>
              <a:solidFill>
                <a:srgbClr val="009697"/>
              </a:solidFill>
            </c:spPr>
            <c:extLst>
              <c:ext xmlns:c16="http://schemas.microsoft.com/office/drawing/2014/chart" uri="{C3380CC4-5D6E-409C-BE32-E72D297353CC}">
                <c16:uniqueId val="{00000005-B36F-413E-A447-F8A5DFA84DFD}"/>
              </c:ext>
            </c:extLst>
          </c:dPt>
          <c:dPt>
            <c:idx val="3"/>
            <c:bubble3D val="0"/>
            <c:spPr>
              <a:solidFill>
                <a:srgbClr val="BED158"/>
              </a:solidFill>
            </c:spPr>
            <c:extLst>
              <c:ext xmlns:c16="http://schemas.microsoft.com/office/drawing/2014/chart" uri="{C3380CC4-5D6E-409C-BE32-E72D297353CC}">
                <c16:uniqueId val="{00000007-B36F-413E-A447-F8A5DFA84DFD}"/>
              </c:ext>
            </c:extLst>
          </c:dPt>
          <c:dPt>
            <c:idx val="4"/>
            <c:bubble3D val="0"/>
            <c:spPr>
              <a:solidFill>
                <a:srgbClr val="00B5F1"/>
              </a:solidFill>
            </c:spPr>
            <c:extLst>
              <c:ext xmlns:c16="http://schemas.microsoft.com/office/drawing/2014/chart" uri="{C3380CC4-5D6E-409C-BE32-E72D297353CC}">
                <c16:uniqueId val="{00000009-B36F-413E-A447-F8A5DFA84DFD}"/>
              </c:ext>
            </c:extLst>
          </c:dPt>
          <c:dPt>
            <c:idx val="5"/>
            <c:bubble3D val="0"/>
            <c:spPr>
              <a:solidFill>
                <a:srgbClr val="F7941D"/>
              </a:solidFill>
            </c:spPr>
            <c:extLst>
              <c:ext xmlns:c16="http://schemas.microsoft.com/office/drawing/2014/chart" uri="{C3380CC4-5D6E-409C-BE32-E72D297353CC}">
                <c16:uniqueId val="{0000000B-B36F-413E-A447-F8A5DFA84DFD}"/>
              </c:ext>
            </c:extLst>
          </c:dPt>
          <c:dPt>
            <c:idx val="6"/>
            <c:bubble3D val="0"/>
            <c:spPr>
              <a:solidFill>
                <a:srgbClr val="96157C"/>
              </a:solidFill>
            </c:spPr>
            <c:extLst>
              <c:ext xmlns:c16="http://schemas.microsoft.com/office/drawing/2014/chart" uri="{C3380CC4-5D6E-409C-BE32-E72D297353CC}">
                <c16:uniqueId val="{0000000D-B36F-413E-A447-F8A5DFA84DFD}"/>
              </c:ext>
            </c:extLst>
          </c:dPt>
          <c:dPt>
            <c:idx val="7"/>
            <c:bubble3D val="0"/>
            <c:spPr>
              <a:solidFill>
                <a:srgbClr val="FABFB7"/>
              </a:solidFill>
            </c:spPr>
            <c:extLst>
              <c:ext xmlns:c16="http://schemas.microsoft.com/office/drawing/2014/chart" uri="{C3380CC4-5D6E-409C-BE32-E72D297353CC}">
                <c16:uniqueId val="{0000000F-B36F-413E-A447-F8A5DFA84DFD}"/>
              </c:ext>
            </c:extLst>
          </c:dPt>
          <c:dPt>
            <c:idx val="8"/>
            <c:bubble3D val="0"/>
            <c:spPr>
              <a:solidFill>
                <a:srgbClr val="EE2F53"/>
              </a:solidFill>
            </c:spPr>
            <c:extLst>
              <c:ext xmlns:c16="http://schemas.microsoft.com/office/drawing/2014/chart" uri="{C3380CC4-5D6E-409C-BE32-E72D297353CC}">
                <c16:uniqueId val="{00000011-B36F-413E-A447-F8A5DFA84DFD}"/>
              </c:ext>
            </c:extLst>
          </c:dPt>
          <c:dPt>
            <c:idx val="9"/>
            <c:bubble3D val="0"/>
            <c:spPr>
              <a:solidFill>
                <a:srgbClr val="B6E4FA"/>
              </a:solidFill>
            </c:spPr>
            <c:extLst>
              <c:ext xmlns:c16="http://schemas.microsoft.com/office/drawing/2014/chart" uri="{C3380CC4-5D6E-409C-BE32-E72D297353CC}">
                <c16:uniqueId val="{00000013-B36F-413E-A447-F8A5DFA84DFD}"/>
              </c:ext>
            </c:extLst>
          </c:dPt>
          <c:dPt>
            <c:idx val="10"/>
            <c:bubble3D val="0"/>
            <c:spPr>
              <a:solidFill>
                <a:srgbClr val="0066B3"/>
              </a:solidFill>
            </c:spPr>
            <c:extLst>
              <c:ext xmlns:c16="http://schemas.microsoft.com/office/drawing/2014/chart" uri="{C3380CC4-5D6E-409C-BE32-E72D297353CC}">
                <c16:uniqueId val="{00000015-B36F-413E-A447-F8A5DFA84DFD}"/>
              </c:ext>
            </c:extLst>
          </c:dPt>
          <c:dPt>
            <c:idx val="11"/>
            <c:bubble3D val="0"/>
            <c:spPr>
              <a:solidFill>
                <a:srgbClr val="FFD200"/>
              </a:solidFill>
            </c:spPr>
            <c:extLst>
              <c:ext xmlns:c16="http://schemas.microsoft.com/office/drawing/2014/chart" uri="{C3380CC4-5D6E-409C-BE32-E72D297353CC}">
                <c16:uniqueId val="{00000017-B36F-413E-A447-F8A5DFA84DFD}"/>
              </c:ext>
            </c:extLst>
          </c:dPt>
          <c:dPt>
            <c:idx val="12"/>
            <c:bubble3D val="0"/>
            <c:spPr>
              <a:solidFill>
                <a:srgbClr val="58595B"/>
              </a:solidFill>
            </c:spPr>
            <c:extLst>
              <c:ext xmlns:c16="http://schemas.microsoft.com/office/drawing/2014/chart" uri="{C3380CC4-5D6E-409C-BE32-E72D297353CC}">
                <c16:uniqueId val="{00000019-B36F-413E-A447-F8A5DFA84DFD}"/>
              </c:ext>
            </c:extLst>
          </c:dPt>
          <c:dPt>
            <c:idx val="13"/>
            <c:bubble3D val="0"/>
            <c:spPr>
              <a:solidFill>
                <a:srgbClr val="8DC0C4"/>
              </a:solidFill>
            </c:spPr>
            <c:extLst>
              <c:ext xmlns:c16="http://schemas.microsoft.com/office/drawing/2014/chart" uri="{C3380CC4-5D6E-409C-BE32-E72D297353CC}">
                <c16:uniqueId val="{0000001B-B36F-413E-A447-F8A5DFA84DFD}"/>
              </c:ext>
            </c:extLst>
          </c:dPt>
          <c:dPt>
            <c:idx val="14"/>
            <c:bubble3D val="0"/>
            <c:spPr>
              <a:solidFill>
                <a:srgbClr val="5DCAF5"/>
              </a:solidFill>
            </c:spPr>
            <c:extLst>
              <c:ext xmlns:c16="http://schemas.microsoft.com/office/drawing/2014/chart" uri="{C3380CC4-5D6E-409C-BE32-E72D297353CC}">
                <c16:uniqueId val="{0000001D-B36F-413E-A447-F8A5DFA84DFD}"/>
              </c:ext>
            </c:extLst>
          </c:dPt>
          <c:dPt>
            <c:idx val="15"/>
            <c:bubble3D val="0"/>
            <c:spPr>
              <a:solidFill>
                <a:srgbClr val="9DDFF9"/>
              </a:solidFill>
            </c:spPr>
            <c:extLst>
              <c:ext xmlns:c16="http://schemas.microsoft.com/office/drawing/2014/chart" uri="{C3380CC4-5D6E-409C-BE32-E72D297353CC}">
                <c16:uniqueId val="{0000001F-B36F-413E-A447-F8A5DFA84DFD}"/>
              </c:ext>
            </c:extLst>
          </c:dPt>
          <c:dPt>
            <c:idx val="16"/>
            <c:bubble3D val="0"/>
            <c:spPr>
              <a:solidFill>
                <a:srgbClr val="C6ECFB"/>
              </a:solidFill>
            </c:spPr>
            <c:extLst>
              <c:ext xmlns:c16="http://schemas.microsoft.com/office/drawing/2014/chart" uri="{C3380CC4-5D6E-409C-BE32-E72D297353CC}">
                <c16:uniqueId val="{00000021-B36F-413E-A447-F8A5DFA84DFD}"/>
              </c:ext>
            </c:extLst>
          </c:dPt>
          <c:dPt>
            <c:idx val="17"/>
            <c:bubble3D val="0"/>
            <c:spPr>
              <a:solidFill>
                <a:srgbClr val="587988"/>
              </a:solidFill>
            </c:spPr>
            <c:extLst>
              <c:ext xmlns:c16="http://schemas.microsoft.com/office/drawing/2014/chart" uri="{C3380CC4-5D6E-409C-BE32-E72D297353CC}">
                <c16:uniqueId val="{00000023-B36F-413E-A447-F8A5DFA84DFD}"/>
              </c:ext>
            </c:extLst>
          </c:dPt>
          <c:dPt>
            <c:idx val="18"/>
            <c:bubble3D val="0"/>
            <c:spPr>
              <a:solidFill>
                <a:srgbClr val="96AFBB"/>
              </a:solidFill>
            </c:spPr>
            <c:extLst>
              <c:ext xmlns:c16="http://schemas.microsoft.com/office/drawing/2014/chart" uri="{C3380CC4-5D6E-409C-BE32-E72D297353CC}">
                <c16:uniqueId val="{00000025-B36F-413E-A447-F8A5DFA84DFD}"/>
              </c:ext>
            </c:extLst>
          </c:dPt>
          <c:dPt>
            <c:idx val="19"/>
            <c:bubble3D val="0"/>
            <c:spPr>
              <a:solidFill>
                <a:srgbClr val="DAE3E7"/>
              </a:solidFill>
            </c:spPr>
            <c:extLst>
              <c:ext xmlns:c16="http://schemas.microsoft.com/office/drawing/2014/chart" uri="{C3380CC4-5D6E-409C-BE32-E72D297353CC}">
                <c16:uniqueId val="{00000027-B36F-413E-A447-F8A5DFA84DFD}"/>
              </c:ext>
            </c:extLst>
          </c:dPt>
          <c:dLbls>
            <c:dLbl>
              <c:idx val="1"/>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6F-413E-A447-F8A5DFA84DFD}"/>
                </c:ext>
              </c:extLst>
            </c:dLbl>
            <c:dLbl>
              <c:idx val="2"/>
              <c:layout>
                <c:manualLayout>
                  <c:x val="-1.0801080108010867E-2"/>
                  <c:y val="-5.344021376085504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6F-413E-A447-F8A5DFA84DFD}"/>
                </c:ext>
              </c:extLst>
            </c:dLbl>
            <c:dLbl>
              <c:idx val="3"/>
              <c:delete val="1"/>
              <c:extLst>
                <c:ext xmlns:c15="http://schemas.microsoft.com/office/drawing/2012/chart" uri="{CE6537A1-D6FC-4f65-9D91-7224C49458BB}"/>
                <c:ext xmlns:c16="http://schemas.microsoft.com/office/drawing/2014/chart" uri="{C3380CC4-5D6E-409C-BE32-E72D297353CC}">
                  <c16:uniqueId val="{00000007-B36F-413E-A447-F8A5DFA84DFD}"/>
                </c:ext>
              </c:extLst>
            </c:dLbl>
            <c:numFmt formatCode="0%" sourceLinked="0"/>
            <c:spPr>
              <a:noFill/>
              <a:ln>
                <a:noFill/>
              </a:ln>
              <a:effectLst/>
            </c:spPr>
            <c:txPr>
              <a:bodyPr/>
              <a:lstStyle/>
              <a:p>
                <a:pPr>
                  <a:defRPr sz="10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CCS</c:v>
                </c:pt>
                <c:pt idx="1">
                  <c:v>CCU</c:v>
                </c:pt>
                <c:pt idx="2">
                  <c:v>BECCS</c:v>
                </c:pt>
                <c:pt idx="3">
                  <c:v>DAC</c:v>
                </c:pt>
              </c:strCache>
            </c:strRef>
          </c:cat>
          <c:val>
            <c:numRef>
              <c:f>Sheet1!$B$2:$B$5</c:f>
              <c:numCache>
                <c:formatCode>General</c:formatCode>
                <c:ptCount val="4"/>
                <c:pt idx="0">
                  <c:v>7.3</c:v>
                </c:pt>
                <c:pt idx="1">
                  <c:v>36</c:v>
                </c:pt>
                <c:pt idx="2">
                  <c:v>1.7</c:v>
                </c:pt>
                <c:pt idx="3">
                  <c:v>9.1000000000000004E-3</c:v>
                </c:pt>
              </c:numCache>
            </c:numRef>
          </c:val>
          <c:extLst>
            <c:ext xmlns:c16="http://schemas.microsoft.com/office/drawing/2014/chart" uri="{C3380CC4-5D6E-409C-BE32-E72D297353CC}">
              <c16:uniqueId val="{00000028-B36F-413E-A447-F8A5DFA84DFD}"/>
            </c:ext>
          </c:extLst>
        </c:ser>
        <c:dLbls>
          <c:showLegendKey val="0"/>
          <c:showVal val="0"/>
          <c:showCatName val="0"/>
          <c:showSerName val="0"/>
          <c:showPercent val="0"/>
          <c:showBubbleSize val="0"/>
          <c:showLeaderLines val="1"/>
        </c:dLbls>
        <c:firstSliceAng val="0"/>
        <c:holeSize val="50"/>
      </c:doughnutChart>
      <c:spPr>
        <a:noFill/>
      </c:spPr>
    </c:plotArea>
    <c:legend>
      <c:legendPos val="b"/>
      <c:layout>
        <c:manualLayout>
          <c:xMode val="edge"/>
          <c:yMode val="edge"/>
          <c:x val="1.7213689872924301E-3"/>
          <c:y val="0.72398102899367189"/>
          <c:w val="0.99827863101270753"/>
          <c:h val="5.6579383666617057E-2"/>
        </c:manualLayout>
      </c:layout>
      <c:overlay val="1"/>
      <c:txPr>
        <a:bodyPr/>
        <a:lstStyle/>
        <a:p>
          <a:pPr>
            <a:defRPr sz="1000"/>
          </a:pPr>
          <a:endParaRPr lang="en-US"/>
        </a:p>
      </c:txPr>
    </c:legend>
    <c:plotVisOnly val="1"/>
    <c:dispBlanksAs val="gap"/>
    <c:showDLblsOverMax val="0"/>
  </c:chart>
  <c:spPr>
    <a:noFill/>
    <a:ln cmpd="sng">
      <a:solidFill>
        <a:srgbClr val="7F8080"/>
      </a:solidFill>
    </a:ln>
  </c:spPr>
  <c:txPr>
    <a:bodyPr/>
    <a:lstStyle/>
    <a:p>
      <a:pPr>
        <a:defRPr sz="1800"/>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2330924387876"/>
          <c:y val="0.12000262467191603"/>
          <c:w val="0.77662765613202456"/>
          <c:h val="0.62877611548556434"/>
        </c:manualLayout>
      </c:layout>
      <c:barChart>
        <c:barDir val="col"/>
        <c:grouping val="stacked"/>
        <c:varyColors val="0"/>
        <c:ser>
          <c:idx val="0"/>
          <c:order val="0"/>
          <c:tx>
            <c:strRef>
              <c:f>Current_ccus_Canada!$K$4</c:f>
              <c:strCache>
                <c:ptCount val="1"/>
                <c:pt idx="0">
                  <c:v>CCU</c:v>
                </c:pt>
              </c:strCache>
            </c:strRef>
          </c:tx>
          <c:spPr>
            <a:solidFill>
              <a:srgbClr val="00AB4E"/>
            </a:solidFill>
            <a:ln>
              <a:noFill/>
            </a:ln>
          </c:spPr>
          <c:invertIfNegative val="0"/>
          <c:cat>
            <c:numRef>
              <c:f>Current_ccus_Canada!$J$5:$J$31</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Current_ccus_Canada!$K$5:$K$31</c:f>
              <c:numCache>
                <c:formatCode>General</c:formatCode>
                <c:ptCount val="27"/>
                <c:pt idx="0">
                  <c:v>3</c:v>
                </c:pt>
                <c:pt idx="3">
                  <c:v>0.55000000000000004</c:v>
                </c:pt>
                <c:pt idx="6">
                  <c:v>0.12</c:v>
                </c:pt>
                <c:pt idx="9">
                  <c:v>0.31</c:v>
                </c:pt>
                <c:pt idx="10">
                  <c:v>8.44</c:v>
                </c:pt>
                <c:pt idx="11">
                  <c:v>4.5999999999999996</c:v>
                </c:pt>
                <c:pt idx="12">
                  <c:v>0.22</c:v>
                </c:pt>
                <c:pt idx="13">
                  <c:v>2.3199999999999998</c:v>
                </c:pt>
                <c:pt idx="14">
                  <c:v>1</c:v>
                </c:pt>
                <c:pt idx="15">
                  <c:v>1.4</c:v>
                </c:pt>
                <c:pt idx="16">
                  <c:v>0.8</c:v>
                </c:pt>
                <c:pt idx="17">
                  <c:v>0.11</c:v>
                </c:pt>
                <c:pt idx="18">
                  <c:v>0.64</c:v>
                </c:pt>
                <c:pt idx="19" formatCode="#,##0.00">
                  <c:v>2.13</c:v>
                </c:pt>
                <c:pt idx="20" formatCode="#,##0.00">
                  <c:v>1.6</c:v>
                </c:pt>
                <c:pt idx="21" formatCode="#,##0.00">
                  <c:v>3.2</c:v>
                </c:pt>
                <c:pt idx="22" formatCode="#,##0.00">
                  <c:v>1</c:v>
                </c:pt>
                <c:pt idx="23" formatCode="#,##0.00">
                  <c:v>7.6</c:v>
                </c:pt>
                <c:pt idx="24" formatCode="#,##0.00">
                  <c:v>3.5</c:v>
                </c:pt>
                <c:pt idx="25" formatCode="#,##0.00">
                  <c:v>8.8000000000000007</c:v>
                </c:pt>
                <c:pt idx="26" formatCode="#,##0.00">
                  <c:v>5.3</c:v>
                </c:pt>
              </c:numCache>
            </c:numRef>
          </c:val>
          <c:extLst>
            <c:ext xmlns:c16="http://schemas.microsoft.com/office/drawing/2014/chart" uri="{C3380CC4-5D6E-409C-BE32-E72D297353CC}">
              <c16:uniqueId val="{00000000-287C-4591-86CD-79F226253F9E}"/>
            </c:ext>
          </c:extLst>
        </c:ser>
        <c:ser>
          <c:idx val="1"/>
          <c:order val="1"/>
          <c:tx>
            <c:strRef>
              <c:f>Current_ccus_Canada!$L$4</c:f>
              <c:strCache>
                <c:ptCount val="1"/>
                <c:pt idx="0">
                  <c:v>CCS</c:v>
                </c:pt>
              </c:strCache>
            </c:strRef>
          </c:tx>
          <c:spPr>
            <a:solidFill>
              <a:srgbClr val="00B050"/>
            </a:solidFill>
          </c:spPr>
          <c:invertIfNegative val="0"/>
          <c:cat>
            <c:numRef>
              <c:f>Current_ccus_Canada!$J$5:$J$31</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Current_ccus_Canada!$L$5:$L$31</c:f>
              <c:numCache>
                <c:formatCode>General</c:formatCode>
                <c:ptCount val="27"/>
                <c:pt idx="8">
                  <c:v>0.7</c:v>
                </c:pt>
                <c:pt idx="11">
                  <c:v>0.01</c:v>
                </c:pt>
                <c:pt idx="15">
                  <c:v>1.2</c:v>
                </c:pt>
                <c:pt idx="16">
                  <c:v>0.2</c:v>
                </c:pt>
                <c:pt idx="18">
                  <c:v>0.08</c:v>
                </c:pt>
                <c:pt idx="19" formatCode="#,##0.00">
                  <c:v>4</c:v>
                </c:pt>
                <c:pt idx="22" formatCode="#,##0.00">
                  <c:v>2.95</c:v>
                </c:pt>
                <c:pt idx="23" formatCode="#,##0.00">
                  <c:v>2.1</c:v>
                </c:pt>
                <c:pt idx="24" formatCode="#,##0.00">
                  <c:v>4</c:v>
                </c:pt>
                <c:pt idx="25" formatCode="#,##0.00">
                  <c:v>10.8</c:v>
                </c:pt>
                <c:pt idx="26" formatCode="#,##0.00">
                  <c:v>16</c:v>
                </c:pt>
              </c:numCache>
            </c:numRef>
          </c:val>
          <c:extLst xmlns:c15="http://schemas.microsoft.com/office/drawing/2012/chart">
            <c:ext xmlns:c16="http://schemas.microsoft.com/office/drawing/2014/chart" uri="{C3380CC4-5D6E-409C-BE32-E72D297353CC}">
              <c16:uniqueId val="{00000001-287C-4591-86CD-79F226253F9E}"/>
            </c:ext>
          </c:extLst>
        </c:ser>
        <c:ser>
          <c:idx val="2"/>
          <c:order val="2"/>
          <c:tx>
            <c:strRef>
              <c:f>Current_ccus_Canada!$M$4</c:f>
              <c:strCache>
                <c:ptCount val="1"/>
                <c:pt idx="0">
                  <c:v>BECCS</c:v>
                </c:pt>
              </c:strCache>
            </c:strRef>
          </c:tx>
          <c:spPr>
            <a:solidFill>
              <a:srgbClr val="00B050"/>
            </a:solidFill>
          </c:spPr>
          <c:invertIfNegative val="0"/>
          <c:cat>
            <c:numRef>
              <c:f>Current_ccus_Canada!$J$5:$J$31</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Current_ccus_Canada!$M$5:$M$31</c:f>
              <c:numCache>
                <c:formatCode>General</c:formatCode>
                <c:ptCount val="27"/>
                <c:pt idx="9">
                  <c:v>0.19</c:v>
                </c:pt>
                <c:pt idx="11">
                  <c:v>0.4</c:v>
                </c:pt>
                <c:pt idx="12">
                  <c:v>0.2</c:v>
                </c:pt>
                <c:pt idx="14">
                  <c:v>0.15</c:v>
                </c:pt>
                <c:pt idx="15">
                  <c:v>0.16</c:v>
                </c:pt>
                <c:pt idx="16">
                  <c:v>0.2</c:v>
                </c:pt>
                <c:pt idx="17">
                  <c:v>1</c:v>
                </c:pt>
                <c:pt idx="19" formatCode="#,##0.00">
                  <c:v>0.03</c:v>
                </c:pt>
                <c:pt idx="20" formatCode="#,##0.00">
                  <c:v>0.18</c:v>
                </c:pt>
                <c:pt idx="22" formatCode="#,##0.00">
                  <c:v>0.7</c:v>
                </c:pt>
                <c:pt idx="25" formatCode="#,##0.00">
                  <c:v>0.8</c:v>
                </c:pt>
              </c:numCache>
            </c:numRef>
          </c:val>
          <c:extLst xmlns:c15="http://schemas.microsoft.com/office/drawing/2012/chart">
            <c:ext xmlns:c16="http://schemas.microsoft.com/office/drawing/2014/chart" uri="{C3380CC4-5D6E-409C-BE32-E72D297353CC}">
              <c16:uniqueId val="{00000002-287C-4591-86CD-79F226253F9E}"/>
            </c:ext>
          </c:extLst>
        </c:ser>
        <c:ser>
          <c:idx val="3"/>
          <c:order val="3"/>
          <c:tx>
            <c:strRef>
              <c:f>Current_ccus_Canada!$N$4</c:f>
              <c:strCache>
                <c:ptCount val="1"/>
                <c:pt idx="0">
                  <c:v>DAC</c:v>
                </c:pt>
              </c:strCache>
            </c:strRef>
          </c:tx>
          <c:spPr>
            <a:solidFill>
              <a:srgbClr val="00B050"/>
            </a:solidFill>
          </c:spPr>
          <c:invertIfNegative val="0"/>
          <c:cat>
            <c:numRef>
              <c:f>Current_ccus_Canada!$J$5:$J$31</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Current_ccus_Canada!$N$5:$N$31</c:f>
              <c:numCache>
                <c:formatCode>General</c:formatCode>
                <c:ptCount val="27"/>
                <c:pt idx="15">
                  <c:v>3.6499999999999998E-4</c:v>
                </c:pt>
                <c:pt idx="16">
                  <c:v>5.0000000000000002E-5</c:v>
                </c:pt>
                <c:pt idx="17">
                  <c:v>1E-3</c:v>
                </c:pt>
                <c:pt idx="18">
                  <c:v>7.4999999999999991E-4</c:v>
                </c:pt>
                <c:pt idx="19" formatCode="#,##0.00">
                  <c:v>1.0000000000000001E-5</c:v>
                </c:pt>
                <c:pt idx="24" formatCode="#,##0.00">
                  <c:v>1</c:v>
                </c:pt>
              </c:numCache>
            </c:numRef>
          </c:val>
          <c:extLst xmlns:c15="http://schemas.microsoft.com/office/drawing/2012/chart">
            <c:ext xmlns:c16="http://schemas.microsoft.com/office/drawing/2014/chart" uri="{C3380CC4-5D6E-409C-BE32-E72D297353CC}">
              <c16:uniqueId val="{00000003-287C-4591-86CD-79F226253F9E}"/>
            </c:ext>
          </c:extLst>
        </c:ser>
        <c:dLbls>
          <c:showLegendKey val="0"/>
          <c:showVal val="0"/>
          <c:showCatName val="0"/>
          <c:showSerName val="0"/>
          <c:showPercent val="0"/>
          <c:showBubbleSize val="0"/>
        </c:dLbls>
        <c:gapWidth val="150"/>
        <c:overlap val="100"/>
        <c:axId val="292766848"/>
        <c:axId val="292768384"/>
        <c:extLst>
          <c:ext xmlns:c15="http://schemas.microsoft.com/office/drawing/2012/chart" uri="{02D57815-91ED-43cb-92C2-25804820EDAC}">
            <c15:filteredBarSeries>
              <c15:ser>
                <c:idx val="4"/>
                <c:order val="4"/>
                <c:tx>
                  <c:strRef>
                    <c:extLst>
                      <c:ext uri="{02D57815-91ED-43cb-92C2-25804820EDAC}">
                        <c15:formulaRef>
                          <c15:sqref>Current_ccus_Canada!$O$4</c15:sqref>
                        </c15:formulaRef>
                      </c:ext>
                    </c:extLst>
                    <c:strCache>
                      <c:ptCount val="1"/>
                    </c:strCache>
                  </c:strRef>
                </c:tx>
                <c:spPr>
                  <a:solidFill>
                    <a:srgbClr val="00B5F1"/>
                  </a:solidFill>
                </c:spPr>
                <c:invertIfNegative val="0"/>
                <c:cat>
                  <c:numRef>
                    <c:extLst>
                      <c:ext uri="{02D57815-91ED-43cb-92C2-25804820EDAC}">
                        <c15:formulaRef>
                          <c15:sqref>Current_ccus_Canada!$J$5:$J$31</c15:sqref>
                        </c15:formulaRef>
                      </c:ext>
                    </c:extLst>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extLst>
                      <c:ext uri="{02D57815-91ED-43cb-92C2-25804820EDAC}">
                        <c15:formulaRef>
                          <c15:sqref>Current_ccus_Canada!$O$5:$O$23</c15:sqref>
                        </c15:formulaRef>
                      </c:ext>
                    </c:extLst>
                    <c:numCache>
                      <c:formatCode>General</c:formatCode>
                      <c:ptCount val="19"/>
                    </c:numCache>
                  </c:numRef>
                </c:val>
                <c:extLst>
                  <c:ext xmlns:c16="http://schemas.microsoft.com/office/drawing/2014/chart" uri="{C3380CC4-5D6E-409C-BE32-E72D297353CC}">
                    <c16:uniqueId val="{00000005-287C-4591-86CD-79F226253F9E}"/>
                  </c:ext>
                </c:extLst>
              </c15:ser>
            </c15:filteredBarSeries>
          </c:ext>
        </c:extLst>
      </c:barChart>
      <c:lineChart>
        <c:grouping val="standard"/>
        <c:varyColors val="0"/>
        <c:ser>
          <c:idx val="11"/>
          <c:order val="5"/>
          <c:tx>
            <c:strRef>
              <c:f>Current_ccus_Canada!$W$4</c:f>
              <c:strCache>
                <c:ptCount val="1"/>
                <c:pt idx="0">
                  <c:v>Total CO2 cumlative capacity</c:v>
                </c:pt>
              </c:strCache>
            </c:strRef>
          </c:tx>
          <c:spPr>
            <a:ln>
              <a:solidFill>
                <a:srgbClr val="EE2F53"/>
              </a:solidFill>
              <a:prstDash val="sysDash"/>
              <a:headEnd type="none"/>
            </a:ln>
          </c:spPr>
          <c:marker>
            <c:symbol val="circle"/>
            <c:size val="5"/>
            <c:spPr>
              <a:solidFill>
                <a:srgbClr val="C00000"/>
              </a:solidFill>
              <a:ln>
                <a:solidFill>
                  <a:srgbClr val="EE2F53"/>
                </a:solidFill>
              </a:ln>
            </c:spPr>
          </c:marker>
          <c:cat>
            <c:numRef>
              <c:f>Current_ccus_Canada!$J$5:$J$31</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Current_ccus_Canada!$W$5:$W$31</c:f>
              <c:numCache>
                <c:formatCode>#,##0.00</c:formatCode>
                <c:ptCount val="27"/>
                <c:pt idx="0">
                  <c:v>12.15</c:v>
                </c:pt>
                <c:pt idx="1">
                  <c:v>12.15</c:v>
                </c:pt>
                <c:pt idx="2">
                  <c:v>12.15</c:v>
                </c:pt>
                <c:pt idx="3">
                  <c:v>12.700000000000001</c:v>
                </c:pt>
                <c:pt idx="4">
                  <c:v>12.700000000000001</c:v>
                </c:pt>
                <c:pt idx="5">
                  <c:v>12.700000000000001</c:v>
                </c:pt>
                <c:pt idx="6">
                  <c:v>12.82</c:v>
                </c:pt>
                <c:pt idx="7">
                  <c:v>12.82</c:v>
                </c:pt>
                <c:pt idx="8">
                  <c:v>13.52</c:v>
                </c:pt>
                <c:pt idx="9">
                  <c:v>14.02</c:v>
                </c:pt>
                <c:pt idx="10">
                  <c:v>22.46</c:v>
                </c:pt>
                <c:pt idx="11">
                  <c:v>27.47</c:v>
                </c:pt>
                <c:pt idx="12">
                  <c:v>27.89</c:v>
                </c:pt>
                <c:pt idx="13">
                  <c:v>30.21</c:v>
                </c:pt>
                <c:pt idx="14">
                  <c:v>31.36</c:v>
                </c:pt>
                <c:pt idx="15">
                  <c:v>34.120365</c:v>
                </c:pt>
                <c:pt idx="16">
                  <c:v>35.320414999999997</c:v>
                </c:pt>
                <c:pt idx="17">
                  <c:v>36.431414999999994</c:v>
                </c:pt>
                <c:pt idx="18">
                  <c:v>37.152164999999997</c:v>
                </c:pt>
                <c:pt idx="19">
                  <c:v>43.312174999999996</c:v>
                </c:pt>
                <c:pt idx="20">
                  <c:v>44.7</c:v>
                </c:pt>
                <c:pt idx="21">
                  <c:v>46.25</c:v>
                </c:pt>
                <c:pt idx="22">
                  <c:v>50.9</c:v>
                </c:pt>
                <c:pt idx="23">
                  <c:v>60.599999999999994</c:v>
                </c:pt>
                <c:pt idx="24">
                  <c:v>69.099999999999994</c:v>
                </c:pt>
                <c:pt idx="25">
                  <c:v>89.5</c:v>
                </c:pt>
                <c:pt idx="26">
                  <c:v>110.8</c:v>
                </c:pt>
              </c:numCache>
            </c:numRef>
          </c:val>
          <c:smooth val="0"/>
          <c:extLst>
            <c:ext xmlns:c16="http://schemas.microsoft.com/office/drawing/2014/chart" uri="{C3380CC4-5D6E-409C-BE32-E72D297353CC}">
              <c16:uniqueId val="{00000004-287C-4591-86CD-79F226253F9E}"/>
            </c:ext>
          </c:extLst>
        </c:ser>
        <c:dLbls>
          <c:showLegendKey val="0"/>
          <c:showVal val="0"/>
          <c:showCatName val="0"/>
          <c:showSerName val="0"/>
          <c:showPercent val="0"/>
          <c:showBubbleSize val="0"/>
        </c:dLbls>
        <c:marker val="1"/>
        <c:smooth val="0"/>
        <c:axId val="292775808"/>
        <c:axId val="292774272"/>
      </c:lineChart>
      <c:catAx>
        <c:axId val="292766848"/>
        <c:scaling>
          <c:orientation val="minMax"/>
        </c:scaling>
        <c:delete val="0"/>
        <c:axPos val="b"/>
        <c:numFmt formatCode="General" sourceLinked="0"/>
        <c:majorTickMark val="out"/>
        <c:minorTickMark val="none"/>
        <c:tickLblPos val="nextTo"/>
        <c:spPr>
          <a:ln w="3175">
            <a:solidFill>
              <a:srgbClr val="7F8080"/>
            </a:solidFill>
            <a:prstDash val="solid"/>
          </a:ln>
        </c:spPr>
        <c:txPr>
          <a:bodyPr rot="-5400000" vert="horz"/>
          <a:lstStyle/>
          <a:p>
            <a:pPr>
              <a:defRPr sz="1000" b="0">
                <a:solidFill>
                  <a:srgbClr val="000000"/>
                </a:solidFill>
                <a:latin typeface="Arial"/>
                <a:ea typeface="Arial"/>
                <a:cs typeface="Arial"/>
              </a:defRPr>
            </a:pPr>
            <a:endParaRPr lang="en-US"/>
          </a:p>
        </c:txPr>
        <c:crossAx val="292768384"/>
        <c:crosses val="autoZero"/>
        <c:auto val="1"/>
        <c:lblAlgn val="ctr"/>
        <c:lblOffset val="100"/>
        <c:tickLblSkip val="1"/>
        <c:noMultiLvlLbl val="0"/>
      </c:catAx>
      <c:valAx>
        <c:axId val="292768384"/>
        <c:scaling>
          <c:orientation val="minMax"/>
        </c:scaling>
        <c:delete val="0"/>
        <c:axPos val="l"/>
        <c:majorGridlines>
          <c:spPr>
            <a:ln w="3175">
              <a:solidFill>
                <a:srgbClr val="7F8080"/>
              </a:solidFill>
              <a:prstDash val="solid"/>
            </a:ln>
          </c:spPr>
        </c:majorGridlines>
        <c:numFmt formatCode="#,##0" sourceLinked="0"/>
        <c:majorTickMark val="out"/>
        <c:minorTickMark val="none"/>
        <c:tickLblPos val="nextTo"/>
        <c:spPr>
          <a:ln w="3175">
            <a:solidFill>
              <a:srgbClr val="7F8080"/>
            </a:solidFill>
            <a:prstDash val="solid"/>
          </a:ln>
        </c:spPr>
        <c:txPr>
          <a:bodyPr/>
          <a:lstStyle/>
          <a:p>
            <a:pPr>
              <a:defRPr sz="1000" b="0">
                <a:solidFill>
                  <a:srgbClr val="000000"/>
                </a:solidFill>
                <a:latin typeface="Arial"/>
                <a:ea typeface="Arial"/>
                <a:cs typeface="Arial"/>
              </a:defRPr>
            </a:pPr>
            <a:endParaRPr lang="en-US"/>
          </a:p>
        </c:txPr>
        <c:crossAx val="292766848"/>
        <c:crosses val="autoZero"/>
        <c:crossBetween val="between"/>
      </c:valAx>
      <c:valAx>
        <c:axId val="292774272"/>
        <c:scaling>
          <c:orientation val="minMax"/>
        </c:scaling>
        <c:delete val="0"/>
        <c:axPos val="r"/>
        <c:numFmt formatCode="#,##0" sourceLinked="0"/>
        <c:majorTickMark val="out"/>
        <c:minorTickMark val="none"/>
        <c:tickLblPos val="nextTo"/>
        <c:spPr>
          <a:ln w="3175">
            <a:solidFill>
              <a:srgbClr val="7F8080"/>
            </a:solidFill>
            <a:prstDash val="solid"/>
          </a:ln>
        </c:spPr>
        <c:txPr>
          <a:bodyPr/>
          <a:lstStyle/>
          <a:p>
            <a:pPr>
              <a:defRPr sz="1000" b="0">
                <a:solidFill>
                  <a:srgbClr val="000000"/>
                </a:solidFill>
                <a:latin typeface="Arial"/>
                <a:ea typeface="Arial"/>
                <a:cs typeface="Arial"/>
              </a:defRPr>
            </a:pPr>
            <a:endParaRPr lang="en-US"/>
          </a:p>
        </c:txPr>
        <c:crossAx val="292775808"/>
        <c:crosses val="max"/>
        <c:crossBetween val="between"/>
      </c:valAx>
      <c:catAx>
        <c:axId val="292775808"/>
        <c:scaling>
          <c:orientation val="minMax"/>
        </c:scaling>
        <c:delete val="1"/>
        <c:axPos val="b"/>
        <c:numFmt formatCode="General" sourceLinked="1"/>
        <c:majorTickMark val="out"/>
        <c:minorTickMark val="none"/>
        <c:tickLblPos val="none"/>
        <c:crossAx val="292774272"/>
        <c:crosses val="autoZero"/>
        <c:auto val="1"/>
        <c:lblAlgn val="ctr"/>
        <c:lblOffset val="100"/>
        <c:noMultiLvlLbl val="0"/>
      </c:catAx>
      <c:spPr>
        <a:noFill/>
        <a:ln>
          <a:noFill/>
        </a:ln>
      </c:spPr>
    </c:plotArea>
    <c:plotVisOnly val="1"/>
    <c:dispBlanksAs val="gap"/>
    <c:showDLblsOverMax val="0"/>
  </c:chart>
  <c:spPr>
    <a:noFill/>
    <a:ln w="6350" cmpd="sng">
      <a:solidFill>
        <a:srgbClr val="7F8080"/>
      </a:solidFill>
      <a:prstDash val="solid"/>
    </a:ln>
  </c:spPr>
  <c:txPr>
    <a:bodyPr/>
    <a:lstStyle/>
    <a:p>
      <a:pPr>
        <a:defRPr sz="700">
          <a:latin typeface="Arial" pitchFamily="34" charset="0"/>
          <a:cs typeface="Arial"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20347112714961"/>
          <c:y val="0.13304698636117376"/>
          <c:w val="0.61898027325093619"/>
          <c:h val="0.71263366628269664"/>
        </c:manualLayout>
      </c:layout>
      <c:doughnutChart>
        <c:varyColors val="1"/>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1"/>
                <c:order val="0"/>
                <c:tx>
                  <c:strRef>
                    <c:extLst>
                      <c:ext uri="{02D57815-91ED-43cb-92C2-25804820EDAC}">
                        <c15:formulaRef>
                          <c15:sqref>Sheet1!$C$1</c15:sqref>
                        </c15:formulaRef>
                      </c:ext>
                    </c:extLst>
                    <c:strCache>
                      <c:ptCount val="1"/>
                      <c:pt idx="0">
                        <c:v>Series 2</c:v>
                      </c:pt>
                    </c:strCache>
                  </c:strRef>
                </c:tx>
                <c:dPt>
                  <c:idx val="10"/>
                  <c:bubble3D val="0"/>
                  <c:spPr>
                    <a:pattFill prst="lgConfetti">
                      <a:fgClr>
                        <a:srgbClr val="FFC000"/>
                      </a:fgClr>
                      <a:bgClr>
                        <a:srgbClr val="FFFFFF"/>
                      </a:bgClr>
                    </a:pattFill>
                  </c:spPr>
                  <c:extLst>
                    <c:ext xmlns:c16="http://schemas.microsoft.com/office/drawing/2014/chart" uri="{C3380CC4-5D6E-409C-BE32-E72D297353CC}">
                      <c16:uniqueId val="{0000002A-5A70-4104-8C93-1B4398C320D8}"/>
                    </c:ext>
                  </c:extLst>
                </c:dPt>
                <c:dPt>
                  <c:idx val="11"/>
                  <c:bubble3D val="0"/>
                  <c:spPr>
                    <a:pattFill prst="lgConfetti">
                      <a:fgClr>
                        <a:srgbClr val="00B5F1">
                          <a:lumMod val="50000"/>
                        </a:srgbClr>
                      </a:fgClr>
                      <a:bgClr>
                        <a:srgbClr val="FFFFFF"/>
                      </a:bgClr>
                    </a:pattFill>
                  </c:spPr>
                  <c:extLst>
                    <c:ext xmlns:c16="http://schemas.microsoft.com/office/drawing/2014/chart" uri="{C3380CC4-5D6E-409C-BE32-E72D297353CC}">
                      <c16:uniqueId val="{0000002C-5A70-4104-8C93-1B4398C320D8}"/>
                    </c:ext>
                  </c:extLst>
                </c:dPt>
                <c:dPt>
                  <c:idx val="12"/>
                  <c:bubble3D val="0"/>
                  <c:spPr>
                    <a:pattFill prst="lgConfetti">
                      <a:fgClr>
                        <a:srgbClr val="00AB4E"/>
                      </a:fgClr>
                      <a:bgClr>
                        <a:srgbClr val="FFFFFF"/>
                      </a:bgClr>
                    </a:pattFill>
                  </c:spPr>
                  <c:extLst>
                    <c:ext xmlns:c16="http://schemas.microsoft.com/office/drawing/2014/chart" uri="{C3380CC4-5D6E-409C-BE32-E72D297353CC}">
                      <c16:uniqueId val="{0000002E-5A70-4104-8C93-1B4398C320D8}"/>
                    </c:ext>
                  </c:extLst>
                </c:dPt>
                <c:dLbls>
                  <c:dLbl>
                    <c:idx val="10"/>
                    <c:layout>
                      <c:manualLayout>
                        <c:x val="7.0205479452054673E-2"/>
                        <c:y val="-0.10955243820975284"/>
                      </c:manualLayout>
                    </c:layout>
                    <c:showLegendKey val="0"/>
                    <c:showVal val="0"/>
                    <c:showCatName val="1"/>
                    <c:showSerName val="0"/>
                    <c:showPercent val="1"/>
                    <c:showBubbleSize val="0"/>
                    <c:extLst>
                      <c:ext uri="{CE6537A1-D6FC-4f65-9D91-7224C49458BB}"/>
                      <c:ext xmlns:c16="http://schemas.microsoft.com/office/drawing/2014/chart" uri="{C3380CC4-5D6E-409C-BE32-E72D297353CC}">
                        <c16:uniqueId val="{0000002A-5A70-4104-8C93-1B4398C320D8}"/>
                      </c:ext>
                    </c:extLst>
                  </c:dLbl>
                  <c:dLbl>
                    <c:idx val="11"/>
                    <c:layout>
                      <c:manualLayout>
                        <c:x val="0.12499999999999993"/>
                        <c:y val="-0.12024048096192384"/>
                      </c:manualLayout>
                    </c:layout>
                    <c:showLegendKey val="0"/>
                    <c:showVal val="0"/>
                    <c:showCatName val="1"/>
                    <c:showSerName val="0"/>
                    <c:showPercent val="1"/>
                    <c:showBubbleSize val="0"/>
                    <c:extLst>
                      <c:ext uri="{CE6537A1-D6FC-4f65-9D91-7224C49458BB}"/>
                      <c:ext xmlns:c16="http://schemas.microsoft.com/office/drawing/2014/chart" uri="{C3380CC4-5D6E-409C-BE32-E72D297353CC}">
                        <c16:uniqueId val="{0000002C-5A70-4104-8C93-1B4398C320D8}"/>
                      </c:ext>
                    </c:extLst>
                  </c:dLbl>
                  <c:dLbl>
                    <c:idx val="12"/>
                    <c:layout>
                      <c:manualLayout>
                        <c:x val="-8.5616438356164393E-2"/>
                        <c:y val="3.2064128256512926E-2"/>
                      </c:manualLayout>
                    </c:layout>
                    <c:showLegendKey val="0"/>
                    <c:showVal val="0"/>
                    <c:showCatName val="1"/>
                    <c:showSerName val="0"/>
                    <c:showPercent val="1"/>
                    <c:showBubbleSize val="0"/>
                    <c:extLst>
                      <c:ext uri="{CE6537A1-D6FC-4f65-9D91-7224C49458BB}"/>
                      <c:ext xmlns:c16="http://schemas.microsoft.com/office/drawing/2014/chart" uri="{C3380CC4-5D6E-409C-BE32-E72D297353CC}">
                        <c16:uniqueId val="{0000002E-5A70-4104-8C93-1B4398C320D8}"/>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1"/>
                  <c:showBubbleSize val="0"/>
                  <c:showLeaderLines val="1"/>
                  <c:extLst>
                    <c:ext uri="{CE6537A1-D6FC-4f65-9D91-7224C49458BB}"/>
                  </c:extLst>
                </c:dLbls>
                <c:cat>
                  <c:strRef>
                    <c:extLst>
                      <c:ext uri="{02D57815-91ED-43cb-92C2-25804820EDAC}">
                        <c15:formulaRef>
                          <c15:sqref>Sheet1!$A$2:$A$6</c15:sqref>
                        </c15:formulaRef>
                      </c:ext>
                    </c:extLst>
                    <c:strCache>
                      <c:ptCount val="5"/>
                      <c:pt idx="0">
                        <c:v>United States</c:v>
                      </c:pt>
                      <c:pt idx="1">
                        <c:v>United Kingdom</c:v>
                      </c:pt>
                      <c:pt idx="2">
                        <c:v>China*</c:v>
                      </c:pt>
                      <c:pt idx="3">
                        <c:v>Rest of Europe</c:v>
                      </c:pt>
                      <c:pt idx="4">
                        <c:v>Rest of World</c:v>
                      </c:pt>
                    </c:strCache>
                  </c:strRef>
                </c:cat>
                <c:val>
                  <c:numRef>
                    <c:extLst>
                      <c:ext uri="{02D57815-91ED-43cb-92C2-25804820EDAC}">
                        <c15:formulaRef>
                          <c15:sqref>Sheet1!$C$2:$C$6</c15:sqref>
                        </c15:formulaRef>
                      </c:ext>
                    </c:extLst>
                    <c:numCache>
                      <c:formatCode>General</c:formatCode>
                      <c:ptCount val="5"/>
                    </c:numCache>
                  </c:numRef>
                </c:val>
                <c:extLst>
                  <c:ext xmlns:c16="http://schemas.microsoft.com/office/drawing/2014/chart" uri="{C3380CC4-5D6E-409C-BE32-E72D297353CC}">
                    <c16:uniqueId val="{0000002F-5A70-4104-8C93-1B4398C320D8}"/>
                  </c:ext>
                </c:extLst>
              </c15:ser>
            </c15:filteredPieSeries>
          </c:ext>
        </c:extLst>
      </c:doughnutChart>
      <c:spPr>
        <a:noFill/>
        <a:ln w="25400">
          <a:noFill/>
        </a:ln>
      </c:spPr>
    </c:plotArea>
    <c:plotVisOnly val="1"/>
    <c:dispBlanksAs val="gap"/>
    <c:showDLblsOverMax val="0"/>
  </c:chart>
  <c:spPr>
    <a:noFill/>
    <a:ln w="6350" cmpd="sng">
      <a:solidFill>
        <a:srgbClr val="7F8080"/>
      </a:solidFill>
    </a:ln>
  </c:spPr>
  <c:txPr>
    <a:bodyPr/>
    <a:lstStyle/>
    <a:p>
      <a:pPr>
        <a:defRPr sz="1800"/>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970769064826E-2"/>
          <c:y val="0.1138181875562148"/>
          <c:w val="0.82224382483011538"/>
          <c:h val="0.75018383223139196"/>
        </c:manualLayout>
      </c:layout>
      <c:barChart>
        <c:barDir val="col"/>
        <c:grouping val="stacked"/>
        <c:varyColors val="0"/>
        <c:ser>
          <c:idx val="1"/>
          <c:order val="0"/>
          <c:tx>
            <c:v>Number of projects CCS</c:v>
          </c:tx>
          <c:invertIfNegative val="0"/>
          <c:cat>
            <c:numRef>
              <c:f>'[The IHS Markit carbon sequestration projects and policies database - September 2021.xlsx]Canadian projects'!$K$4:$AO$4</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extLst/>
            </c:numRef>
          </c:cat>
          <c:val>
            <c:numRef>
              <c:f>'[The IHS Markit carbon sequestration projects and policies database - September 2021.xlsx]Canadian projects'!$K$9:$AO$9</c:f>
              <c:numCache>
                <c:formatCode>#,##0.00</c:formatCode>
                <c:ptCount val="17"/>
                <c:pt idx="0">
                  <c:v>0</c:v>
                </c:pt>
                <c:pt idx="1">
                  <c:v>0</c:v>
                </c:pt>
                <c:pt idx="2">
                  <c:v>0</c:v>
                </c:pt>
                <c:pt idx="3">
                  <c:v>0</c:v>
                </c:pt>
                <c:pt idx="4">
                  <c:v>0</c:v>
                </c:pt>
                <c:pt idx="5">
                  <c:v>1</c:v>
                </c:pt>
                <c:pt idx="6">
                  <c:v>0</c:v>
                </c:pt>
                <c:pt idx="7">
                  <c:v>0</c:v>
                </c:pt>
                <c:pt idx="8">
                  <c:v>0</c:v>
                </c:pt>
                <c:pt idx="9">
                  <c:v>0</c:v>
                </c:pt>
                <c:pt idx="10">
                  <c:v>0</c:v>
                </c:pt>
                <c:pt idx="11">
                  <c:v>0</c:v>
                </c:pt>
                <c:pt idx="12">
                  <c:v>0</c:v>
                </c:pt>
                <c:pt idx="13">
                  <c:v>0</c:v>
                </c:pt>
                <c:pt idx="14">
                  <c:v>0</c:v>
                </c:pt>
                <c:pt idx="15">
                  <c:v>1</c:v>
                </c:pt>
                <c:pt idx="16">
                  <c:v>2</c:v>
                </c:pt>
              </c:numCache>
              <c:extLst/>
            </c:numRef>
          </c:val>
          <c:extLst>
            <c:ext xmlns:c16="http://schemas.microsoft.com/office/drawing/2014/chart" uri="{C3380CC4-5D6E-409C-BE32-E72D297353CC}">
              <c16:uniqueId val="{00000000-5F81-4D04-8DD4-8957AC649BAD}"/>
            </c:ext>
          </c:extLst>
        </c:ser>
        <c:ser>
          <c:idx val="2"/>
          <c:order val="2"/>
          <c:tx>
            <c:v>Number of projects CCU</c:v>
          </c:tx>
          <c:invertIfNegative val="0"/>
          <c:cat>
            <c:strLit>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extLst>
                <c:ext xmlns:c15="http://schemas.microsoft.com/office/drawing/2012/chart" uri="{02D57815-91ED-43cb-92C2-25804820EDAC}">
                  <c15:autoCat val="1"/>
                </c:ext>
              </c:extLst>
            </c:strLit>
          </c:cat>
          <c:val>
            <c:numRef>
              <c:f>'[The IHS Markit carbon sequestration projects and policies database - September 2021.xlsx]Canadian projects'!$K$13:$AO$13</c:f>
              <c:numCache>
                <c:formatCode>#,##0.00</c:formatCode>
                <c:ptCount val="17"/>
                <c:pt idx="0">
                  <c:v>0</c:v>
                </c:pt>
                <c:pt idx="1">
                  <c:v>0</c:v>
                </c:pt>
                <c:pt idx="2">
                  <c:v>0</c:v>
                </c:pt>
                <c:pt idx="3">
                  <c:v>0</c:v>
                </c:pt>
                <c:pt idx="4">
                  <c:v>1</c:v>
                </c:pt>
                <c:pt idx="5">
                  <c:v>0</c:v>
                </c:pt>
                <c:pt idx="6">
                  <c:v>0</c:v>
                </c:pt>
                <c:pt idx="7">
                  <c:v>0</c:v>
                </c:pt>
                <c:pt idx="8">
                  <c:v>1</c:v>
                </c:pt>
                <c:pt idx="9">
                  <c:v>1</c:v>
                </c:pt>
                <c:pt idx="10">
                  <c:v>4</c:v>
                </c:pt>
                <c:pt idx="11">
                  <c:v>0</c:v>
                </c:pt>
                <c:pt idx="12">
                  <c:v>0</c:v>
                </c:pt>
                <c:pt idx="13">
                  <c:v>0</c:v>
                </c:pt>
                <c:pt idx="14">
                  <c:v>4</c:v>
                </c:pt>
                <c:pt idx="15">
                  <c:v>1</c:v>
                </c:pt>
                <c:pt idx="16">
                  <c:v>0</c:v>
                </c:pt>
              </c:numCache>
              <c:extLst/>
            </c:numRef>
          </c:val>
          <c:extLst>
            <c:ext xmlns:c16="http://schemas.microsoft.com/office/drawing/2014/chart" uri="{C3380CC4-5D6E-409C-BE32-E72D297353CC}">
              <c16:uniqueId val="{00000001-5F81-4D04-8DD4-8957AC649BAD}"/>
            </c:ext>
          </c:extLst>
        </c:ser>
        <c:ser>
          <c:idx val="3"/>
          <c:order val="3"/>
          <c:tx>
            <c:v>Number of projects other</c:v>
          </c:tx>
          <c:invertIfNegative val="0"/>
          <c:cat>
            <c:strLit>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extLst>
                <c:ext xmlns:c15="http://schemas.microsoft.com/office/drawing/2012/chart" uri="{02D57815-91ED-43cb-92C2-25804820EDAC}">
                  <c15:autoCat val="1"/>
                </c:ext>
              </c:extLst>
            </c:strLit>
          </c:cat>
          <c:val>
            <c:numRef>
              <c:f>'[The IHS Markit carbon sequestration projects and policies database - September 2021.xlsx]Canadian projects'!$K$17:$AO$17</c:f>
              <c:numCache>
                <c:formatCode>#,##0.00</c:formatCode>
                <c:ptCount val="17"/>
                <c:pt idx="0">
                  <c:v>0</c:v>
                </c:pt>
                <c:pt idx="1">
                  <c:v>0</c:v>
                </c:pt>
                <c:pt idx="2">
                  <c:v>1</c:v>
                </c:pt>
                <c:pt idx="3">
                  <c:v>0</c:v>
                </c:pt>
                <c:pt idx="4">
                  <c:v>0</c:v>
                </c:pt>
                <c:pt idx="5">
                  <c:v>1</c:v>
                </c:pt>
                <c:pt idx="6">
                  <c:v>0</c:v>
                </c:pt>
                <c:pt idx="7">
                  <c:v>0</c:v>
                </c:pt>
                <c:pt idx="8">
                  <c:v>0</c:v>
                </c:pt>
                <c:pt idx="9">
                  <c:v>0</c:v>
                </c:pt>
                <c:pt idx="10">
                  <c:v>0</c:v>
                </c:pt>
                <c:pt idx="11">
                  <c:v>0</c:v>
                </c:pt>
                <c:pt idx="12">
                  <c:v>0</c:v>
                </c:pt>
                <c:pt idx="13">
                  <c:v>0</c:v>
                </c:pt>
                <c:pt idx="14">
                  <c:v>0</c:v>
                </c:pt>
                <c:pt idx="15">
                  <c:v>0</c:v>
                </c:pt>
                <c:pt idx="16">
                  <c:v>0</c:v>
                </c:pt>
              </c:numCache>
              <c:extLst/>
            </c:numRef>
          </c:val>
          <c:extLst>
            <c:ext xmlns:c16="http://schemas.microsoft.com/office/drawing/2014/chart" uri="{C3380CC4-5D6E-409C-BE32-E72D297353CC}">
              <c16:uniqueId val="{00000002-5F81-4D04-8DD4-8957AC649BAD}"/>
            </c:ext>
          </c:extLst>
        </c:ser>
        <c:dLbls>
          <c:showLegendKey val="0"/>
          <c:showVal val="0"/>
          <c:showCatName val="0"/>
          <c:showSerName val="0"/>
          <c:showPercent val="0"/>
          <c:showBubbleSize val="0"/>
        </c:dLbls>
        <c:gapWidth val="150"/>
        <c:overlap val="100"/>
        <c:axId val="288839552"/>
        <c:axId val="288841088"/>
      </c:barChart>
      <c:lineChart>
        <c:grouping val="standard"/>
        <c:varyColors val="0"/>
        <c:ser>
          <c:idx val="0"/>
          <c:order val="1"/>
          <c:tx>
            <c:strRef>
              <c:f>'[The IHS Markit carbon sequestration projects and policies database - September 2021.xlsx]Canadian projects'!$J$7</c:f>
              <c:strCache>
                <c:ptCount val="1"/>
                <c:pt idx="0">
                  <c:v>Cumulative Maximum CO₂ captured or injected/stored (MMt/year)</c:v>
                </c:pt>
              </c:strCache>
            </c:strRef>
          </c:tx>
          <c:spPr>
            <a:ln>
              <a:solidFill>
                <a:schemeClr val="tx1"/>
              </a:solidFill>
            </a:ln>
          </c:spPr>
          <c:marker>
            <c:symbol val="none"/>
          </c:marker>
          <c:cat>
            <c:strLit>
              <c:ptCount val="17"/>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extLst>
                <c:ext xmlns:c15="http://schemas.microsoft.com/office/drawing/2012/chart" uri="{02D57815-91ED-43cb-92C2-25804820EDAC}">
                  <c15:autoCat val="1"/>
                </c:ext>
              </c:extLst>
            </c:strLit>
          </c:cat>
          <c:val>
            <c:numRef>
              <c:f>'[The IHS Markit carbon sequestration projects and policies database - September 2021.xlsx]Canadian projects'!$K$7:$AO$7</c:f>
              <c:numCache>
                <c:formatCode>#,##0.00</c:formatCode>
                <c:ptCount val="17"/>
                <c:pt idx="0">
                  <c:v>1.8</c:v>
                </c:pt>
                <c:pt idx="1">
                  <c:v>1.8</c:v>
                </c:pt>
                <c:pt idx="2">
                  <c:v>1.9000000000000001</c:v>
                </c:pt>
                <c:pt idx="3">
                  <c:v>1.9000000000000001</c:v>
                </c:pt>
                <c:pt idx="4">
                  <c:v>2.9000000000000004</c:v>
                </c:pt>
                <c:pt idx="5">
                  <c:v>4.1004000000000005</c:v>
                </c:pt>
                <c:pt idx="6">
                  <c:v>4.1004000000000005</c:v>
                </c:pt>
                <c:pt idx="7">
                  <c:v>4.1004000000000005</c:v>
                </c:pt>
                <c:pt idx="8">
                  <c:v>4.1104000000000003</c:v>
                </c:pt>
                <c:pt idx="9">
                  <c:v>4.1204000000000001</c:v>
                </c:pt>
                <c:pt idx="10">
                  <c:v>20.320399999999999</c:v>
                </c:pt>
                <c:pt idx="11">
                  <c:v>20.320399999999999</c:v>
                </c:pt>
                <c:pt idx="12">
                  <c:v>20.320399999999999</c:v>
                </c:pt>
                <c:pt idx="13">
                  <c:v>20.320399999999999</c:v>
                </c:pt>
                <c:pt idx="14">
                  <c:v>24.1904</c:v>
                </c:pt>
                <c:pt idx="15">
                  <c:v>44.190399999999997</c:v>
                </c:pt>
                <c:pt idx="16">
                  <c:v>47.940399999999997</c:v>
                </c:pt>
              </c:numCache>
              <c:extLst/>
            </c:numRef>
          </c:val>
          <c:smooth val="0"/>
          <c:extLst>
            <c:ext xmlns:c16="http://schemas.microsoft.com/office/drawing/2014/chart" uri="{C3380CC4-5D6E-409C-BE32-E72D297353CC}">
              <c16:uniqueId val="{00000003-5F81-4D04-8DD4-8957AC649BAD}"/>
            </c:ext>
          </c:extLst>
        </c:ser>
        <c:dLbls>
          <c:showLegendKey val="0"/>
          <c:showVal val="0"/>
          <c:showCatName val="0"/>
          <c:showSerName val="0"/>
          <c:showPercent val="0"/>
          <c:showBubbleSize val="0"/>
        </c:dLbls>
        <c:marker val="1"/>
        <c:smooth val="0"/>
        <c:axId val="911512176"/>
        <c:axId val="911519248"/>
      </c:lineChart>
      <c:catAx>
        <c:axId val="288839552"/>
        <c:scaling>
          <c:orientation val="minMax"/>
        </c:scaling>
        <c:delete val="0"/>
        <c:axPos val="b"/>
        <c:numFmt formatCode="General" sourceLinked="0"/>
        <c:majorTickMark val="out"/>
        <c:minorTickMark val="none"/>
        <c:tickLblPos val="nextTo"/>
        <c:spPr>
          <a:ln w="3175">
            <a:solidFill>
              <a:srgbClr val="7F8080"/>
            </a:solidFill>
            <a:prstDash val="solid"/>
          </a:ln>
        </c:spPr>
        <c:txPr>
          <a:bodyPr rot="0" vert="horz"/>
          <a:lstStyle/>
          <a:p>
            <a:pPr>
              <a:defRPr sz="1000" b="0">
                <a:solidFill>
                  <a:srgbClr val="000000"/>
                </a:solidFill>
                <a:latin typeface="Arial"/>
                <a:ea typeface="Arial"/>
                <a:cs typeface="Arial"/>
              </a:defRPr>
            </a:pPr>
            <a:endParaRPr lang="en-US"/>
          </a:p>
        </c:txPr>
        <c:crossAx val="288841088"/>
        <c:crosses val="autoZero"/>
        <c:auto val="1"/>
        <c:lblAlgn val="ctr"/>
        <c:lblOffset val="100"/>
        <c:noMultiLvlLbl val="0"/>
      </c:catAx>
      <c:valAx>
        <c:axId val="288841088"/>
        <c:scaling>
          <c:orientation val="minMax"/>
          <c:max val="5"/>
          <c:min val="0"/>
        </c:scaling>
        <c:delete val="0"/>
        <c:axPos val="l"/>
        <c:majorGridlines>
          <c:spPr>
            <a:ln w="3175">
              <a:solidFill>
                <a:srgbClr val="7F8080"/>
              </a:solidFill>
              <a:prstDash val="solid"/>
            </a:ln>
          </c:spPr>
        </c:majorGridlines>
        <c:numFmt formatCode="#,##0" sourceLinked="0"/>
        <c:majorTickMark val="out"/>
        <c:minorTickMark val="none"/>
        <c:tickLblPos val="nextTo"/>
        <c:spPr>
          <a:ln w="3175">
            <a:solidFill>
              <a:srgbClr val="7F8080"/>
            </a:solidFill>
            <a:prstDash val="solid"/>
          </a:ln>
        </c:spPr>
        <c:txPr>
          <a:bodyPr/>
          <a:lstStyle/>
          <a:p>
            <a:pPr>
              <a:defRPr sz="1000" b="0">
                <a:solidFill>
                  <a:srgbClr val="000000"/>
                </a:solidFill>
                <a:latin typeface="Arial"/>
                <a:ea typeface="Arial"/>
                <a:cs typeface="Arial"/>
              </a:defRPr>
            </a:pPr>
            <a:endParaRPr lang="en-US"/>
          </a:p>
        </c:txPr>
        <c:crossAx val="288839552"/>
        <c:crosses val="autoZero"/>
        <c:crossBetween val="between"/>
        <c:majorUnit val="1"/>
      </c:valAx>
      <c:valAx>
        <c:axId val="911519248"/>
        <c:scaling>
          <c:orientation val="minMax"/>
        </c:scaling>
        <c:delete val="0"/>
        <c:axPos val="r"/>
        <c:numFmt formatCode="#,##0" sourceLinked="0"/>
        <c:majorTickMark val="out"/>
        <c:minorTickMark val="none"/>
        <c:tickLblPos val="nextTo"/>
        <c:txPr>
          <a:bodyPr/>
          <a:lstStyle/>
          <a:p>
            <a:pPr>
              <a:defRPr sz="1000" b="0">
                <a:solidFill>
                  <a:srgbClr val="000000"/>
                </a:solidFill>
                <a:latin typeface="Arial"/>
                <a:ea typeface="Arial"/>
                <a:cs typeface="Arial"/>
              </a:defRPr>
            </a:pPr>
            <a:endParaRPr lang="en-US"/>
          </a:p>
        </c:txPr>
        <c:crossAx val="911512176"/>
        <c:crosses val="max"/>
        <c:crossBetween val="between"/>
      </c:valAx>
      <c:catAx>
        <c:axId val="911512176"/>
        <c:scaling>
          <c:orientation val="minMax"/>
        </c:scaling>
        <c:delete val="1"/>
        <c:axPos val="b"/>
        <c:numFmt formatCode="General" sourceLinked="1"/>
        <c:majorTickMark val="out"/>
        <c:minorTickMark val="none"/>
        <c:tickLblPos val="nextTo"/>
        <c:crossAx val="911519248"/>
        <c:crosses val="autoZero"/>
        <c:auto val="1"/>
        <c:lblAlgn val="ctr"/>
        <c:lblOffset val="100"/>
        <c:noMultiLvlLbl val="0"/>
      </c:catAx>
      <c:spPr>
        <a:noFill/>
        <a:ln>
          <a:noFill/>
        </a:ln>
      </c:spPr>
    </c:plotArea>
    <c:plotVisOnly val="1"/>
    <c:dispBlanksAs val="gap"/>
    <c:showDLblsOverMax val="0"/>
  </c:chart>
  <c:spPr>
    <a:noFill/>
    <a:ln w="6350" cmpd="sng">
      <a:solidFill>
        <a:srgbClr val="7F8080"/>
      </a:solidFill>
      <a:prstDash val="solid"/>
    </a:ln>
  </c:spPr>
  <c:txPr>
    <a:bodyPr/>
    <a:lstStyle/>
    <a:p>
      <a:pPr>
        <a:defRPr sz="700">
          <a:latin typeface="Arial" pitchFamily="34" charset="0"/>
          <a:cs typeface="Arial" pitchFamily="34" charset="0"/>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21547693385522"/>
          <c:y val="9.3531945781326439E-2"/>
          <c:w val="0.8067518274853801"/>
          <c:h val="0.61666850761891234"/>
        </c:manualLayout>
      </c:layout>
      <c:barChart>
        <c:barDir val="bar"/>
        <c:grouping val="stacked"/>
        <c:varyColors val="0"/>
        <c:ser>
          <c:idx val="14"/>
          <c:order val="0"/>
          <c:tx>
            <c:strRef>
              <c:f>stackedbar!$K$4</c:f>
              <c:strCache>
                <c:ptCount val="1"/>
                <c:pt idx="0">
                  <c:v>blank</c:v>
                </c:pt>
              </c:strCache>
            </c:strRef>
          </c:tx>
          <c:spPr>
            <a:noFill/>
            <a:ln>
              <a:noFill/>
            </a:ln>
          </c:spPr>
          <c:invertIfNegative val="0"/>
          <c:val>
            <c:numRef>
              <c:f>stackedbar!$K$5:$K$10</c:f>
              <c:numCache>
                <c:formatCode>#,##0.00</c:formatCode>
                <c:ptCount val="6"/>
                <c:pt idx="1">
                  <c:v>579.49999999999989</c:v>
                </c:pt>
                <c:pt idx="2">
                  <c:v>513.79999999999995</c:v>
                </c:pt>
                <c:pt idx="3">
                  <c:v>439</c:v>
                </c:pt>
                <c:pt idx="4">
                  <c:v>275.8</c:v>
                </c:pt>
              </c:numCache>
            </c:numRef>
          </c:val>
          <c:extLst>
            <c:ext xmlns:c16="http://schemas.microsoft.com/office/drawing/2014/chart" uri="{C3380CC4-5D6E-409C-BE32-E72D297353CC}">
              <c16:uniqueId val="{00000000-BFC4-4167-8286-1C21A82DE3A8}"/>
            </c:ext>
          </c:extLst>
        </c:ser>
        <c:ser>
          <c:idx val="0"/>
          <c:order val="1"/>
          <c:tx>
            <c:strRef>
              <c:f>stackedbar!$L$4</c:f>
              <c:strCache>
                <c:ptCount val="1"/>
                <c:pt idx="0">
                  <c:v>Oil sands</c:v>
                </c:pt>
              </c:strCache>
            </c:strRef>
          </c:tx>
          <c:spPr>
            <a:solidFill>
              <a:srgbClr val="00AB4E"/>
            </a:solidFill>
            <a:ln>
              <a:noFill/>
            </a:ln>
          </c:spPr>
          <c:invertIfNegative val="0"/>
          <c:cat>
            <c:strRef>
              <c:f>stackedbar!$J$5:$J$10</c:f>
              <c:strCache>
                <c:ptCount val="6"/>
                <c:pt idx="0">
                  <c:v>Canada</c:v>
                </c:pt>
                <c:pt idx="1">
                  <c:v>Rest of Canada</c:v>
                </c:pt>
                <c:pt idx="2">
                  <c:v>British Columbia</c:v>
                </c:pt>
                <c:pt idx="3">
                  <c:v>Saskatchewan</c:v>
                </c:pt>
                <c:pt idx="4">
                  <c:v>Ontario</c:v>
                </c:pt>
                <c:pt idx="5">
                  <c:v>Alberta</c:v>
                </c:pt>
              </c:strCache>
            </c:strRef>
          </c:cat>
          <c:val>
            <c:numRef>
              <c:f>stackedbar!$L$5:$L$10</c:f>
              <c:numCache>
                <c:formatCode>#,##0.00</c:formatCode>
                <c:ptCount val="6"/>
                <c:pt idx="0">
                  <c:v>83.1</c:v>
                </c:pt>
                <c:pt idx="1">
                  <c:v>-2.6645352591003757E-15</c:v>
                </c:pt>
                <c:pt idx="2">
                  <c:v>0</c:v>
                </c:pt>
                <c:pt idx="3">
                  <c:v>2.2999999999999998</c:v>
                </c:pt>
                <c:pt idx="4">
                  <c:v>0</c:v>
                </c:pt>
                <c:pt idx="5">
                  <c:v>80.8</c:v>
                </c:pt>
              </c:numCache>
            </c:numRef>
          </c:val>
          <c:extLst>
            <c:ext xmlns:c16="http://schemas.microsoft.com/office/drawing/2014/chart" uri="{C3380CC4-5D6E-409C-BE32-E72D297353CC}">
              <c16:uniqueId val="{00000001-BFC4-4167-8286-1C21A82DE3A8}"/>
            </c:ext>
          </c:extLst>
        </c:ser>
        <c:ser>
          <c:idx val="1"/>
          <c:order val="2"/>
          <c:tx>
            <c:strRef>
              <c:f>stackedbar!$M$4</c:f>
              <c:strCache>
                <c:ptCount val="1"/>
                <c:pt idx="0">
                  <c:v>Midstream and conv.O&amp;G</c:v>
                </c:pt>
              </c:strCache>
            </c:strRef>
          </c:tx>
          <c:spPr>
            <a:solidFill>
              <a:schemeClr val="accent2"/>
            </a:solidFill>
          </c:spPr>
          <c:invertIfNegative val="0"/>
          <c:cat>
            <c:strRef>
              <c:f>stackedbar!$J$5:$J$10</c:f>
              <c:strCache>
                <c:ptCount val="6"/>
                <c:pt idx="0">
                  <c:v>Canada</c:v>
                </c:pt>
                <c:pt idx="1">
                  <c:v>Rest of Canada</c:v>
                </c:pt>
                <c:pt idx="2">
                  <c:v>British Columbia</c:v>
                </c:pt>
                <c:pt idx="3">
                  <c:v>Saskatchewan</c:v>
                </c:pt>
                <c:pt idx="4">
                  <c:v>Ontario</c:v>
                </c:pt>
                <c:pt idx="5">
                  <c:v>Alberta</c:v>
                </c:pt>
              </c:strCache>
            </c:strRef>
          </c:cat>
          <c:val>
            <c:numRef>
              <c:f>stackedbar!$M$5:$M$10</c:f>
              <c:numCache>
                <c:formatCode>#,##0.00</c:formatCode>
                <c:ptCount val="6"/>
                <c:pt idx="0">
                  <c:v>79</c:v>
                </c:pt>
                <c:pt idx="1">
                  <c:v>2.3000000000000007</c:v>
                </c:pt>
                <c:pt idx="2">
                  <c:v>11.5</c:v>
                </c:pt>
                <c:pt idx="3">
                  <c:v>15.5</c:v>
                </c:pt>
                <c:pt idx="4">
                  <c:v>0.2</c:v>
                </c:pt>
                <c:pt idx="5">
                  <c:v>49.5</c:v>
                </c:pt>
              </c:numCache>
            </c:numRef>
          </c:val>
          <c:extLst>
            <c:ext xmlns:c16="http://schemas.microsoft.com/office/drawing/2014/chart" uri="{C3380CC4-5D6E-409C-BE32-E72D297353CC}">
              <c16:uniqueId val="{00000002-BFC4-4167-8286-1C21A82DE3A8}"/>
            </c:ext>
          </c:extLst>
        </c:ser>
        <c:ser>
          <c:idx val="2"/>
          <c:order val="3"/>
          <c:tx>
            <c:strRef>
              <c:f>stackedbar!$N$4</c:f>
              <c:strCache>
                <c:ptCount val="1"/>
                <c:pt idx="0">
                  <c:v>Power generation</c:v>
                </c:pt>
              </c:strCache>
            </c:strRef>
          </c:tx>
          <c:spPr>
            <a:solidFill>
              <a:srgbClr val="009697"/>
            </a:solidFill>
          </c:spPr>
          <c:invertIfNegative val="0"/>
          <c:cat>
            <c:strRef>
              <c:f>stackedbar!$J$5:$J$10</c:f>
              <c:strCache>
                <c:ptCount val="6"/>
                <c:pt idx="0">
                  <c:v>Canada</c:v>
                </c:pt>
                <c:pt idx="1">
                  <c:v>Rest of Canada</c:v>
                </c:pt>
                <c:pt idx="2">
                  <c:v>British Columbia</c:v>
                </c:pt>
                <c:pt idx="3">
                  <c:v>Saskatchewan</c:v>
                </c:pt>
                <c:pt idx="4">
                  <c:v>Ontario</c:v>
                </c:pt>
                <c:pt idx="5">
                  <c:v>Alberta</c:v>
                </c:pt>
              </c:strCache>
            </c:strRef>
          </c:cat>
          <c:val>
            <c:numRef>
              <c:f>stackedbar!$N$5:$N$10</c:f>
              <c:numCache>
                <c:formatCode>#,##0.00</c:formatCode>
                <c:ptCount val="6"/>
                <c:pt idx="0">
                  <c:v>60.9</c:v>
                </c:pt>
                <c:pt idx="1">
                  <c:v>11.099999999999998</c:v>
                </c:pt>
                <c:pt idx="2">
                  <c:v>0.8</c:v>
                </c:pt>
                <c:pt idx="3">
                  <c:v>14.7</c:v>
                </c:pt>
                <c:pt idx="4">
                  <c:v>3.3</c:v>
                </c:pt>
                <c:pt idx="5">
                  <c:v>31</c:v>
                </c:pt>
              </c:numCache>
            </c:numRef>
          </c:val>
          <c:extLst>
            <c:ext xmlns:c16="http://schemas.microsoft.com/office/drawing/2014/chart" uri="{C3380CC4-5D6E-409C-BE32-E72D297353CC}">
              <c16:uniqueId val="{00000003-BFC4-4167-8286-1C21A82DE3A8}"/>
            </c:ext>
          </c:extLst>
        </c:ser>
        <c:ser>
          <c:idx val="3"/>
          <c:order val="4"/>
          <c:tx>
            <c:strRef>
              <c:f>stackedbar!$O$4</c:f>
              <c:strCache>
                <c:ptCount val="1"/>
                <c:pt idx="0">
                  <c:v>Refining and heavy industries</c:v>
                </c:pt>
              </c:strCache>
            </c:strRef>
          </c:tx>
          <c:spPr>
            <a:solidFill>
              <a:srgbClr val="8DC63F"/>
            </a:solidFill>
          </c:spPr>
          <c:invertIfNegative val="0"/>
          <c:cat>
            <c:strRef>
              <c:f>stackedbar!$J$5:$J$10</c:f>
              <c:strCache>
                <c:ptCount val="6"/>
                <c:pt idx="0">
                  <c:v>Canada</c:v>
                </c:pt>
                <c:pt idx="1">
                  <c:v>Rest of Canada</c:v>
                </c:pt>
                <c:pt idx="2">
                  <c:v>British Columbia</c:v>
                </c:pt>
                <c:pt idx="3">
                  <c:v>Saskatchewan</c:v>
                </c:pt>
                <c:pt idx="4">
                  <c:v>Ontario</c:v>
                </c:pt>
                <c:pt idx="5">
                  <c:v>Alberta</c:v>
                </c:pt>
              </c:strCache>
            </c:strRef>
          </c:cat>
          <c:val>
            <c:numRef>
              <c:f>stackedbar!$O$5:$O$10</c:f>
              <c:numCache>
                <c:formatCode>#,##0.00</c:formatCode>
                <c:ptCount val="6"/>
                <c:pt idx="0">
                  <c:v>96.899999999999977</c:v>
                </c:pt>
                <c:pt idx="1">
                  <c:v>26.199999999999982</c:v>
                </c:pt>
                <c:pt idx="2">
                  <c:v>7.1</c:v>
                </c:pt>
                <c:pt idx="3">
                  <c:v>5.8</c:v>
                </c:pt>
                <c:pt idx="4">
                  <c:v>34</c:v>
                </c:pt>
                <c:pt idx="5">
                  <c:v>23.8</c:v>
                </c:pt>
              </c:numCache>
            </c:numRef>
          </c:val>
          <c:extLst>
            <c:ext xmlns:c16="http://schemas.microsoft.com/office/drawing/2014/chart" uri="{C3380CC4-5D6E-409C-BE32-E72D297353CC}">
              <c16:uniqueId val="{00000004-BFC4-4167-8286-1C21A82DE3A8}"/>
            </c:ext>
          </c:extLst>
        </c:ser>
        <c:ser>
          <c:idx val="4"/>
          <c:order val="5"/>
          <c:tx>
            <c:strRef>
              <c:f>stackedbar!$P$4</c:f>
              <c:strCache>
                <c:ptCount val="1"/>
                <c:pt idx="0">
                  <c:v>Other</c:v>
                </c:pt>
              </c:strCache>
            </c:strRef>
          </c:tx>
          <c:spPr>
            <a:solidFill>
              <a:schemeClr val="bg1">
                <a:lumMod val="65000"/>
              </a:schemeClr>
            </a:solidFill>
          </c:spPr>
          <c:invertIfNegative val="0"/>
          <c:cat>
            <c:strRef>
              <c:f>stackedbar!$J$5:$J$10</c:f>
              <c:strCache>
                <c:ptCount val="6"/>
                <c:pt idx="0">
                  <c:v>Canada</c:v>
                </c:pt>
                <c:pt idx="1">
                  <c:v>Rest of Canada</c:v>
                </c:pt>
                <c:pt idx="2">
                  <c:v>British Columbia</c:v>
                </c:pt>
                <c:pt idx="3">
                  <c:v>Saskatchewan</c:v>
                </c:pt>
                <c:pt idx="4">
                  <c:v>Ontario</c:v>
                </c:pt>
                <c:pt idx="5">
                  <c:v>Alberta</c:v>
                </c:pt>
              </c:strCache>
            </c:strRef>
          </c:cat>
          <c:val>
            <c:numRef>
              <c:f>stackedbar!$P$5:$P$10</c:f>
              <c:numCache>
                <c:formatCode>#,##0.00</c:formatCode>
                <c:ptCount val="6"/>
                <c:pt idx="0">
                  <c:v>412.00000000000011</c:v>
                </c:pt>
                <c:pt idx="1">
                  <c:v>112.8000000000001</c:v>
                </c:pt>
                <c:pt idx="2">
                  <c:v>46.300000000000004</c:v>
                </c:pt>
                <c:pt idx="3">
                  <c:v>36.5</c:v>
                </c:pt>
                <c:pt idx="4">
                  <c:v>125.69999999999999</c:v>
                </c:pt>
                <c:pt idx="5">
                  <c:v>90.7</c:v>
                </c:pt>
              </c:numCache>
            </c:numRef>
          </c:val>
          <c:extLst>
            <c:ext xmlns:c16="http://schemas.microsoft.com/office/drawing/2014/chart" uri="{C3380CC4-5D6E-409C-BE32-E72D297353CC}">
              <c16:uniqueId val="{00000005-BFC4-4167-8286-1C21A82DE3A8}"/>
            </c:ext>
          </c:extLst>
        </c:ser>
        <c:dLbls>
          <c:showLegendKey val="0"/>
          <c:showVal val="0"/>
          <c:showCatName val="0"/>
          <c:showSerName val="0"/>
          <c:showPercent val="0"/>
          <c:showBubbleSize val="0"/>
        </c:dLbls>
        <c:gapWidth val="150"/>
        <c:overlap val="100"/>
        <c:axId val="286689536"/>
        <c:axId val="286695424"/>
      </c:barChart>
      <c:catAx>
        <c:axId val="286689536"/>
        <c:scaling>
          <c:orientation val="minMax"/>
        </c:scaling>
        <c:delete val="0"/>
        <c:axPos val="l"/>
        <c:numFmt formatCode="General" sourceLinked="0"/>
        <c:majorTickMark val="out"/>
        <c:minorTickMark val="none"/>
        <c:tickLblPos val="low"/>
        <c:spPr>
          <a:ln w="3175">
            <a:solidFill>
              <a:srgbClr val="7F8080"/>
            </a:solidFill>
            <a:prstDash val="solid"/>
          </a:ln>
        </c:spPr>
        <c:txPr>
          <a:bodyPr rot="0" vert="horz"/>
          <a:lstStyle/>
          <a:p>
            <a:pPr>
              <a:defRPr sz="1000" b="0">
                <a:solidFill>
                  <a:srgbClr val="000000"/>
                </a:solidFill>
                <a:latin typeface="Arial"/>
                <a:ea typeface="Arial"/>
                <a:cs typeface="Arial"/>
              </a:defRPr>
            </a:pPr>
            <a:endParaRPr lang="en-US"/>
          </a:p>
        </c:txPr>
        <c:crossAx val="286695424"/>
        <c:crosses val="autoZero"/>
        <c:auto val="1"/>
        <c:lblAlgn val="ctr"/>
        <c:lblOffset val="100"/>
        <c:noMultiLvlLbl val="0"/>
      </c:catAx>
      <c:valAx>
        <c:axId val="286695424"/>
        <c:scaling>
          <c:orientation val="minMax"/>
          <c:min val="0"/>
        </c:scaling>
        <c:delete val="0"/>
        <c:axPos val="b"/>
        <c:numFmt formatCode="#,##0" sourceLinked="0"/>
        <c:majorTickMark val="out"/>
        <c:minorTickMark val="none"/>
        <c:tickLblPos val="nextTo"/>
        <c:spPr>
          <a:ln w="3175">
            <a:solidFill>
              <a:srgbClr val="7F8080"/>
            </a:solidFill>
            <a:prstDash val="solid"/>
          </a:ln>
        </c:spPr>
        <c:txPr>
          <a:bodyPr/>
          <a:lstStyle/>
          <a:p>
            <a:pPr>
              <a:defRPr sz="1000" b="0">
                <a:solidFill>
                  <a:srgbClr val="000000"/>
                </a:solidFill>
                <a:latin typeface="Arial"/>
                <a:ea typeface="Arial"/>
                <a:cs typeface="Arial"/>
              </a:defRPr>
            </a:pPr>
            <a:endParaRPr lang="en-US"/>
          </a:p>
        </c:txPr>
        <c:crossAx val="286689536"/>
        <c:crosses val="autoZero"/>
        <c:crossBetween val="between"/>
      </c:valAx>
      <c:spPr>
        <a:noFill/>
        <a:ln>
          <a:noFill/>
        </a:ln>
      </c:spPr>
    </c:plotArea>
    <c:plotVisOnly val="1"/>
    <c:dispBlanksAs val="gap"/>
    <c:showDLblsOverMax val="0"/>
  </c:chart>
  <c:spPr>
    <a:noFill/>
    <a:ln w="6350" cmpd="sng">
      <a:solidFill>
        <a:srgbClr val="7F8080"/>
      </a:solidFill>
    </a:ln>
  </c:spPr>
  <c:txPr>
    <a:bodyPr/>
    <a:lstStyle/>
    <a:p>
      <a:pPr>
        <a:defRPr sz="700">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80012449270023"/>
          <c:y val="0.2149999576771737"/>
          <c:w val="0.66322167611282346"/>
          <c:h val="0.65354947764774074"/>
        </c:manualLayout>
      </c:layout>
      <c:doughnutChart>
        <c:varyColors val="1"/>
        <c:ser>
          <c:idx val="1"/>
          <c:order val="0"/>
          <c:tx>
            <c:strRef>
              <c:f>'Fig. O&amp;G composition'!$Z$5</c:f>
              <c:strCache>
                <c:ptCount val="1"/>
                <c:pt idx="0">
                  <c:v>2019</c:v>
                </c:pt>
              </c:strCache>
            </c:strRef>
          </c:tx>
          <c:spPr>
            <a:ln w="12700">
              <a:noFill/>
            </a:ln>
          </c:spPr>
          <c:dPt>
            <c:idx val="0"/>
            <c:bubble3D val="0"/>
            <c:spPr>
              <a:solidFill>
                <a:srgbClr val="00AB4E"/>
              </a:solidFill>
              <a:ln w="12700">
                <a:noFill/>
              </a:ln>
            </c:spPr>
            <c:extLst>
              <c:ext xmlns:c16="http://schemas.microsoft.com/office/drawing/2014/chart" uri="{C3380CC4-5D6E-409C-BE32-E72D297353CC}">
                <c16:uniqueId val="{00000001-2F0F-4F36-9D18-6E9C950737EA}"/>
              </c:ext>
            </c:extLst>
          </c:dPt>
          <c:dPt>
            <c:idx val="1"/>
            <c:bubble3D val="0"/>
            <c:spPr>
              <a:solidFill>
                <a:srgbClr val="FFD200"/>
              </a:solidFill>
              <a:ln w="12700">
                <a:noFill/>
              </a:ln>
            </c:spPr>
            <c:extLst>
              <c:ext xmlns:c16="http://schemas.microsoft.com/office/drawing/2014/chart" uri="{C3380CC4-5D6E-409C-BE32-E72D297353CC}">
                <c16:uniqueId val="{00000008-2F0F-4F36-9D18-6E9C950737EA}"/>
              </c:ext>
            </c:extLst>
          </c:dPt>
          <c:dPt>
            <c:idx val="2"/>
            <c:bubble3D val="0"/>
            <c:spPr>
              <a:solidFill>
                <a:srgbClr val="FFFFFF">
                  <a:lumMod val="65000"/>
                </a:srgbClr>
              </a:solidFill>
              <a:ln w="12700">
                <a:noFill/>
              </a:ln>
            </c:spPr>
            <c:extLst>
              <c:ext xmlns:c16="http://schemas.microsoft.com/office/drawing/2014/chart" uri="{C3380CC4-5D6E-409C-BE32-E72D297353CC}">
                <c16:uniqueId val="{00000008-E5E0-487A-ADD9-1C3383D97978}"/>
              </c:ext>
            </c:extLst>
          </c:dPt>
          <c:dPt>
            <c:idx val="3"/>
            <c:bubble3D val="0"/>
            <c:spPr>
              <a:solidFill>
                <a:srgbClr val="96157C"/>
              </a:solidFill>
              <a:ln w="12700">
                <a:noFill/>
              </a:ln>
            </c:spPr>
            <c:extLst>
              <c:ext xmlns:c16="http://schemas.microsoft.com/office/drawing/2014/chart" uri="{C3380CC4-5D6E-409C-BE32-E72D297353CC}">
                <c16:uniqueId val="{00000003-2F0F-4F36-9D18-6E9C950737EA}"/>
              </c:ext>
            </c:extLst>
          </c:dPt>
          <c:dPt>
            <c:idx val="4"/>
            <c:bubble3D val="0"/>
            <c:spPr>
              <a:solidFill>
                <a:srgbClr val="0066B3"/>
              </a:solidFill>
              <a:ln w="12700">
                <a:noFill/>
              </a:ln>
            </c:spPr>
            <c:extLst>
              <c:ext xmlns:c16="http://schemas.microsoft.com/office/drawing/2014/chart" uri="{C3380CC4-5D6E-409C-BE32-E72D297353CC}">
                <c16:uniqueId val="{00000005-2F0F-4F36-9D18-6E9C950737EA}"/>
              </c:ext>
            </c:extLst>
          </c:dPt>
          <c:cat>
            <c:strRef>
              <c:f>'Fig. O&amp;G composition'!$K$6:$K$10</c:f>
              <c:strCache>
                <c:ptCount val="5"/>
                <c:pt idx="0">
                  <c:v>Oil sands</c:v>
                </c:pt>
                <c:pt idx="1">
                  <c:v>Natural gas production</c:v>
                </c:pt>
                <c:pt idx="2">
                  <c:v>Conventional and offshore</c:v>
                </c:pt>
                <c:pt idx="3">
                  <c:v>Transportation</c:v>
                </c:pt>
                <c:pt idx="4">
                  <c:v>Downstream processing and distribution</c:v>
                </c:pt>
              </c:strCache>
            </c:strRef>
          </c:cat>
          <c:val>
            <c:numRef>
              <c:f>'Fig. O&amp;G composition'!$Z$6:$Z$10</c:f>
              <c:numCache>
                <c:formatCode>#,##0.00</c:formatCode>
                <c:ptCount val="5"/>
                <c:pt idx="0">
                  <c:v>83</c:v>
                </c:pt>
                <c:pt idx="1">
                  <c:v>53</c:v>
                </c:pt>
                <c:pt idx="2">
                  <c:v>25</c:v>
                </c:pt>
                <c:pt idx="3">
                  <c:v>11</c:v>
                </c:pt>
                <c:pt idx="4">
                  <c:v>20</c:v>
                </c:pt>
              </c:numCache>
            </c:numRef>
          </c:val>
          <c:extLst>
            <c:ext xmlns:c16="http://schemas.microsoft.com/office/drawing/2014/chart" uri="{C3380CC4-5D6E-409C-BE32-E72D297353CC}">
              <c16:uniqueId val="{00000006-2F0F-4F36-9D18-6E9C950737EA}"/>
            </c:ext>
          </c:extLst>
        </c:ser>
        <c:dLbls>
          <c:showLegendKey val="0"/>
          <c:showVal val="0"/>
          <c:showCatName val="0"/>
          <c:showSerName val="0"/>
          <c:showPercent val="0"/>
          <c:showBubbleSize val="0"/>
          <c:showLeaderLines val="1"/>
        </c:dLbls>
        <c:firstSliceAng val="1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5873538011695894E-2"/>
          <c:y val="7.2159090909090909E-2"/>
          <c:w val="0.88890716374269008"/>
          <c:h val="0.83918350168350153"/>
        </c:manualLayout>
      </c:layout>
      <c:barChart>
        <c:barDir val="col"/>
        <c:grouping val="clustered"/>
        <c:varyColors val="0"/>
        <c:ser>
          <c:idx val="0"/>
          <c:order val="0"/>
          <c:tx>
            <c:strRef>
              <c:f>'slide 36'!$K$4</c:f>
              <c:strCache>
                <c:ptCount val="1"/>
                <c:pt idx="0">
                  <c:v>Test series 1</c:v>
                </c:pt>
              </c:strCache>
            </c:strRef>
          </c:tx>
          <c:spPr>
            <a:solidFill>
              <a:srgbClr val="00AB4E"/>
            </a:solidFill>
            <a:ln>
              <a:noFill/>
            </a:ln>
          </c:spPr>
          <c:invertIfNegative val="0"/>
          <c:cat>
            <c:strRef>
              <c:f>'slide 36'!$J$5:$J$7</c:f>
              <c:strCache>
                <c:ptCount val="3"/>
                <c:pt idx="0">
                  <c:v>Region 1</c:v>
                </c:pt>
                <c:pt idx="1">
                  <c:v>Region 2</c:v>
                </c:pt>
                <c:pt idx="2">
                  <c:v>Region 3</c:v>
                </c:pt>
              </c:strCache>
            </c:strRef>
          </c:cat>
          <c:val>
            <c:numRef>
              <c:f>'slide 36'!$K$5:$K$7</c:f>
              <c:numCache>
                <c:formatCode>#,##0.00</c:formatCode>
                <c:ptCount val="3"/>
                <c:pt idx="0">
                  <c:v>1.7</c:v>
                </c:pt>
                <c:pt idx="1">
                  <c:v>2</c:v>
                </c:pt>
                <c:pt idx="2">
                  <c:v>11.6</c:v>
                </c:pt>
              </c:numCache>
            </c:numRef>
          </c:val>
          <c:extLst>
            <c:ext xmlns:c16="http://schemas.microsoft.com/office/drawing/2014/chart" uri="{C3380CC4-5D6E-409C-BE32-E72D297353CC}">
              <c16:uniqueId val="{00000000-630F-4E23-A014-DC4CADCE7646}"/>
            </c:ext>
          </c:extLst>
        </c:ser>
        <c:dLbls>
          <c:showLegendKey val="0"/>
          <c:showVal val="0"/>
          <c:showCatName val="0"/>
          <c:showSerName val="0"/>
          <c:showPercent val="0"/>
          <c:showBubbleSize val="0"/>
        </c:dLbls>
        <c:gapWidth val="150"/>
        <c:axId val="287062272"/>
        <c:axId val="287068160"/>
      </c:barChart>
      <c:catAx>
        <c:axId val="287062272"/>
        <c:scaling>
          <c:orientation val="minMax"/>
        </c:scaling>
        <c:delete val="0"/>
        <c:axPos val="b"/>
        <c:numFmt formatCode="General" sourceLinked="0"/>
        <c:majorTickMark val="out"/>
        <c:minorTickMark val="none"/>
        <c:tickLblPos val="nextTo"/>
        <c:spPr>
          <a:ln w="3175">
            <a:solidFill>
              <a:srgbClr val="7F8080"/>
            </a:solidFill>
            <a:prstDash val="solid"/>
          </a:ln>
        </c:spPr>
        <c:txPr>
          <a:bodyPr rot="0" vert="horz"/>
          <a:lstStyle/>
          <a:p>
            <a:pPr>
              <a:defRPr sz="1000" b="0">
                <a:solidFill>
                  <a:srgbClr val="000000"/>
                </a:solidFill>
                <a:latin typeface="Arial"/>
                <a:ea typeface="Arial"/>
                <a:cs typeface="Arial"/>
              </a:defRPr>
            </a:pPr>
            <a:endParaRPr lang="en-US"/>
          </a:p>
        </c:txPr>
        <c:crossAx val="287068160"/>
        <c:crosses val="autoZero"/>
        <c:auto val="1"/>
        <c:lblAlgn val="ctr"/>
        <c:lblOffset val="100"/>
        <c:noMultiLvlLbl val="0"/>
      </c:catAx>
      <c:valAx>
        <c:axId val="287068160"/>
        <c:scaling>
          <c:orientation val="minMax"/>
        </c:scaling>
        <c:delete val="0"/>
        <c:axPos val="l"/>
        <c:majorGridlines>
          <c:spPr>
            <a:ln w="3175">
              <a:solidFill>
                <a:srgbClr val="7F8080"/>
              </a:solidFill>
              <a:prstDash val="solid"/>
            </a:ln>
          </c:spPr>
        </c:majorGridlines>
        <c:numFmt formatCode="#,##0" sourceLinked="0"/>
        <c:majorTickMark val="out"/>
        <c:minorTickMark val="none"/>
        <c:tickLblPos val="nextTo"/>
        <c:spPr>
          <a:ln w="3175">
            <a:solidFill>
              <a:srgbClr val="7F8080"/>
            </a:solidFill>
            <a:prstDash val="solid"/>
          </a:ln>
        </c:spPr>
        <c:txPr>
          <a:bodyPr/>
          <a:lstStyle/>
          <a:p>
            <a:pPr>
              <a:defRPr sz="1000" b="0">
                <a:solidFill>
                  <a:srgbClr val="000000"/>
                </a:solidFill>
                <a:latin typeface="Arial"/>
                <a:ea typeface="Arial"/>
                <a:cs typeface="Arial"/>
              </a:defRPr>
            </a:pPr>
            <a:endParaRPr lang="en-US"/>
          </a:p>
        </c:txPr>
        <c:crossAx val="287062272"/>
        <c:crosses val="autoZero"/>
        <c:crossBetween val="between"/>
      </c:valAx>
      <c:spPr>
        <a:noFill/>
        <a:ln>
          <a:noFill/>
        </a:ln>
      </c:spPr>
    </c:plotArea>
    <c:plotVisOnly val="1"/>
    <c:dispBlanksAs val="gap"/>
    <c:showDLblsOverMax val="0"/>
  </c:chart>
  <c:spPr>
    <a:noFill/>
    <a:ln w="6350" cmpd="sng">
      <a:solidFill>
        <a:srgbClr val="7F8080"/>
      </a:solidFill>
      <a:prstDash val="solid"/>
    </a:ln>
  </c:spPr>
  <c:txPr>
    <a:bodyPr/>
    <a:lstStyle/>
    <a:p>
      <a:pPr>
        <a:defRPr sz="700">
          <a:latin typeface="Arial" pitchFamily="34" charset="0"/>
          <a:cs typeface="Arial" pitchFamily="34" charset="0"/>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5873538011695894E-2"/>
          <c:y val="7.2159090909090909E-2"/>
          <c:w val="0.88890716374269008"/>
          <c:h val="0.7536616161616162"/>
        </c:manualLayout>
      </c:layout>
      <c:barChart>
        <c:barDir val="col"/>
        <c:grouping val="clustered"/>
        <c:varyColors val="0"/>
        <c:ser>
          <c:idx val="0"/>
          <c:order val="0"/>
          <c:tx>
            <c:strRef>
              <c:f>'slide 38'!$K$4</c:f>
              <c:strCache>
                <c:ptCount val="1"/>
                <c:pt idx="0">
                  <c:v>Canada</c:v>
                </c:pt>
              </c:strCache>
            </c:strRef>
          </c:tx>
          <c:spPr>
            <a:solidFill>
              <a:srgbClr val="00AB4E"/>
            </a:solidFill>
            <a:ln>
              <a:noFill/>
            </a:ln>
          </c:spPr>
          <c:invertIfNegative val="0"/>
          <c:cat>
            <c:strRef>
              <c:f>'slide 38'!$J$5:$J$9</c:f>
              <c:strCache>
                <c:ptCount val="5"/>
                <c:pt idx="0">
                  <c:v>Pre-2000</c:v>
                </c:pt>
                <c:pt idx="1">
                  <c:v>2000-09</c:v>
                </c:pt>
                <c:pt idx="2">
                  <c:v>2010-19</c:v>
                </c:pt>
                <c:pt idx="3">
                  <c:v>2020-21</c:v>
                </c:pt>
                <c:pt idx="4">
                  <c:v>2021-29</c:v>
                </c:pt>
              </c:strCache>
            </c:strRef>
          </c:cat>
          <c:val>
            <c:numRef>
              <c:f>'slide 38'!$K$5:$K$9</c:f>
              <c:numCache>
                <c:formatCode>#,##0.00</c:formatCode>
                <c:ptCount val="5"/>
                <c:pt idx="0">
                  <c:v>1</c:v>
                </c:pt>
                <c:pt idx="1">
                  <c:v>0</c:v>
                </c:pt>
                <c:pt idx="2">
                  <c:v>2</c:v>
                </c:pt>
                <c:pt idx="3">
                  <c:v>1</c:v>
                </c:pt>
                <c:pt idx="4">
                  <c:v>0</c:v>
                </c:pt>
              </c:numCache>
            </c:numRef>
          </c:val>
          <c:extLst>
            <c:ext xmlns:c16="http://schemas.microsoft.com/office/drawing/2014/chart" uri="{C3380CC4-5D6E-409C-BE32-E72D297353CC}">
              <c16:uniqueId val="{00000000-C4A3-4B22-B71A-9E73CBA785E8}"/>
            </c:ext>
          </c:extLst>
        </c:ser>
        <c:ser>
          <c:idx val="1"/>
          <c:order val="1"/>
          <c:tx>
            <c:strRef>
              <c:f>'slide 38'!$L$4</c:f>
              <c:strCache>
                <c:ptCount val="1"/>
                <c:pt idx="0">
                  <c:v>United States</c:v>
                </c:pt>
              </c:strCache>
            </c:strRef>
          </c:tx>
          <c:spPr>
            <a:solidFill>
              <a:schemeClr val="bg1">
                <a:lumMod val="65000"/>
              </a:schemeClr>
            </a:solidFill>
          </c:spPr>
          <c:invertIfNegative val="0"/>
          <c:cat>
            <c:strRef>
              <c:f>'slide 38'!$J$5:$J$9</c:f>
              <c:strCache>
                <c:ptCount val="5"/>
                <c:pt idx="0">
                  <c:v>Pre-2000</c:v>
                </c:pt>
                <c:pt idx="1">
                  <c:v>2000-09</c:v>
                </c:pt>
                <c:pt idx="2">
                  <c:v>2010-19</c:v>
                </c:pt>
                <c:pt idx="3">
                  <c:v>2020-21</c:v>
                </c:pt>
                <c:pt idx="4">
                  <c:v>2021-29</c:v>
                </c:pt>
              </c:strCache>
            </c:strRef>
          </c:cat>
          <c:val>
            <c:numRef>
              <c:f>'slide 38'!$L$5:$L$9</c:f>
              <c:numCache>
                <c:formatCode>#,##0.00</c:formatCode>
                <c:ptCount val="5"/>
                <c:pt idx="0">
                  <c:v>4</c:v>
                </c:pt>
                <c:pt idx="1">
                  <c:v>2</c:v>
                </c:pt>
                <c:pt idx="2">
                  <c:v>7</c:v>
                </c:pt>
                <c:pt idx="3">
                  <c:v>1</c:v>
                </c:pt>
                <c:pt idx="4">
                  <c:v>14</c:v>
                </c:pt>
              </c:numCache>
            </c:numRef>
          </c:val>
          <c:extLst>
            <c:ext xmlns:c16="http://schemas.microsoft.com/office/drawing/2014/chart" uri="{C3380CC4-5D6E-409C-BE32-E72D297353CC}">
              <c16:uniqueId val="{00000001-C4A3-4B22-B71A-9E73CBA785E8}"/>
            </c:ext>
          </c:extLst>
        </c:ser>
        <c:ser>
          <c:idx val="2"/>
          <c:order val="2"/>
          <c:tx>
            <c:strRef>
              <c:f>'slide 38'!$M$4</c:f>
              <c:strCache>
                <c:ptCount val="1"/>
                <c:pt idx="0">
                  <c:v>Europe</c:v>
                </c:pt>
              </c:strCache>
            </c:strRef>
          </c:tx>
          <c:spPr>
            <a:solidFill>
              <a:schemeClr val="accent5"/>
            </a:solidFill>
          </c:spPr>
          <c:invertIfNegative val="0"/>
          <c:cat>
            <c:strRef>
              <c:f>'slide 38'!$J$5:$J$9</c:f>
              <c:strCache>
                <c:ptCount val="5"/>
                <c:pt idx="0">
                  <c:v>Pre-2000</c:v>
                </c:pt>
                <c:pt idx="1">
                  <c:v>2000-09</c:v>
                </c:pt>
                <c:pt idx="2">
                  <c:v>2010-19</c:v>
                </c:pt>
                <c:pt idx="3">
                  <c:v>2020-21</c:v>
                </c:pt>
                <c:pt idx="4">
                  <c:v>2021-29</c:v>
                </c:pt>
              </c:strCache>
            </c:strRef>
          </c:cat>
          <c:val>
            <c:numRef>
              <c:f>'slide 38'!$M$5:$M$9</c:f>
              <c:numCache>
                <c:formatCode>#,##0.00</c:formatCode>
                <c:ptCount val="5"/>
                <c:pt idx="0">
                  <c:v>1</c:v>
                </c:pt>
                <c:pt idx="1">
                  <c:v>0</c:v>
                </c:pt>
                <c:pt idx="2">
                  <c:v>4</c:v>
                </c:pt>
                <c:pt idx="3">
                  <c:v>0</c:v>
                </c:pt>
                <c:pt idx="4">
                  <c:v>19</c:v>
                </c:pt>
              </c:numCache>
            </c:numRef>
          </c:val>
          <c:extLst>
            <c:ext xmlns:c16="http://schemas.microsoft.com/office/drawing/2014/chart" uri="{C3380CC4-5D6E-409C-BE32-E72D297353CC}">
              <c16:uniqueId val="{00000002-C4A3-4B22-B71A-9E73CBA785E8}"/>
            </c:ext>
          </c:extLst>
        </c:ser>
        <c:ser>
          <c:idx val="3"/>
          <c:order val="3"/>
          <c:tx>
            <c:strRef>
              <c:f>'slide 38'!$N$4</c:f>
              <c:strCache>
                <c:ptCount val="1"/>
                <c:pt idx="0">
                  <c:v>Mainland China</c:v>
                </c:pt>
              </c:strCache>
            </c:strRef>
          </c:tx>
          <c:spPr>
            <a:solidFill>
              <a:srgbClr val="FFD200"/>
            </a:solidFill>
          </c:spPr>
          <c:invertIfNegative val="0"/>
          <c:cat>
            <c:strRef>
              <c:f>'slide 38'!$J$5:$J$9</c:f>
              <c:strCache>
                <c:ptCount val="5"/>
                <c:pt idx="0">
                  <c:v>Pre-2000</c:v>
                </c:pt>
                <c:pt idx="1">
                  <c:v>2000-09</c:v>
                </c:pt>
                <c:pt idx="2">
                  <c:v>2010-19</c:v>
                </c:pt>
                <c:pt idx="3">
                  <c:v>2020-21</c:v>
                </c:pt>
                <c:pt idx="4">
                  <c:v>2021-29</c:v>
                </c:pt>
              </c:strCache>
            </c:strRef>
          </c:cat>
          <c:val>
            <c:numRef>
              <c:f>'slide 38'!$N$5:$N$9</c:f>
              <c:numCache>
                <c:formatCode>#,##0.00</c:formatCode>
                <c:ptCount val="5"/>
                <c:pt idx="0">
                  <c:v>0</c:v>
                </c:pt>
                <c:pt idx="1">
                  <c:v>1</c:v>
                </c:pt>
                <c:pt idx="2">
                  <c:v>5</c:v>
                </c:pt>
                <c:pt idx="3">
                  <c:v>2</c:v>
                </c:pt>
                <c:pt idx="4">
                  <c:v>5</c:v>
                </c:pt>
              </c:numCache>
            </c:numRef>
          </c:val>
          <c:extLst>
            <c:ext xmlns:c16="http://schemas.microsoft.com/office/drawing/2014/chart" uri="{C3380CC4-5D6E-409C-BE32-E72D297353CC}">
              <c16:uniqueId val="{00000003-C4A3-4B22-B71A-9E73CBA785E8}"/>
            </c:ext>
          </c:extLst>
        </c:ser>
        <c:dLbls>
          <c:showLegendKey val="0"/>
          <c:showVal val="0"/>
          <c:showCatName val="0"/>
          <c:showSerName val="0"/>
          <c:showPercent val="0"/>
          <c:showBubbleSize val="0"/>
        </c:dLbls>
        <c:gapWidth val="150"/>
        <c:axId val="287062272"/>
        <c:axId val="287068160"/>
      </c:barChart>
      <c:catAx>
        <c:axId val="287062272"/>
        <c:scaling>
          <c:orientation val="minMax"/>
        </c:scaling>
        <c:delete val="0"/>
        <c:axPos val="b"/>
        <c:numFmt formatCode="General" sourceLinked="0"/>
        <c:majorTickMark val="out"/>
        <c:minorTickMark val="none"/>
        <c:tickLblPos val="nextTo"/>
        <c:spPr>
          <a:ln w="3175">
            <a:solidFill>
              <a:srgbClr val="7F8080"/>
            </a:solidFill>
            <a:prstDash val="solid"/>
          </a:ln>
        </c:spPr>
        <c:txPr>
          <a:bodyPr rot="0" vert="horz"/>
          <a:lstStyle/>
          <a:p>
            <a:pPr>
              <a:defRPr sz="1000" b="0">
                <a:solidFill>
                  <a:srgbClr val="000000"/>
                </a:solidFill>
                <a:latin typeface="Arial"/>
                <a:ea typeface="Arial"/>
                <a:cs typeface="Arial"/>
              </a:defRPr>
            </a:pPr>
            <a:endParaRPr lang="en-US"/>
          </a:p>
        </c:txPr>
        <c:crossAx val="287068160"/>
        <c:crosses val="autoZero"/>
        <c:auto val="1"/>
        <c:lblAlgn val="ctr"/>
        <c:lblOffset val="100"/>
        <c:noMultiLvlLbl val="0"/>
      </c:catAx>
      <c:valAx>
        <c:axId val="287068160"/>
        <c:scaling>
          <c:orientation val="minMax"/>
        </c:scaling>
        <c:delete val="0"/>
        <c:axPos val="l"/>
        <c:majorGridlines>
          <c:spPr>
            <a:ln w="3175">
              <a:solidFill>
                <a:srgbClr val="7F8080"/>
              </a:solidFill>
              <a:prstDash val="solid"/>
            </a:ln>
          </c:spPr>
        </c:majorGridlines>
        <c:numFmt formatCode="#,##0" sourceLinked="0"/>
        <c:majorTickMark val="out"/>
        <c:minorTickMark val="none"/>
        <c:tickLblPos val="nextTo"/>
        <c:spPr>
          <a:ln w="3175">
            <a:solidFill>
              <a:srgbClr val="7F8080"/>
            </a:solidFill>
            <a:prstDash val="solid"/>
          </a:ln>
        </c:spPr>
        <c:txPr>
          <a:bodyPr/>
          <a:lstStyle/>
          <a:p>
            <a:pPr>
              <a:defRPr sz="1000" b="0">
                <a:solidFill>
                  <a:srgbClr val="000000"/>
                </a:solidFill>
                <a:latin typeface="Arial"/>
                <a:ea typeface="Arial"/>
                <a:cs typeface="Arial"/>
              </a:defRPr>
            </a:pPr>
            <a:endParaRPr lang="en-US"/>
          </a:p>
        </c:txPr>
        <c:crossAx val="287062272"/>
        <c:crosses val="autoZero"/>
        <c:crossBetween val="between"/>
      </c:valAx>
      <c:spPr>
        <a:noFill/>
        <a:ln>
          <a:noFill/>
        </a:ln>
      </c:spPr>
    </c:plotArea>
    <c:legend>
      <c:legendPos val="b"/>
      <c:layout>
        <c:manualLayout>
          <c:xMode val="edge"/>
          <c:yMode val="edge"/>
          <c:x val="0"/>
          <c:y val="0.86590909090909096"/>
          <c:w val="1"/>
          <c:h val="6.1468855218855221E-2"/>
        </c:manualLayout>
      </c:layout>
      <c:overlay val="0"/>
      <c:txPr>
        <a:bodyPr/>
        <a:lstStyle/>
        <a:p>
          <a:pPr>
            <a:defRPr sz="1000" b="0">
              <a:solidFill>
                <a:srgbClr val="000000"/>
              </a:solidFill>
              <a:latin typeface="Arial" panose="020B0604020202020204" pitchFamily="34" charset="0"/>
            </a:defRPr>
          </a:pPr>
          <a:endParaRPr lang="en-US"/>
        </a:p>
      </c:txPr>
    </c:legend>
    <c:plotVisOnly val="1"/>
    <c:dispBlanksAs val="gap"/>
    <c:showDLblsOverMax val="0"/>
  </c:chart>
  <c:spPr>
    <a:solidFill>
      <a:srgbClr val="FFFFFF"/>
    </a:solidFill>
    <a:ln w="6350" cmpd="sng">
      <a:solidFill>
        <a:srgbClr val="7F8080"/>
      </a:solidFill>
      <a:prstDash val="solid"/>
    </a:ln>
  </c:spPr>
  <c:txPr>
    <a:bodyPr/>
    <a:lstStyle/>
    <a:p>
      <a:pPr>
        <a:defRPr sz="7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80310390684624"/>
          <c:y val="0.15354362267842775"/>
          <c:w val="0.54925331663779986"/>
          <c:h val="0.63217332302400076"/>
        </c:manualLayout>
      </c:layout>
      <c:doughnutChart>
        <c:varyColors val="1"/>
        <c:ser>
          <c:idx val="1"/>
          <c:order val="0"/>
          <c:tx>
            <c:strRef>
              <c:f>'Fig. O&amp;G composition (2)'!$Z$5</c:f>
              <c:strCache>
                <c:ptCount val="1"/>
                <c:pt idx="0">
                  <c:v>2019</c:v>
                </c:pt>
              </c:strCache>
            </c:strRef>
          </c:tx>
          <c:spPr>
            <a:ln w="12700">
              <a:noFill/>
            </a:ln>
          </c:spPr>
          <c:dPt>
            <c:idx val="0"/>
            <c:bubble3D val="0"/>
            <c:spPr>
              <a:solidFill>
                <a:srgbClr val="96157C"/>
              </a:solidFill>
              <a:ln w="12700">
                <a:noFill/>
              </a:ln>
            </c:spPr>
            <c:extLst>
              <c:ext xmlns:c16="http://schemas.microsoft.com/office/drawing/2014/chart" uri="{C3380CC4-5D6E-409C-BE32-E72D297353CC}">
                <c16:uniqueId val="{00000001-3586-4F85-BDF0-46D6EF827AA6}"/>
              </c:ext>
            </c:extLst>
          </c:dPt>
          <c:dPt>
            <c:idx val="1"/>
            <c:bubble3D val="0"/>
            <c:spPr>
              <a:solidFill>
                <a:srgbClr val="00B5F1"/>
              </a:solidFill>
              <a:ln w="12700">
                <a:noFill/>
              </a:ln>
            </c:spPr>
            <c:extLst>
              <c:ext xmlns:c16="http://schemas.microsoft.com/office/drawing/2014/chart" uri="{C3380CC4-5D6E-409C-BE32-E72D297353CC}">
                <c16:uniqueId val="{00000003-3586-4F85-BDF0-46D6EF827AA6}"/>
              </c:ext>
            </c:extLst>
          </c:dPt>
          <c:dPt>
            <c:idx val="2"/>
            <c:bubble3D val="0"/>
            <c:spPr>
              <a:solidFill>
                <a:srgbClr val="0066B3"/>
              </a:solidFill>
              <a:ln w="12700">
                <a:noFill/>
              </a:ln>
            </c:spPr>
            <c:extLst>
              <c:ext xmlns:c16="http://schemas.microsoft.com/office/drawing/2014/chart" uri="{C3380CC4-5D6E-409C-BE32-E72D297353CC}">
                <c16:uniqueId val="{00000005-3586-4F85-BDF0-46D6EF827AA6}"/>
              </c:ext>
            </c:extLst>
          </c:dPt>
          <c:dPt>
            <c:idx val="3"/>
            <c:bubble3D val="0"/>
            <c:spPr>
              <a:solidFill>
                <a:srgbClr val="103C68"/>
              </a:solidFill>
              <a:ln w="12700">
                <a:noFill/>
              </a:ln>
            </c:spPr>
            <c:extLst>
              <c:ext xmlns:c16="http://schemas.microsoft.com/office/drawing/2014/chart" uri="{C3380CC4-5D6E-409C-BE32-E72D297353CC}">
                <c16:uniqueId val="{00000007-3586-4F85-BDF0-46D6EF827AA6}"/>
              </c:ext>
            </c:extLst>
          </c:dPt>
          <c:dPt>
            <c:idx val="4"/>
            <c:bubble3D val="0"/>
            <c:spPr>
              <a:solidFill>
                <a:srgbClr val="00AB4E"/>
              </a:solidFill>
              <a:ln w="12700">
                <a:noFill/>
              </a:ln>
            </c:spPr>
            <c:extLst>
              <c:ext xmlns:c16="http://schemas.microsoft.com/office/drawing/2014/chart" uri="{C3380CC4-5D6E-409C-BE32-E72D297353CC}">
                <c16:uniqueId val="{00000009-3586-4F85-BDF0-46D6EF827AA6}"/>
              </c:ext>
            </c:extLst>
          </c:dPt>
          <c:dPt>
            <c:idx val="5"/>
            <c:bubble3D val="0"/>
            <c:spPr>
              <a:solidFill>
                <a:srgbClr val="C84623"/>
              </a:solidFill>
              <a:ln w="12700">
                <a:noFill/>
              </a:ln>
            </c:spPr>
            <c:extLst>
              <c:ext xmlns:c16="http://schemas.microsoft.com/office/drawing/2014/chart" uri="{C3380CC4-5D6E-409C-BE32-E72D297353CC}">
                <c16:uniqueId val="{0000000B-3586-4F85-BDF0-46D6EF827AA6}"/>
              </c:ext>
            </c:extLst>
          </c:dPt>
          <c:dPt>
            <c:idx val="6"/>
            <c:bubble3D val="0"/>
            <c:spPr>
              <a:solidFill>
                <a:srgbClr val="FFD200"/>
              </a:solidFill>
              <a:ln w="12700">
                <a:noFill/>
              </a:ln>
            </c:spPr>
            <c:extLst>
              <c:ext xmlns:c16="http://schemas.microsoft.com/office/drawing/2014/chart" uri="{C3380CC4-5D6E-409C-BE32-E72D297353CC}">
                <c16:uniqueId val="{0000000D-3586-4F85-BDF0-46D6EF827AA6}"/>
              </c:ext>
            </c:extLst>
          </c:dPt>
          <c:dPt>
            <c:idx val="7"/>
            <c:bubble3D val="0"/>
            <c:spPr>
              <a:solidFill>
                <a:srgbClr val="FFFFFF">
                  <a:lumMod val="65000"/>
                </a:srgbClr>
              </a:solidFill>
              <a:ln w="12700">
                <a:noFill/>
              </a:ln>
            </c:spPr>
            <c:extLst>
              <c:ext xmlns:c16="http://schemas.microsoft.com/office/drawing/2014/chart" uri="{C3380CC4-5D6E-409C-BE32-E72D297353CC}">
                <c16:uniqueId val="{0000000F-3586-4F85-BDF0-46D6EF827AA6}"/>
              </c:ext>
            </c:extLst>
          </c:dPt>
          <c:cat>
            <c:strRef>
              <c:f>'Fig. O&amp;G composition (2)'!$K$20:$K$27</c:f>
              <c:strCache>
                <c:ptCount val="8"/>
                <c:pt idx="0">
                  <c:v>Mined PFT</c:v>
                </c:pt>
                <c:pt idx="1">
                  <c:v>Mined SCO</c:v>
                </c:pt>
                <c:pt idx="2">
                  <c:v>Upgrading</c:v>
                </c:pt>
                <c:pt idx="3">
                  <c:v>Other processing**</c:v>
                </c:pt>
                <c:pt idx="4">
                  <c:v>SAGD</c:v>
                </c:pt>
                <c:pt idx="5">
                  <c:v>CSS</c:v>
                </c:pt>
                <c:pt idx="6">
                  <c:v>Primary</c:v>
                </c:pt>
                <c:pt idx="7">
                  <c:v>Experimental</c:v>
                </c:pt>
              </c:strCache>
            </c:strRef>
          </c:cat>
          <c:val>
            <c:numRef>
              <c:f>'Fig. O&amp;G composition (2)'!$Z$20:$Z$27</c:f>
              <c:numCache>
                <c:formatCode>#,##0.00</c:formatCode>
                <c:ptCount val="8"/>
                <c:pt idx="0">
                  <c:v>4.8102999201614374</c:v>
                </c:pt>
                <c:pt idx="1">
                  <c:v>14.730092434317857</c:v>
                </c:pt>
                <c:pt idx="2">
                  <c:v>20.543688</c:v>
                </c:pt>
                <c:pt idx="3">
                  <c:v>2.5563119999999997</c:v>
                </c:pt>
                <c:pt idx="4">
                  <c:v>28.554935118650263</c:v>
                </c:pt>
                <c:pt idx="5">
                  <c:v>9.8081600481702651</c:v>
                </c:pt>
                <c:pt idx="6">
                  <c:v>1.5707002934810079</c:v>
                </c:pt>
                <c:pt idx="7">
                  <c:v>0.82520946153923369</c:v>
                </c:pt>
              </c:numCache>
            </c:numRef>
          </c:val>
          <c:extLst>
            <c:ext xmlns:c16="http://schemas.microsoft.com/office/drawing/2014/chart" uri="{C3380CC4-5D6E-409C-BE32-E72D297353CC}">
              <c16:uniqueId val="{00000010-3586-4F85-BDF0-46D6EF827AA6}"/>
            </c:ext>
          </c:extLst>
        </c:ser>
        <c:dLbls>
          <c:showLegendKey val="0"/>
          <c:showVal val="0"/>
          <c:showCatName val="0"/>
          <c:showSerName val="0"/>
          <c:showPercent val="0"/>
          <c:showBubbleSize val="0"/>
          <c:showLeaderLines val="1"/>
        </c:dLbls>
        <c:firstSliceAng val="0"/>
        <c:holeSize val="60"/>
      </c:doughnutChart>
      <c:spPr>
        <a:noFill/>
        <a:ln w="19050">
          <a:noFill/>
        </a:ln>
        <a:effectLst>
          <a:outerShdw blurRad="63500" dist="37357" dir="2700000" rotWithShape="0">
            <a:scrgbClr r="0" g="0" b="0">
              <a:alpha val="0"/>
            </a:scrgbClr>
          </a:outerShdw>
        </a:effectLst>
        <a:extLst>
          <a:ext uri="{91240B29-F687-4F45-9708-019B960494DF}">
            <a14:hiddenLine xmlns:a14="http://schemas.microsoft.com/office/drawing/2010/main" w="19050">
              <a:solidFill>
                <a:prstClr val="white"/>
              </a:solidFill>
            </a14:hiddenLine>
          </a:ext>
        </a:extLst>
      </c:spPr>
    </c:plotArea>
    <c:plotVisOnly val="1"/>
    <c:dispBlanksAs val="gap"/>
    <c:showDLblsOverMax val="0"/>
  </c:chart>
  <c:spPr>
    <a:ln w="6350">
      <a:solidFill>
        <a:srgbClr val="7F8080"/>
      </a:solidFill>
    </a:ln>
  </c:spPr>
  <c:txPr>
    <a:bodyPr/>
    <a:lstStyle/>
    <a:p>
      <a:pPr>
        <a:defRPr sz="1000">
          <a:solidFill>
            <a:srgbClr val="000000"/>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75260278728586E-2"/>
          <c:y val="0.11826487620911114"/>
          <c:w val="0.63760539118590953"/>
          <c:h val="0.7544676917088361"/>
        </c:manualLayout>
      </c:layout>
      <c:barChart>
        <c:barDir val="col"/>
        <c:grouping val="stacked"/>
        <c:varyColors val="0"/>
        <c:ser>
          <c:idx val="4"/>
          <c:order val="0"/>
          <c:tx>
            <c:strRef>
              <c:f>'Fig. Absolute Composition'!$J$9</c:f>
              <c:strCache>
                <c:ptCount val="1"/>
                <c:pt idx="0">
                  <c:v>Primary</c:v>
                </c:pt>
              </c:strCache>
            </c:strRef>
          </c:tx>
          <c:spPr>
            <a:solidFill>
              <a:srgbClr val="FFFFFF">
                <a:lumMod val="65000"/>
              </a:srgbClr>
            </a:solidFill>
            <a:ln>
              <a:noFill/>
            </a:ln>
          </c:spPr>
          <c:invertIfNegative val="0"/>
          <c:dPt>
            <c:idx val="0"/>
            <c:invertIfNegative val="0"/>
            <c:bubble3D val="0"/>
            <c:spPr>
              <a:solidFill>
                <a:srgbClr val="FFFFFF">
                  <a:lumMod val="65000"/>
                </a:srgbClr>
              </a:solidFill>
              <a:ln>
                <a:noFill/>
              </a:ln>
            </c:spPr>
            <c:extLst>
              <c:ext xmlns:c16="http://schemas.microsoft.com/office/drawing/2014/chart" uri="{C3380CC4-5D6E-409C-BE32-E72D297353CC}">
                <c16:uniqueId val="{00000001-737B-4065-938F-491CE4D91078}"/>
              </c:ext>
            </c:extLst>
          </c:dPt>
          <c:dPt>
            <c:idx val="1"/>
            <c:invertIfNegative val="0"/>
            <c:bubble3D val="0"/>
            <c:extLst>
              <c:ext xmlns:c16="http://schemas.microsoft.com/office/drawing/2014/chart" uri="{C3380CC4-5D6E-409C-BE32-E72D297353CC}">
                <c16:uniqueId val="{00000003-737B-4065-938F-491CE4D91078}"/>
              </c:ext>
            </c:extLst>
          </c:dPt>
          <c:dPt>
            <c:idx val="2"/>
            <c:invertIfNegative val="0"/>
            <c:bubble3D val="0"/>
            <c:extLst>
              <c:ext xmlns:c16="http://schemas.microsoft.com/office/drawing/2014/chart" uri="{C3380CC4-5D6E-409C-BE32-E72D297353CC}">
                <c16:uniqueId val="{00000005-737B-4065-938F-491CE4D91078}"/>
              </c:ext>
            </c:extLst>
          </c:dPt>
          <c:dPt>
            <c:idx val="3"/>
            <c:invertIfNegative val="0"/>
            <c:bubble3D val="0"/>
            <c:extLst>
              <c:ext xmlns:c16="http://schemas.microsoft.com/office/drawing/2014/chart" uri="{C3380CC4-5D6E-409C-BE32-E72D297353CC}">
                <c16:uniqueId val="{00000007-737B-4065-938F-491CE4D91078}"/>
              </c:ext>
            </c:extLst>
          </c:dPt>
          <c:dPt>
            <c:idx val="4"/>
            <c:invertIfNegative val="0"/>
            <c:bubble3D val="0"/>
            <c:extLst>
              <c:ext xmlns:c16="http://schemas.microsoft.com/office/drawing/2014/chart" uri="{C3380CC4-5D6E-409C-BE32-E72D297353CC}">
                <c16:uniqueId val="{00000009-737B-4065-938F-491CE4D91078}"/>
              </c:ext>
            </c:extLst>
          </c:dPt>
          <c:dPt>
            <c:idx val="5"/>
            <c:invertIfNegative val="0"/>
            <c:bubble3D val="0"/>
            <c:extLst>
              <c:ext xmlns:c16="http://schemas.microsoft.com/office/drawing/2014/chart" uri="{C3380CC4-5D6E-409C-BE32-E72D297353CC}">
                <c16:uniqueId val="{0000000B-737B-4065-938F-491CE4D91078}"/>
              </c:ext>
            </c:extLst>
          </c:dPt>
          <c:dPt>
            <c:idx val="6"/>
            <c:invertIfNegative val="0"/>
            <c:bubble3D val="0"/>
            <c:extLst>
              <c:ext xmlns:c16="http://schemas.microsoft.com/office/drawing/2014/chart" uri="{C3380CC4-5D6E-409C-BE32-E72D297353CC}">
                <c16:uniqueId val="{0000000D-737B-4065-938F-491CE4D91078}"/>
              </c:ext>
            </c:extLst>
          </c:dPt>
          <c:dPt>
            <c:idx val="7"/>
            <c:invertIfNegative val="0"/>
            <c:bubble3D val="0"/>
            <c:extLst>
              <c:ext xmlns:c16="http://schemas.microsoft.com/office/drawing/2014/chart" uri="{C3380CC4-5D6E-409C-BE32-E72D297353CC}">
                <c16:uniqueId val="{0000000F-737B-4065-938F-491CE4D91078}"/>
              </c:ext>
            </c:extLst>
          </c:dPt>
          <c:dPt>
            <c:idx val="8"/>
            <c:invertIfNegative val="0"/>
            <c:bubble3D val="0"/>
            <c:extLst>
              <c:ext xmlns:c16="http://schemas.microsoft.com/office/drawing/2014/chart" uri="{C3380CC4-5D6E-409C-BE32-E72D297353CC}">
                <c16:uniqueId val="{00000011-737B-4065-938F-491CE4D91078}"/>
              </c:ext>
            </c:extLst>
          </c:dPt>
          <c:dPt>
            <c:idx val="9"/>
            <c:invertIfNegative val="0"/>
            <c:bubble3D val="0"/>
            <c:extLst>
              <c:ext xmlns:c16="http://schemas.microsoft.com/office/drawing/2014/chart" uri="{C3380CC4-5D6E-409C-BE32-E72D297353CC}">
                <c16:uniqueId val="{00000013-737B-4065-938F-491CE4D91078}"/>
              </c:ext>
            </c:extLst>
          </c:dPt>
          <c:dPt>
            <c:idx val="10"/>
            <c:invertIfNegative val="0"/>
            <c:bubble3D val="0"/>
            <c:extLst>
              <c:ext xmlns:c16="http://schemas.microsoft.com/office/drawing/2014/chart" uri="{C3380CC4-5D6E-409C-BE32-E72D297353CC}">
                <c16:uniqueId val="{00000015-737B-4065-938F-491CE4D91078}"/>
              </c:ext>
            </c:extLst>
          </c:dPt>
          <c:dPt>
            <c:idx val="11"/>
            <c:invertIfNegative val="0"/>
            <c:bubble3D val="0"/>
            <c:extLst>
              <c:ext xmlns:c16="http://schemas.microsoft.com/office/drawing/2014/chart" uri="{C3380CC4-5D6E-409C-BE32-E72D297353CC}">
                <c16:uniqueId val="{00000017-737B-4065-938F-491CE4D91078}"/>
              </c:ext>
            </c:extLst>
          </c:dPt>
          <c:cat>
            <c:numRef>
              <c:f>'Fig. Absolute Composition'!$L$4:$AL$4</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extLst/>
            </c:numRef>
          </c:cat>
          <c:val>
            <c:numRef>
              <c:f>'Fig. Absolute Composition'!$L$9:$AL$9</c:f>
              <c:numCache>
                <c:formatCode>#,##0.00</c:formatCode>
                <c:ptCount val="12"/>
                <c:pt idx="0">
                  <c:v>2.0361698502750003</c:v>
                </c:pt>
                <c:pt idx="1">
                  <c:v>1.9372364713789001</c:v>
                </c:pt>
                <c:pt idx="2">
                  <c:v>2.1718077886068801</c:v>
                </c:pt>
                <c:pt idx="3">
                  <c:v>2.4785179476269712</c:v>
                </c:pt>
                <c:pt idx="4">
                  <c:v>2.831443413820967</c:v>
                </c:pt>
                <c:pt idx="5">
                  <c:v>2.8905589465442585</c:v>
                </c:pt>
                <c:pt idx="6">
                  <c:v>2.5467334446733902</c:v>
                </c:pt>
                <c:pt idx="7">
                  <c:v>2.0789988038460212</c:v>
                </c:pt>
                <c:pt idx="8">
                  <c:v>1.8490384610522199</c:v>
                </c:pt>
                <c:pt idx="9">
                  <c:v>1.7083833199690872</c:v>
                </c:pt>
                <c:pt idx="10">
                  <c:v>1.5707002934810079</c:v>
                </c:pt>
                <c:pt idx="11">
                  <c:v>1.1996520111884517</c:v>
                </c:pt>
              </c:numCache>
              <c:extLst/>
            </c:numRef>
          </c:val>
          <c:extLst>
            <c:ext xmlns:c16="http://schemas.microsoft.com/office/drawing/2014/chart" uri="{C3380CC4-5D6E-409C-BE32-E72D297353CC}">
              <c16:uniqueId val="{00000018-737B-4065-938F-491CE4D91078}"/>
            </c:ext>
          </c:extLst>
        </c:ser>
        <c:ser>
          <c:idx val="5"/>
          <c:order val="1"/>
          <c:tx>
            <c:strRef>
              <c:f>'Fig. Absolute Composition'!$J$10</c:f>
              <c:strCache>
                <c:ptCount val="1"/>
                <c:pt idx="0">
                  <c:v>Experimental</c:v>
                </c:pt>
              </c:strCache>
            </c:strRef>
          </c:tx>
          <c:spPr>
            <a:solidFill>
              <a:srgbClr val="FFD200"/>
            </a:solidFill>
            <a:ln>
              <a:noFill/>
            </a:ln>
          </c:spPr>
          <c:invertIfNegative val="0"/>
          <c:dPt>
            <c:idx val="0"/>
            <c:invertIfNegative val="0"/>
            <c:bubble3D val="0"/>
            <c:extLst>
              <c:ext xmlns:c16="http://schemas.microsoft.com/office/drawing/2014/chart" uri="{C3380CC4-5D6E-409C-BE32-E72D297353CC}">
                <c16:uniqueId val="{0000001A-737B-4065-938F-491CE4D91078}"/>
              </c:ext>
            </c:extLst>
          </c:dPt>
          <c:dPt>
            <c:idx val="1"/>
            <c:invertIfNegative val="0"/>
            <c:bubble3D val="0"/>
            <c:extLst>
              <c:ext xmlns:c16="http://schemas.microsoft.com/office/drawing/2014/chart" uri="{C3380CC4-5D6E-409C-BE32-E72D297353CC}">
                <c16:uniqueId val="{0000001C-737B-4065-938F-491CE4D91078}"/>
              </c:ext>
            </c:extLst>
          </c:dPt>
          <c:dPt>
            <c:idx val="2"/>
            <c:invertIfNegative val="0"/>
            <c:bubble3D val="0"/>
            <c:extLst>
              <c:ext xmlns:c16="http://schemas.microsoft.com/office/drawing/2014/chart" uri="{C3380CC4-5D6E-409C-BE32-E72D297353CC}">
                <c16:uniqueId val="{0000001E-737B-4065-938F-491CE4D91078}"/>
              </c:ext>
            </c:extLst>
          </c:dPt>
          <c:dPt>
            <c:idx val="3"/>
            <c:invertIfNegative val="0"/>
            <c:bubble3D val="0"/>
            <c:extLst>
              <c:ext xmlns:c16="http://schemas.microsoft.com/office/drawing/2014/chart" uri="{C3380CC4-5D6E-409C-BE32-E72D297353CC}">
                <c16:uniqueId val="{00000020-737B-4065-938F-491CE4D91078}"/>
              </c:ext>
            </c:extLst>
          </c:dPt>
          <c:dPt>
            <c:idx val="4"/>
            <c:invertIfNegative val="0"/>
            <c:bubble3D val="0"/>
            <c:extLst>
              <c:ext xmlns:c16="http://schemas.microsoft.com/office/drawing/2014/chart" uri="{C3380CC4-5D6E-409C-BE32-E72D297353CC}">
                <c16:uniqueId val="{00000022-737B-4065-938F-491CE4D91078}"/>
              </c:ext>
            </c:extLst>
          </c:dPt>
          <c:dPt>
            <c:idx val="5"/>
            <c:invertIfNegative val="0"/>
            <c:bubble3D val="0"/>
            <c:extLst>
              <c:ext xmlns:c16="http://schemas.microsoft.com/office/drawing/2014/chart" uri="{C3380CC4-5D6E-409C-BE32-E72D297353CC}">
                <c16:uniqueId val="{00000024-737B-4065-938F-491CE4D91078}"/>
              </c:ext>
            </c:extLst>
          </c:dPt>
          <c:dPt>
            <c:idx val="6"/>
            <c:invertIfNegative val="0"/>
            <c:bubble3D val="0"/>
            <c:extLst>
              <c:ext xmlns:c16="http://schemas.microsoft.com/office/drawing/2014/chart" uri="{C3380CC4-5D6E-409C-BE32-E72D297353CC}">
                <c16:uniqueId val="{00000026-737B-4065-938F-491CE4D91078}"/>
              </c:ext>
            </c:extLst>
          </c:dPt>
          <c:dPt>
            <c:idx val="7"/>
            <c:invertIfNegative val="0"/>
            <c:bubble3D val="0"/>
            <c:extLst>
              <c:ext xmlns:c16="http://schemas.microsoft.com/office/drawing/2014/chart" uri="{C3380CC4-5D6E-409C-BE32-E72D297353CC}">
                <c16:uniqueId val="{00000028-737B-4065-938F-491CE4D91078}"/>
              </c:ext>
            </c:extLst>
          </c:dPt>
          <c:dPt>
            <c:idx val="8"/>
            <c:invertIfNegative val="0"/>
            <c:bubble3D val="0"/>
            <c:extLst>
              <c:ext xmlns:c16="http://schemas.microsoft.com/office/drawing/2014/chart" uri="{C3380CC4-5D6E-409C-BE32-E72D297353CC}">
                <c16:uniqueId val="{0000002A-737B-4065-938F-491CE4D91078}"/>
              </c:ext>
            </c:extLst>
          </c:dPt>
          <c:dPt>
            <c:idx val="9"/>
            <c:invertIfNegative val="0"/>
            <c:bubble3D val="0"/>
            <c:extLst>
              <c:ext xmlns:c16="http://schemas.microsoft.com/office/drawing/2014/chart" uri="{C3380CC4-5D6E-409C-BE32-E72D297353CC}">
                <c16:uniqueId val="{0000002C-737B-4065-938F-491CE4D91078}"/>
              </c:ext>
            </c:extLst>
          </c:dPt>
          <c:dPt>
            <c:idx val="10"/>
            <c:invertIfNegative val="0"/>
            <c:bubble3D val="0"/>
            <c:extLst>
              <c:ext xmlns:c16="http://schemas.microsoft.com/office/drawing/2014/chart" uri="{C3380CC4-5D6E-409C-BE32-E72D297353CC}">
                <c16:uniqueId val="{0000002E-737B-4065-938F-491CE4D91078}"/>
              </c:ext>
            </c:extLst>
          </c:dPt>
          <c:dPt>
            <c:idx val="11"/>
            <c:invertIfNegative val="0"/>
            <c:bubble3D val="0"/>
            <c:extLst>
              <c:ext xmlns:c16="http://schemas.microsoft.com/office/drawing/2014/chart" uri="{C3380CC4-5D6E-409C-BE32-E72D297353CC}">
                <c16:uniqueId val="{00000030-737B-4065-938F-491CE4D91078}"/>
              </c:ext>
            </c:extLst>
          </c:dPt>
          <c:cat>
            <c:numRef>
              <c:f>'Fig. Absolute Composition'!$L$4:$AL$4</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extLst/>
            </c:numRef>
          </c:cat>
          <c:val>
            <c:numRef>
              <c:f>'Fig. Absolute Composition'!$L$10:$AL$10</c:f>
              <c:numCache>
                <c:formatCode>#,##0.00</c:formatCode>
                <c:ptCount val="12"/>
                <c:pt idx="0">
                  <c:v>0.73407416065999997</c:v>
                </c:pt>
                <c:pt idx="1">
                  <c:v>0.70085316524300001</c:v>
                </c:pt>
                <c:pt idx="2">
                  <c:v>0.71103327929934856</c:v>
                </c:pt>
                <c:pt idx="3">
                  <c:v>0.81031890149577335</c:v>
                </c:pt>
                <c:pt idx="4">
                  <c:v>0.91869902627246847</c:v>
                </c:pt>
                <c:pt idx="5">
                  <c:v>1.0445128349106552</c:v>
                </c:pt>
                <c:pt idx="6">
                  <c:v>1.0341371865305617</c:v>
                </c:pt>
                <c:pt idx="7">
                  <c:v>0.94048906537570887</c:v>
                </c:pt>
                <c:pt idx="8">
                  <c:v>0.91742266685414531</c:v>
                </c:pt>
                <c:pt idx="9">
                  <c:v>0.87927735944454022</c:v>
                </c:pt>
                <c:pt idx="10">
                  <c:v>0.82520946153923369</c:v>
                </c:pt>
                <c:pt idx="11">
                  <c:v>0.84211706407474873</c:v>
                </c:pt>
              </c:numCache>
              <c:extLst/>
            </c:numRef>
          </c:val>
          <c:extLst>
            <c:ext xmlns:c16="http://schemas.microsoft.com/office/drawing/2014/chart" uri="{C3380CC4-5D6E-409C-BE32-E72D297353CC}">
              <c16:uniqueId val="{00000031-737B-4065-938F-491CE4D91078}"/>
            </c:ext>
          </c:extLst>
        </c:ser>
        <c:ser>
          <c:idx val="0"/>
          <c:order val="2"/>
          <c:tx>
            <c:strRef>
              <c:f>'Fig. Absolute Composition'!$J$5</c:f>
              <c:strCache>
                <c:ptCount val="1"/>
                <c:pt idx="0">
                  <c:v>Mined SCO</c:v>
                </c:pt>
              </c:strCache>
            </c:strRef>
          </c:tx>
          <c:spPr>
            <a:solidFill>
              <a:srgbClr val="00B5F1"/>
            </a:solidFill>
            <a:ln w="12700">
              <a:noFill/>
            </a:ln>
          </c:spPr>
          <c:invertIfNegative val="0"/>
          <c:dPt>
            <c:idx val="0"/>
            <c:invertIfNegative val="0"/>
            <c:bubble3D val="0"/>
            <c:extLst>
              <c:ext xmlns:c16="http://schemas.microsoft.com/office/drawing/2014/chart" uri="{C3380CC4-5D6E-409C-BE32-E72D297353CC}">
                <c16:uniqueId val="{00000033-737B-4065-938F-491CE4D91078}"/>
              </c:ext>
            </c:extLst>
          </c:dPt>
          <c:dPt>
            <c:idx val="1"/>
            <c:invertIfNegative val="0"/>
            <c:bubble3D val="0"/>
            <c:extLst>
              <c:ext xmlns:c16="http://schemas.microsoft.com/office/drawing/2014/chart" uri="{C3380CC4-5D6E-409C-BE32-E72D297353CC}">
                <c16:uniqueId val="{00000035-737B-4065-938F-491CE4D91078}"/>
              </c:ext>
            </c:extLst>
          </c:dPt>
          <c:dPt>
            <c:idx val="2"/>
            <c:invertIfNegative val="0"/>
            <c:bubble3D val="0"/>
            <c:extLst>
              <c:ext xmlns:c16="http://schemas.microsoft.com/office/drawing/2014/chart" uri="{C3380CC4-5D6E-409C-BE32-E72D297353CC}">
                <c16:uniqueId val="{00000037-737B-4065-938F-491CE4D91078}"/>
              </c:ext>
            </c:extLst>
          </c:dPt>
          <c:dPt>
            <c:idx val="3"/>
            <c:invertIfNegative val="0"/>
            <c:bubble3D val="0"/>
            <c:extLst>
              <c:ext xmlns:c16="http://schemas.microsoft.com/office/drawing/2014/chart" uri="{C3380CC4-5D6E-409C-BE32-E72D297353CC}">
                <c16:uniqueId val="{00000039-737B-4065-938F-491CE4D91078}"/>
              </c:ext>
            </c:extLst>
          </c:dPt>
          <c:dPt>
            <c:idx val="4"/>
            <c:invertIfNegative val="0"/>
            <c:bubble3D val="0"/>
            <c:extLst>
              <c:ext xmlns:c16="http://schemas.microsoft.com/office/drawing/2014/chart" uri="{C3380CC4-5D6E-409C-BE32-E72D297353CC}">
                <c16:uniqueId val="{0000003B-737B-4065-938F-491CE4D91078}"/>
              </c:ext>
            </c:extLst>
          </c:dPt>
          <c:dPt>
            <c:idx val="5"/>
            <c:invertIfNegative val="0"/>
            <c:bubble3D val="0"/>
            <c:extLst>
              <c:ext xmlns:c16="http://schemas.microsoft.com/office/drawing/2014/chart" uri="{C3380CC4-5D6E-409C-BE32-E72D297353CC}">
                <c16:uniqueId val="{0000003D-737B-4065-938F-491CE4D91078}"/>
              </c:ext>
            </c:extLst>
          </c:dPt>
          <c:dPt>
            <c:idx val="6"/>
            <c:invertIfNegative val="0"/>
            <c:bubble3D val="0"/>
            <c:extLst>
              <c:ext xmlns:c16="http://schemas.microsoft.com/office/drawing/2014/chart" uri="{C3380CC4-5D6E-409C-BE32-E72D297353CC}">
                <c16:uniqueId val="{0000003F-737B-4065-938F-491CE4D91078}"/>
              </c:ext>
            </c:extLst>
          </c:dPt>
          <c:dPt>
            <c:idx val="7"/>
            <c:invertIfNegative val="0"/>
            <c:bubble3D val="0"/>
            <c:extLst>
              <c:ext xmlns:c16="http://schemas.microsoft.com/office/drawing/2014/chart" uri="{C3380CC4-5D6E-409C-BE32-E72D297353CC}">
                <c16:uniqueId val="{00000041-737B-4065-938F-491CE4D91078}"/>
              </c:ext>
            </c:extLst>
          </c:dPt>
          <c:dPt>
            <c:idx val="8"/>
            <c:invertIfNegative val="0"/>
            <c:bubble3D val="0"/>
            <c:extLst>
              <c:ext xmlns:c16="http://schemas.microsoft.com/office/drawing/2014/chart" uri="{C3380CC4-5D6E-409C-BE32-E72D297353CC}">
                <c16:uniqueId val="{00000043-737B-4065-938F-491CE4D91078}"/>
              </c:ext>
            </c:extLst>
          </c:dPt>
          <c:dPt>
            <c:idx val="9"/>
            <c:invertIfNegative val="0"/>
            <c:bubble3D val="0"/>
            <c:extLst>
              <c:ext xmlns:c16="http://schemas.microsoft.com/office/drawing/2014/chart" uri="{C3380CC4-5D6E-409C-BE32-E72D297353CC}">
                <c16:uniqueId val="{00000045-737B-4065-938F-491CE4D91078}"/>
              </c:ext>
            </c:extLst>
          </c:dPt>
          <c:dPt>
            <c:idx val="10"/>
            <c:invertIfNegative val="0"/>
            <c:bubble3D val="0"/>
            <c:extLst>
              <c:ext xmlns:c16="http://schemas.microsoft.com/office/drawing/2014/chart" uri="{C3380CC4-5D6E-409C-BE32-E72D297353CC}">
                <c16:uniqueId val="{00000047-737B-4065-938F-491CE4D91078}"/>
              </c:ext>
            </c:extLst>
          </c:dPt>
          <c:dPt>
            <c:idx val="11"/>
            <c:invertIfNegative val="0"/>
            <c:bubble3D val="0"/>
            <c:extLst>
              <c:ext xmlns:c16="http://schemas.microsoft.com/office/drawing/2014/chart" uri="{C3380CC4-5D6E-409C-BE32-E72D297353CC}">
                <c16:uniqueId val="{00000049-737B-4065-938F-491CE4D91078}"/>
              </c:ext>
            </c:extLst>
          </c:dPt>
          <c:cat>
            <c:numRef>
              <c:f>'Fig. Absolute Composition'!$L$4:$AL$4</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extLst/>
            </c:numRef>
          </c:cat>
          <c:val>
            <c:numRef>
              <c:f>'Fig. Absolute Composition'!$L$5:$AL$5</c:f>
              <c:numCache>
                <c:formatCode>#,##0.00</c:formatCode>
                <c:ptCount val="12"/>
                <c:pt idx="0">
                  <c:v>30.834903736743428</c:v>
                </c:pt>
                <c:pt idx="1">
                  <c:v>31.077909667047823</c:v>
                </c:pt>
                <c:pt idx="2">
                  <c:v>31.682392734038807</c:v>
                </c:pt>
                <c:pt idx="3">
                  <c:v>34.624626220657703</c:v>
                </c:pt>
                <c:pt idx="4">
                  <c:v>34.80537944914758</c:v>
                </c:pt>
                <c:pt idx="5">
                  <c:v>35.439875344843699</c:v>
                </c:pt>
                <c:pt idx="6">
                  <c:v>35.086008330846518</c:v>
                </c:pt>
                <c:pt idx="7">
                  <c:v>30.24969746656625</c:v>
                </c:pt>
                <c:pt idx="8">
                  <c:v>33.312801491498384</c:v>
                </c:pt>
                <c:pt idx="9">
                  <c:v>33.691820754110225</c:v>
                </c:pt>
                <c:pt idx="10">
                  <c:v>34.273780434317857</c:v>
                </c:pt>
                <c:pt idx="11">
                  <c:v>31.987678960861402</c:v>
                </c:pt>
              </c:numCache>
              <c:extLst/>
            </c:numRef>
          </c:val>
          <c:extLst>
            <c:ext xmlns:c16="http://schemas.microsoft.com/office/drawing/2014/chart" uri="{C3380CC4-5D6E-409C-BE32-E72D297353CC}">
              <c16:uniqueId val="{0000004A-737B-4065-938F-491CE4D91078}"/>
            </c:ext>
          </c:extLst>
        </c:ser>
        <c:ser>
          <c:idx val="3"/>
          <c:order val="3"/>
          <c:tx>
            <c:strRef>
              <c:f>'Fig. Absolute Composition'!$J$8</c:f>
              <c:strCache>
                <c:ptCount val="1"/>
                <c:pt idx="0">
                  <c:v>CSS</c:v>
                </c:pt>
              </c:strCache>
            </c:strRef>
          </c:tx>
          <c:spPr>
            <a:solidFill>
              <a:srgbClr val="C84623"/>
            </a:solidFill>
            <a:ln w="19050">
              <a:noFill/>
            </a:ln>
          </c:spPr>
          <c:invertIfNegative val="0"/>
          <c:dPt>
            <c:idx val="0"/>
            <c:invertIfNegative val="0"/>
            <c:bubble3D val="0"/>
            <c:extLst>
              <c:ext xmlns:c16="http://schemas.microsoft.com/office/drawing/2014/chart" uri="{C3380CC4-5D6E-409C-BE32-E72D297353CC}">
                <c16:uniqueId val="{0000004B-737B-4065-938F-491CE4D91078}"/>
              </c:ext>
            </c:extLst>
          </c:dPt>
          <c:dPt>
            <c:idx val="1"/>
            <c:invertIfNegative val="0"/>
            <c:bubble3D val="0"/>
            <c:extLst>
              <c:ext xmlns:c16="http://schemas.microsoft.com/office/drawing/2014/chart" uri="{C3380CC4-5D6E-409C-BE32-E72D297353CC}">
                <c16:uniqueId val="{0000004C-737B-4065-938F-491CE4D91078}"/>
              </c:ext>
            </c:extLst>
          </c:dPt>
          <c:dPt>
            <c:idx val="2"/>
            <c:invertIfNegative val="0"/>
            <c:bubble3D val="0"/>
            <c:extLst>
              <c:ext xmlns:c16="http://schemas.microsoft.com/office/drawing/2014/chart" uri="{C3380CC4-5D6E-409C-BE32-E72D297353CC}">
                <c16:uniqueId val="{0000004D-737B-4065-938F-491CE4D91078}"/>
              </c:ext>
            </c:extLst>
          </c:dPt>
          <c:dPt>
            <c:idx val="3"/>
            <c:invertIfNegative val="0"/>
            <c:bubble3D val="0"/>
            <c:extLst>
              <c:ext xmlns:c16="http://schemas.microsoft.com/office/drawing/2014/chart" uri="{C3380CC4-5D6E-409C-BE32-E72D297353CC}">
                <c16:uniqueId val="{0000004E-737B-4065-938F-491CE4D91078}"/>
              </c:ext>
            </c:extLst>
          </c:dPt>
          <c:dPt>
            <c:idx val="4"/>
            <c:invertIfNegative val="0"/>
            <c:bubble3D val="0"/>
            <c:extLst>
              <c:ext xmlns:c16="http://schemas.microsoft.com/office/drawing/2014/chart" uri="{C3380CC4-5D6E-409C-BE32-E72D297353CC}">
                <c16:uniqueId val="{0000004F-737B-4065-938F-491CE4D91078}"/>
              </c:ext>
            </c:extLst>
          </c:dPt>
          <c:dPt>
            <c:idx val="5"/>
            <c:invertIfNegative val="0"/>
            <c:bubble3D val="0"/>
            <c:extLst>
              <c:ext xmlns:c16="http://schemas.microsoft.com/office/drawing/2014/chart" uri="{C3380CC4-5D6E-409C-BE32-E72D297353CC}">
                <c16:uniqueId val="{00000050-737B-4065-938F-491CE4D91078}"/>
              </c:ext>
            </c:extLst>
          </c:dPt>
          <c:dPt>
            <c:idx val="6"/>
            <c:invertIfNegative val="0"/>
            <c:bubble3D val="0"/>
            <c:extLst>
              <c:ext xmlns:c16="http://schemas.microsoft.com/office/drawing/2014/chart" uri="{C3380CC4-5D6E-409C-BE32-E72D297353CC}">
                <c16:uniqueId val="{00000051-737B-4065-938F-491CE4D91078}"/>
              </c:ext>
            </c:extLst>
          </c:dPt>
          <c:dPt>
            <c:idx val="7"/>
            <c:invertIfNegative val="0"/>
            <c:bubble3D val="0"/>
            <c:extLst>
              <c:ext xmlns:c16="http://schemas.microsoft.com/office/drawing/2014/chart" uri="{C3380CC4-5D6E-409C-BE32-E72D297353CC}">
                <c16:uniqueId val="{00000052-737B-4065-938F-491CE4D91078}"/>
              </c:ext>
            </c:extLst>
          </c:dPt>
          <c:dPt>
            <c:idx val="8"/>
            <c:invertIfNegative val="0"/>
            <c:bubble3D val="0"/>
            <c:extLst>
              <c:ext xmlns:c16="http://schemas.microsoft.com/office/drawing/2014/chart" uri="{C3380CC4-5D6E-409C-BE32-E72D297353CC}">
                <c16:uniqueId val="{00000053-737B-4065-938F-491CE4D91078}"/>
              </c:ext>
            </c:extLst>
          </c:dPt>
          <c:dPt>
            <c:idx val="9"/>
            <c:invertIfNegative val="0"/>
            <c:bubble3D val="0"/>
            <c:extLst>
              <c:ext xmlns:c16="http://schemas.microsoft.com/office/drawing/2014/chart" uri="{C3380CC4-5D6E-409C-BE32-E72D297353CC}">
                <c16:uniqueId val="{00000054-737B-4065-938F-491CE4D91078}"/>
              </c:ext>
            </c:extLst>
          </c:dPt>
          <c:dPt>
            <c:idx val="10"/>
            <c:invertIfNegative val="0"/>
            <c:bubble3D val="0"/>
            <c:extLst>
              <c:ext xmlns:c16="http://schemas.microsoft.com/office/drawing/2014/chart" uri="{C3380CC4-5D6E-409C-BE32-E72D297353CC}">
                <c16:uniqueId val="{00000055-737B-4065-938F-491CE4D91078}"/>
              </c:ext>
            </c:extLst>
          </c:dPt>
          <c:dPt>
            <c:idx val="11"/>
            <c:invertIfNegative val="0"/>
            <c:bubble3D val="0"/>
            <c:extLst>
              <c:ext xmlns:c16="http://schemas.microsoft.com/office/drawing/2014/chart" uri="{C3380CC4-5D6E-409C-BE32-E72D297353CC}">
                <c16:uniqueId val="{00000056-737B-4065-938F-491CE4D91078}"/>
              </c:ext>
            </c:extLst>
          </c:dPt>
          <c:cat>
            <c:numRef>
              <c:f>'Fig. Absolute Composition'!$L$4:$AL$4</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extLst/>
            </c:numRef>
          </c:cat>
          <c:val>
            <c:numRef>
              <c:f>'Fig. Absolute Composition'!$L$8:$AL$8</c:f>
              <c:numCache>
                <c:formatCode>#,##0.00</c:formatCode>
                <c:ptCount val="12"/>
                <c:pt idx="0">
                  <c:v>8.082671027603114</c:v>
                </c:pt>
                <c:pt idx="1">
                  <c:v>8.1224296354518444</c:v>
                </c:pt>
                <c:pt idx="2">
                  <c:v>8.2485094021150225</c:v>
                </c:pt>
                <c:pt idx="3">
                  <c:v>8.1443726229069142</c:v>
                </c:pt>
                <c:pt idx="4">
                  <c:v>7.8842715482799521</c:v>
                </c:pt>
                <c:pt idx="5">
                  <c:v>7.6487238584855195</c:v>
                </c:pt>
                <c:pt idx="6">
                  <c:v>9.4810008057753308</c:v>
                </c:pt>
                <c:pt idx="7">
                  <c:v>9.393502281051509</c:v>
                </c:pt>
                <c:pt idx="8">
                  <c:v>10.119133974054575</c:v>
                </c:pt>
                <c:pt idx="9">
                  <c:v>9.8170862706739186</c:v>
                </c:pt>
                <c:pt idx="10">
                  <c:v>9.8081600481702651</c:v>
                </c:pt>
                <c:pt idx="11">
                  <c:v>9.5524098330312697</c:v>
                </c:pt>
              </c:numCache>
              <c:extLst/>
            </c:numRef>
          </c:val>
          <c:extLst>
            <c:ext xmlns:c16="http://schemas.microsoft.com/office/drawing/2014/chart" uri="{C3380CC4-5D6E-409C-BE32-E72D297353CC}">
              <c16:uniqueId val="{00000057-737B-4065-938F-491CE4D91078}"/>
            </c:ext>
          </c:extLst>
        </c:ser>
        <c:ser>
          <c:idx val="2"/>
          <c:order val="4"/>
          <c:tx>
            <c:strRef>
              <c:f>'Fig. Absolute Composition'!$J$7</c:f>
              <c:strCache>
                <c:ptCount val="1"/>
                <c:pt idx="0">
                  <c:v>SAGD</c:v>
                </c:pt>
              </c:strCache>
            </c:strRef>
          </c:tx>
          <c:spPr>
            <a:solidFill>
              <a:srgbClr val="00AB4E"/>
            </a:solidFill>
            <a:ln w="19050">
              <a:noFill/>
            </a:ln>
          </c:spPr>
          <c:invertIfNegative val="0"/>
          <c:dPt>
            <c:idx val="0"/>
            <c:invertIfNegative val="0"/>
            <c:bubble3D val="0"/>
            <c:extLst>
              <c:ext xmlns:c16="http://schemas.microsoft.com/office/drawing/2014/chart" uri="{C3380CC4-5D6E-409C-BE32-E72D297353CC}">
                <c16:uniqueId val="{00000059-737B-4065-938F-491CE4D91078}"/>
              </c:ext>
            </c:extLst>
          </c:dPt>
          <c:dPt>
            <c:idx val="1"/>
            <c:invertIfNegative val="0"/>
            <c:bubble3D val="0"/>
            <c:extLst>
              <c:ext xmlns:c16="http://schemas.microsoft.com/office/drawing/2014/chart" uri="{C3380CC4-5D6E-409C-BE32-E72D297353CC}">
                <c16:uniqueId val="{0000005B-737B-4065-938F-491CE4D91078}"/>
              </c:ext>
            </c:extLst>
          </c:dPt>
          <c:dPt>
            <c:idx val="2"/>
            <c:invertIfNegative val="0"/>
            <c:bubble3D val="0"/>
            <c:extLst>
              <c:ext xmlns:c16="http://schemas.microsoft.com/office/drawing/2014/chart" uri="{C3380CC4-5D6E-409C-BE32-E72D297353CC}">
                <c16:uniqueId val="{0000005D-737B-4065-938F-491CE4D91078}"/>
              </c:ext>
            </c:extLst>
          </c:dPt>
          <c:dPt>
            <c:idx val="3"/>
            <c:invertIfNegative val="0"/>
            <c:bubble3D val="0"/>
            <c:extLst>
              <c:ext xmlns:c16="http://schemas.microsoft.com/office/drawing/2014/chart" uri="{C3380CC4-5D6E-409C-BE32-E72D297353CC}">
                <c16:uniqueId val="{0000005F-737B-4065-938F-491CE4D91078}"/>
              </c:ext>
            </c:extLst>
          </c:dPt>
          <c:dPt>
            <c:idx val="4"/>
            <c:invertIfNegative val="0"/>
            <c:bubble3D val="0"/>
            <c:extLst>
              <c:ext xmlns:c16="http://schemas.microsoft.com/office/drawing/2014/chart" uri="{C3380CC4-5D6E-409C-BE32-E72D297353CC}">
                <c16:uniqueId val="{00000061-737B-4065-938F-491CE4D91078}"/>
              </c:ext>
            </c:extLst>
          </c:dPt>
          <c:dPt>
            <c:idx val="5"/>
            <c:invertIfNegative val="0"/>
            <c:bubble3D val="0"/>
            <c:extLst>
              <c:ext xmlns:c16="http://schemas.microsoft.com/office/drawing/2014/chart" uri="{C3380CC4-5D6E-409C-BE32-E72D297353CC}">
                <c16:uniqueId val="{00000063-737B-4065-938F-491CE4D91078}"/>
              </c:ext>
            </c:extLst>
          </c:dPt>
          <c:dPt>
            <c:idx val="6"/>
            <c:invertIfNegative val="0"/>
            <c:bubble3D val="0"/>
            <c:extLst>
              <c:ext xmlns:c16="http://schemas.microsoft.com/office/drawing/2014/chart" uri="{C3380CC4-5D6E-409C-BE32-E72D297353CC}">
                <c16:uniqueId val="{00000065-737B-4065-938F-491CE4D91078}"/>
              </c:ext>
            </c:extLst>
          </c:dPt>
          <c:dPt>
            <c:idx val="7"/>
            <c:invertIfNegative val="0"/>
            <c:bubble3D val="0"/>
            <c:extLst>
              <c:ext xmlns:c16="http://schemas.microsoft.com/office/drawing/2014/chart" uri="{C3380CC4-5D6E-409C-BE32-E72D297353CC}">
                <c16:uniqueId val="{00000067-737B-4065-938F-491CE4D91078}"/>
              </c:ext>
            </c:extLst>
          </c:dPt>
          <c:dPt>
            <c:idx val="8"/>
            <c:invertIfNegative val="0"/>
            <c:bubble3D val="0"/>
            <c:extLst>
              <c:ext xmlns:c16="http://schemas.microsoft.com/office/drawing/2014/chart" uri="{C3380CC4-5D6E-409C-BE32-E72D297353CC}">
                <c16:uniqueId val="{00000069-737B-4065-938F-491CE4D91078}"/>
              </c:ext>
            </c:extLst>
          </c:dPt>
          <c:dPt>
            <c:idx val="9"/>
            <c:invertIfNegative val="0"/>
            <c:bubble3D val="0"/>
            <c:extLst>
              <c:ext xmlns:c16="http://schemas.microsoft.com/office/drawing/2014/chart" uri="{C3380CC4-5D6E-409C-BE32-E72D297353CC}">
                <c16:uniqueId val="{0000006B-737B-4065-938F-491CE4D91078}"/>
              </c:ext>
            </c:extLst>
          </c:dPt>
          <c:dPt>
            <c:idx val="10"/>
            <c:invertIfNegative val="0"/>
            <c:bubble3D val="0"/>
            <c:extLst>
              <c:ext xmlns:c16="http://schemas.microsoft.com/office/drawing/2014/chart" uri="{C3380CC4-5D6E-409C-BE32-E72D297353CC}">
                <c16:uniqueId val="{0000006D-737B-4065-938F-491CE4D91078}"/>
              </c:ext>
            </c:extLst>
          </c:dPt>
          <c:dPt>
            <c:idx val="11"/>
            <c:invertIfNegative val="0"/>
            <c:bubble3D val="0"/>
            <c:extLst>
              <c:ext xmlns:c16="http://schemas.microsoft.com/office/drawing/2014/chart" uri="{C3380CC4-5D6E-409C-BE32-E72D297353CC}">
                <c16:uniqueId val="{0000006F-737B-4065-938F-491CE4D91078}"/>
              </c:ext>
            </c:extLst>
          </c:dPt>
          <c:cat>
            <c:numRef>
              <c:f>'Fig. Absolute Composition'!$L$4:$AL$4</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extLst/>
            </c:numRef>
          </c:cat>
          <c:val>
            <c:numRef>
              <c:f>'Fig. Absolute Composition'!$L$7:$AL$7</c:f>
              <c:numCache>
                <c:formatCode>#,##0.00</c:formatCode>
                <c:ptCount val="12"/>
                <c:pt idx="0">
                  <c:v>6.0787953400375523</c:v>
                </c:pt>
                <c:pt idx="1">
                  <c:v>8.7724363887882006</c:v>
                </c:pt>
                <c:pt idx="2">
                  <c:v>9.8760929429401028</c:v>
                </c:pt>
                <c:pt idx="3">
                  <c:v>12.938502741535228</c:v>
                </c:pt>
                <c:pt idx="4">
                  <c:v>15.961217981069959</c:v>
                </c:pt>
                <c:pt idx="5">
                  <c:v>18.594434897910531</c:v>
                </c:pt>
                <c:pt idx="6">
                  <c:v>20.510140431903999</c:v>
                </c:pt>
                <c:pt idx="7">
                  <c:v>23.744932833472269</c:v>
                </c:pt>
                <c:pt idx="8">
                  <c:v>26.679086760183399</c:v>
                </c:pt>
                <c:pt idx="9">
                  <c:v>28.514910010046169</c:v>
                </c:pt>
                <c:pt idx="10">
                  <c:v>28.554935118650263</c:v>
                </c:pt>
                <c:pt idx="11">
                  <c:v>28.225279435486829</c:v>
                </c:pt>
              </c:numCache>
              <c:extLst/>
            </c:numRef>
          </c:val>
          <c:extLst>
            <c:ext xmlns:c16="http://schemas.microsoft.com/office/drawing/2014/chart" uri="{C3380CC4-5D6E-409C-BE32-E72D297353CC}">
              <c16:uniqueId val="{00000070-737B-4065-938F-491CE4D91078}"/>
            </c:ext>
          </c:extLst>
        </c:ser>
        <c:ser>
          <c:idx val="1"/>
          <c:order val="5"/>
          <c:tx>
            <c:strRef>
              <c:f>'Fig. Absolute Composition'!$J$6</c:f>
              <c:strCache>
                <c:ptCount val="1"/>
                <c:pt idx="0">
                  <c:v>Mined PFT</c:v>
                </c:pt>
              </c:strCache>
            </c:strRef>
          </c:tx>
          <c:spPr>
            <a:solidFill>
              <a:srgbClr val="96157C"/>
            </a:solidFill>
            <a:ln w="19050">
              <a:noFill/>
            </a:ln>
          </c:spPr>
          <c:invertIfNegative val="0"/>
          <c:dPt>
            <c:idx val="5"/>
            <c:invertIfNegative val="0"/>
            <c:bubble3D val="0"/>
            <c:extLst>
              <c:ext xmlns:c16="http://schemas.microsoft.com/office/drawing/2014/chart" uri="{C3380CC4-5D6E-409C-BE32-E72D297353CC}">
                <c16:uniqueId val="{00000072-737B-4065-938F-491CE4D91078}"/>
              </c:ext>
            </c:extLst>
          </c:dPt>
          <c:dPt>
            <c:idx val="6"/>
            <c:invertIfNegative val="0"/>
            <c:bubble3D val="0"/>
            <c:extLst>
              <c:ext xmlns:c16="http://schemas.microsoft.com/office/drawing/2014/chart" uri="{C3380CC4-5D6E-409C-BE32-E72D297353CC}">
                <c16:uniqueId val="{00000074-737B-4065-938F-491CE4D91078}"/>
              </c:ext>
            </c:extLst>
          </c:dPt>
          <c:dPt>
            <c:idx val="7"/>
            <c:invertIfNegative val="0"/>
            <c:bubble3D val="0"/>
            <c:extLst>
              <c:ext xmlns:c16="http://schemas.microsoft.com/office/drawing/2014/chart" uri="{C3380CC4-5D6E-409C-BE32-E72D297353CC}">
                <c16:uniqueId val="{00000076-737B-4065-938F-491CE4D91078}"/>
              </c:ext>
            </c:extLst>
          </c:dPt>
          <c:dPt>
            <c:idx val="8"/>
            <c:invertIfNegative val="0"/>
            <c:bubble3D val="0"/>
            <c:extLst>
              <c:ext xmlns:c16="http://schemas.microsoft.com/office/drawing/2014/chart" uri="{C3380CC4-5D6E-409C-BE32-E72D297353CC}">
                <c16:uniqueId val="{00000078-737B-4065-938F-491CE4D91078}"/>
              </c:ext>
            </c:extLst>
          </c:dPt>
          <c:dPt>
            <c:idx val="9"/>
            <c:invertIfNegative val="0"/>
            <c:bubble3D val="0"/>
            <c:extLst>
              <c:ext xmlns:c16="http://schemas.microsoft.com/office/drawing/2014/chart" uri="{C3380CC4-5D6E-409C-BE32-E72D297353CC}">
                <c16:uniqueId val="{0000007A-737B-4065-938F-491CE4D91078}"/>
              </c:ext>
            </c:extLst>
          </c:dPt>
          <c:dPt>
            <c:idx val="10"/>
            <c:invertIfNegative val="0"/>
            <c:bubble3D val="0"/>
            <c:extLst>
              <c:ext xmlns:c16="http://schemas.microsoft.com/office/drawing/2014/chart" uri="{C3380CC4-5D6E-409C-BE32-E72D297353CC}">
                <c16:uniqueId val="{0000007C-737B-4065-938F-491CE4D91078}"/>
              </c:ext>
            </c:extLst>
          </c:dPt>
          <c:dPt>
            <c:idx val="11"/>
            <c:invertIfNegative val="0"/>
            <c:bubble3D val="0"/>
            <c:extLst>
              <c:ext xmlns:c16="http://schemas.microsoft.com/office/drawing/2014/chart" uri="{C3380CC4-5D6E-409C-BE32-E72D297353CC}">
                <c16:uniqueId val="{0000007E-737B-4065-938F-491CE4D91078}"/>
              </c:ext>
            </c:extLst>
          </c:dPt>
          <c:cat>
            <c:numRef>
              <c:f>'Fig. Absolute Composition'!$L$4:$AL$4</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extLst/>
            </c:numRef>
          </c:cat>
          <c:val>
            <c:numRef>
              <c:f>'Fig. Absolute Composition'!$L$6:$AL$6</c:f>
              <c:numCache>
                <c:formatCode>#,##0.00</c:formatCode>
                <c:ptCount val="12"/>
                <c:pt idx="0">
                  <c:v>0</c:v>
                </c:pt>
                <c:pt idx="1">
                  <c:v>0</c:v>
                </c:pt>
                <c:pt idx="2">
                  <c:v>0</c:v>
                </c:pt>
                <c:pt idx="3">
                  <c:v>0</c:v>
                </c:pt>
                <c:pt idx="4">
                  <c:v>0.6841881428922979</c:v>
                </c:pt>
                <c:pt idx="5">
                  <c:v>1.2292982552421574</c:v>
                </c:pt>
                <c:pt idx="6">
                  <c:v>2.2776304752821468</c:v>
                </c:pt>
                <c:pt idx="7">
                  <c:v>2.4649054645348376</c:v>
                </c:pt>
                <c:pt idx="8">
                  <c:v>2.7873049792526783</c:v>
                </c:pt>
                <c:pt idx="9">
                  <c:v>4.6817536070580212</c:v>
                </c:pt>
                <c:pt idx="10">
                  <c:v>4.8102999201614374</c:v>
                </c:pt>
                <c:pt idx="11">
                  <c:v>4.4730929977165133</c:v>
                </c:pt>
              </c:numCache>
              <c:extLst/>
            </c:numRef>
          </c:val>
          <c:extLst>
            <c:ext xmlns:c16="http://schemas.microsoft.com/office/drawing/2014/chart" uri="{C3380CC4-5D6E-409C-BE32-E72D297353CC}">
              <c16:uniqueId val="{0000007F-737B-4065-938F-491CE4D91078}"/>
            </c:ext>
          </c:extLst>
        </c:ser>
        <c:dLbls>
          <c:showLegendKey val="0"/>
          <c:showVal val="0"/>
          <c:showCatName val="0"/>
          <c:showSerName val="0"/>
          <c:showPercent val="0"/>
          <c:showBubbleSize val="0"/>
        </c:dLbls>
        <c:gapWidth val="0"/>
        <c:overlap val="100"/>
        <c:axId val="242045768"/>
        <c:axId val="242046944"/>
      </c:barChart>
      <c:lineChart>
        <c:grouping val="standard"/>
        <c:varyColors val="0"/>
        <c:ser>
          <c:idx val="6"/>
          <c:order val="6"/>
          <c:spPr>
            <a:ln w="38100">
              <a:solidFill>
                <a:srgbClr val="EE2F53"/>
              </a:solidFill>
            </a:ln>
          </c:spPr>
          <c:marker>
            <c:symbol val="none"/>
          </c:marker>
          <c:cat>
            <c:strLit>
              <c:ptCount val="12"/>
              <c:pt idx="0">
                <c:v>1.00</c:v>
              </c:pt>
              <c:pt idx="1">
                <c:v>2.00</c:v>
              </c:pt>
              <c:pt idx="2">
                <c:v>3.00</c:v>
              </c:pt>
              <c:pt idx="3">
                <c:v>4.00</c:v>
              </c:pt>
              <c:pt idx="4">
                <c:v>5.00</c:v>
              </c:pt>
              <c:pt idx="5">
                <c:v>6.00</c:v>
              </c:pt>
              <c:pt idx="6">
                <c:v>7.00</c:v>
              </c:pt>
              <c:pt idx="7">
                <c:v>8.00</c:v>
              </c:pt>
              <c:pt idx="8">
                <c:v>9.00</c:v>
              </c:pt>
              <c:pt idx="9">
                <c:v>10.00</c:v>
              </c:pt>
              <c:pt idx="10">
                <c:v>11.00</c:v>
              </c:pt>
              <c:pt idx="11">
                <c:v>12.00</c:v>
              </c:pt>
              <c:extLst>
                <c:ext xmlns:c15="http://schemas.microsoft.com/office/drawing/2012/chart" uri="{02D57815-91ED-43cb-92C2-25804820EDAC}">
                  <c15:autoCat val="1"/>
                </c:ext>
              </c:extLst>
            </c:strLit>
          </c:cat>
          <c:val>
            <c:numRef>
              <c:f>'Fig. Absolute Composition'!$L$16:$AL$16</c:f>
              <c:numCache>
                <c:formatCode>#,##0.00</c:formatCode>
                <c:ptCount val="12"/>
                <c:pt idx="0">
                  <c:v>92.694837975503162</c:v>
                </c:pt>
                <c:pt idx="1">
                  <c:v>90.989006927455662</c:v>
                </c:pt>
                <c:pt idx="2">
                  <c:v>86.479402594149292</c:v>
                </c:pt>
                <c:pt idx="3">
                  <c:v>87.202831914627808</c:v>
                </c:pt>
                <c:pt idx="4">
                  <c:v>85.294781191067244</c:v>
                </c:pt>
                <c:pt idx="5">
                  <c:v>81.407613368970658</c:v>
                </c:pt>
                <c:pt idx="6">
                  <c:v>78.733600149783996</c:v>
                </c:pt>
                <c:pt idx="7">
                  <c:v>75.544410163904615</c:v>
                </c:pt>
                <c:pt idx="8">
                  <c:v>74.46138981389575</c:v>
                </c:pt>
                <c:pt idx="9">
                  <c:v>73.1260491094001</c:v>
                </c:pt>
                <c:pt idx="10">
                  <c:v>72.324041253088154</c:v>
                </c:pt>
                <c:pt idx="11">
                  <c:v>72.021107481180479</c:v>
                </c:pt>
              </c:numCache>
              <c:extLst/>
            </c:numRef>
          </c:val>
          <c:smooth val="0"/>
          <c:extLst>
            <c:ext xmlns:c16="http://schemas.microsoft.com/office/drawing/2014/chart" uri="{C3380CC4-5D6E-409C-BE32-E72D297353CC}">
              <c16:uniqueId val="{00000080-737B-4065-938F-491CE4D91078}"/>
            </c:ext>
          </c:extLst>
        </c:ser>
        <c:dLbls>
          <c:showLegendKey val="0"/>
          <c:showVal val="0"/>
          <c:showCatName val="0"/>
          <c:showSerName val="0"/>
          <c:showPercent val="0"/>
          <c:showBubbleSize val="0"/>
        </c:dLbls>
        <c:marker val="1"/>
        <c:smooth val="0"/>
        <c:axId val="1009067872"/>
        <c:axId val="938134424"/>
      </c:lineChart>
      <c:catAx>
        <c:axId val="242045768"/>
        <c:scaling>
          <c:orientation val="minMax"/>
        </c:scaling>
        <c:delete val="0"/>
        <c:axPos val="b"/>
        <c:numFmt formatCode="0" sourceLinked="1"/>
        <c:majorTickMark val="out"/>
        <c:minorTickMark val="none"/>
        <c:tickLblPos val="nextTo"/>
        <c:spPr>
          <a:ln w="3175">
            <a:solidFill>
              <a:srgbClr val="7F8080"/>
            </a:solidFill>
            <a:prstDash val="solid"/>
          </a:ln>
        </c:spPr>
        <c:txPr>
          <a:bodyPr rot="0" vert="horz"/>
          <a:lstStyle/>
          <a:p>
            <a:pPr>
              <a:defRPr b="0">
                <a:solidFill>
                  <a:srgbClr val="000000"/>
                </a:solidFill>
                <a:latin typeface="Arial"/>
                <a:ea typeface="Arial"/>
                <a:cs typeface="Arial"/>
              </a:defRPr>
            </a:pPr>
            <a:endParaRPr lang="en-US"/>
          </a:p>
        </c:txPr>
        <c:crossAx val="242046944"/>
        <c:crosses val="autoZero"/>
        <c:auto val="1"/>
        <c:lblAlgn val="ctr"/>
        <c:lblOffset val="100"/>
        <c:noMultiLvlLbl val="0"/>
      </c:catAx>
      <c:valAx>
        <c:axId val="242046944"/>
        <c:scaling>
          <c:orientation val="minMax"/>
          <c:max val="100"/>
        </c:scaling>
        <c:delete val="0"/>
        <c:axPos val="l"/>
        <c:majorGridlines/>
        <c:numFmt formatCode="#,##0" sourceLinked="0"/>
        <c:majorTickMark val="out"/>
        <c:minorTickMark val="none"/>
        <c:tickLblPos val="nextTo"/>
        <c:spPr>
          <a:ln w="3175">
            <a:solidFill>
              <a:srgbClr val="7F8080"/>
            </a:solidFill>
            <a:prstDash val="solid"/>
          </a:ln>
        </c:spPr>
        <c:txPr>
          <a:bodyPr rot="0" vert="horz"/>
          <a:lstStyle/>
          <a:p>
            <a:pPr>
              <a:defRPr b="0">
                <a:solidFill>
                  <a:srgbClr val="000000"/>
                </a:solidFill>
                <a:latin typeface="Arial"/>
                <a:ea typeface="Arial"/>
                <a:cs typeface="Arial"/>
              </a:defRPr>
            </a:pPr>
            <a:endParaRPr lang="en-US"/>
          </a:p>
        </c:txPr>
        <c:crossAx val="242045768"/>
        <c:crosses val="autoZero"/>
        <c:crossBetween val="between"/>
      </c:valAx>
      <c:valAx>
        <c:axId val="938134424"/>
        <c:scaling>
          <c:orientation val="minMax"/>
        </c:scaling>
        <c:delete val="0"/>
        <c:axPos val="r"/>
        <c:numFmt formatCode="#,##0" sourceLinked="0"/>
        <c:majorTickMark val="out"/>
        <c:minorTickMark val="none"/>
        <c:tickLblPos val="nextTo"/>
        <c:spPr>
          <a:ln>
            <a:solidFill>
              <a:srgbClr val="7F8080"/>
            </a:solidFill>
            <a:prstDash val="solid"/>
          </a:ln>
        </c:spPr>
        <c:txPr>
          <a:bodyPr/>
          <a:lstStyle/>
          <a:p>
            <a:pPr>
              <a:defRPr b="0">
                <a:solidFill>
                  <a:srgbClr val="000000"/>
                </a:solidFill>
                <a:latin typeface="Arial"/>
                <a:ea typeface="Arial"/>
                <a:cs typeface="Arial"/>
              </a:defRPr>
            </a:pPr>
            <a:endParaRPr lang="en-US"/>
          </a:p>
        </c:txPr>
        <c:crossAx val="1009067872"/>
        <c:crosses val="max"/>
        <c:crossBetween val="between"/>
      </c:valAx>
      <c:catAx>
        <c:axId val="1009067872"/>
        <c:scaling>
          <c:orientation val="minMax"/>
        </c:scaling>
        <c:delete val="1"/>
        <c:axPos val="b"/>
        <c:numFmt formatCode="General" sourceLinked="1"/>
        <c:majorTickMark val="out"/>
        <c:minorTickMark val="none"/>
        <c:tickLblPos val="nextTo"/>
        <c:crossAx val="938134424"/>
        <c:crosses val="autoZero"/>
        <c:auto val="1"/>
        <c:lblAlgn val="ctr"/>
        <c:lblOffset val="100"/>
        <c:noMultiLvlLbl val="0"/>
      </c:catAx>
      <c:spPr>
        <a:noFill/>
        <a:ln>
          <a:solidFill>
            <a:srgbClr val="FFFFFF"/>
          </a:solidFill>
        </a:ln>
        <a:effectLst>
          <a:outerShdw blurRad="63500" dist="37357" dir="2700000" rotWithShape="0">
            <a:scrgbClr r="0" g="0" b="0">
              <a:alpha val="0"/>
            </a:scrgbClr>
          </a:outerShdw>
        </a:effectLst>
      </c:spPr>
    </c:plotArea>
    <c:plotVisOnly val="1"/>
    <c:dispBlanksAs val="gap"/>
    <c:showDLblsOverMax val="0"/>
  </c:chart>
  <c:spPr>
    <a:solidFill>
      <a:sysClr val="window" lastClr="FFFFFF"/>
    </a:solidFill>
    <a:ln w="6350" cmpd="sng">
      <a:solidFill>
        <a:srgbClr val="7F8080"/>
      </a:solid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33116502930789E-2"/>
          <c:y val="0.17637038643960831"/>
          <c:w val="0.84930251403052992"/>
          <c:h val="0.70285747347713801"/>
        </c:manualLayout>
      </c:layout>
      <c:barChart>
        <c:barDir val="col"/>
        <c:grouping val="stacked"/>
        <c:varyColors val="0"/>
        <c:ser>
          <c:idx val="0"/>
          <c:order val="0"/>
          <c:tx>
            <c:strRef>
              <c:f>Value!$J$14</c:f>
              <c:strCache>
                <c:ptCount val="1"/>
                <c:pt idx="0">
                  <c:v>Oil sands</c:v>
                </c:pt>
              </c:strCache>
            </c:strRef>
          </c:tx>
          <c:spPr>
            <a:solidFill>
              <a:srgbClr val="0066B3"/>
            </a:solidFill>
            <a:ln w="12700">
              <a:noFill/>
            </a:ln>
          </c:spPr>
          <c:invertIfNegative val="0"/>
          <c:dPt>
            <c:idx val="16"/>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3D-2B81-4C52-BF78-2720075A1F09}"/>
              </c:ext>
            </c:extLst>
          </c:dPt>
          <c:dPt>
            <c:idx val="17"/>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1-2B81-4C52-BF78-2720075A1F09}"/>
              </c:ext>
            </c:extLst>
          </c:dPt>
          <c:dPt>
            <c:idx val="18"/>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3-2B81-4C52-BF78-2720075A1F09}"/>
              </c:ext>
            </c:extLst>
          </c:dPt>
          <c:dPt>
            <c:idx val="19"/>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5-2B81-4C52-BF78-2720075A1F09}"/>
              </c:ext>
            </c:extLst>
          </c:dPt>
          <c:dPt>
            <c:idx val="20"/>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7-2B81-4C52-BF78-2720075A1F09}"/>
              </c:ext>
            </c:extLst>
          </c:dPt>
          <c:dPt>
            <c:idx val="21"/>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9-2B81-4C52-BF78-2720075A1F09}"/>
              </c:ext>
            </c:extLst>
          </c:dPt>
          <c:dPt>
            <c:idx val="22"/>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B-2B81-4C52-BF78-2720075A1F09}"/>
              </c:ext>
            </c:extLst>
          </c:dPt>
          <c:dPt>
            <c:idx val="23"/>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D-2B81-4C52-BF78-2720075A1F09}"/>
              </c:ext>
            </c:extLst>
          </c:dPt>
          <c:dPt>
            <c:idx val="24"/>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0F-2B81-4C52-BF78-2720075A1F09}"/>
              </c:ext>
            </c:extLst>
          </c:dPt>
          <c:dPt>
            <c:idx val="25"/>
            <c:invertIfNegative val="0"/>
            <c:bubble3D val="0"/>
            <c:spPr>
              <a:pattFill prst="dkDnDiag">
                <a:fgClr>
                  <a:srgbClr val="0066B3"/>
                </a:fgClr>
                <a:bgClr>
                  <a:srgbClr val="FFFFFF"/>
                </a:bgClr>
              </a:pattFill>
              <a:ln w="12700">
                <a:noFill/>
              </a:ln>
            </c:spPr>
            <c:extLst>
              <c:ext xmlns:c16="http://schemas.microsoft.com/office/drawing/2014/chart" uri="{C3380CC4-5D6E-409C-BE32-E72D297353CC}">
                <c16:uniqueId val="{00000011-2B81-4C52-BF78-2720075A1F09}"/>
              </c:ext>
            </c:extLst>
          </c:dPt>
          <c:cat>
            <c:numRef>
              <c:f>Value!$K$4:$AO$4</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extLst/>
            </c:numRef>
          </c:cat>
          <c:val>
            <c:numRef>
              <c:f>Value!$K$14:$AO$14</c:f>
              <c:numCache>
                <c:formatCode>_("$"* #,##0_);_("$"* \(#,##0\);_("$"* "-"??_);_(@_)</c:formatCode>
                <c:ptCount val="26"/>
                <c:pt idx="0">
                  <c:v>15324.933633929046</c:v>
                </c:pt>
                <c:pt idx="1">
                  <c:v>21924.148634725716</c:v>
                </c:pt>
                <c:pt idx="2">
                  <c:v>25638.674349856497</c:v>
                </c:pt>
                <c:pt idx="3">
                  <c:v>36972.152339145221</c:v>
                </c:pt>
                <c:pt idx="4">
                  <c:v>26757.437872987168</c:v>
                </c:pt>
                <c:pt idx="5">
                  <c:v>36480.784102520774</c:v>
                </c:pt>
                <c:pt idx="6">
                  <c:v>50756.951094363314</c:v>
                </c:pt>
                <c:pt idx="7">
                  <c:v>49779.343306261042</c:v>
                </c:pt>
                <c:pt idx="8">
                  <c:v>55450.500792367435</c:v>
                </c:pt>
                <c:pt idx="9">
                  <c:v>59561.842369516737</c:v>
                </c:pt>
                <c:pt idx="10">
                  <c:v>32274.358485584838</c:v>
                </c:pt>
                <c:pt idx="11">
                  <c:v>27749.961354646821</c:v>
                </c:pt>
                <c:pt idx="12">
                  <c:v>39626.48323675862</c:v>
                </c:pt>
                <c:pt idx="13">
                  <c:v>45284.024427951474</c:v>
                </c:pt>
                <c:pt idx="14">
                  <c:v>53002.728541399381</c:v>
                </c:pt>
                <c:pt idx="15">
                  <c:v>37571.833309575683</c:v>
                </c:pt>
                <c:pt idx="16">
                  <c:v>65463.426594192431</c:v>
                </c:pt>
                <c:pt idx="17">
                  <c:v>72131.652902372283</c:v>
                </c:pt>
                <c:pt idx="18">
                  <c:v>67164.556936907276</c:v>
                </c:pt>
                <c:pt idx="19">
                  <c:v>68097.098275349825</c:v>
                </c:pt>
                <c:pt idx="20">
                  <c:v>67400.842400548383</c:v>
                </c:pt>
                <c:pt idx="21">
                  <c:v>67882.442549136584</c:v>
                </c:pt>
                <c:pt idx="22">
                  <c:v>70063.946503252315</c:v>
                </c:pt>
                <c:pt idx="23">
                  <c:v>73208.864728962566</c:v>
                </c:pt>
                <c:pt idx="24">
                  <c:v>76165.915874717946</c:v>
                </c:pt>
                <c:pt idx="25">
                  <c:v>79089.338274638794</c:v>
                </c:pt>
              </c:numCache>
              <c:extLst/>
            </c:numRef>
          </c:val>
          <c:extLst>
            <c:ext xmlns:c16="http://schemas.microsoft.com/office/drawing/2014/chart" uri="{C3380CC4-5D6E-409C-BE32-E72D297353CC}">
              <c16:uniqueId val="{00000012-2B81-4C52-BF78-2720075A1F09}"/>
            </c:ext>
          </c:extLst>
        </c:ser>
        <c:ser>
          <c:idx val="7"/>
          <c:order val="1"/>
          <c:tx>
            <c:strRef>
              <c:f>Value!$J$16</c:f>
              <c:strCache>
                <c:ptCount val="1"/>
                <c:pt idx="0">
                  <c:v>Natural gas</c:v>
                </c:pt>
              </c:strCache>
            </c:strRef>
          </c:tx>
          <c:spPr>
            <a:solidFill>
              <a:srgbClr val="FFD200"/>
            </a:solidFill>
            <a:ln>
              <a:noFill/>
            </a:ln>
          </c:spPr>
          <c:invertIfNegative val="0"/>
          <c:dPt>
            <c:idx val="16"/>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3C-2B81-4C52-BF78-2720075A1F09}"/>
              </c:ext>
            </c:extLst>
          </c:dPt>
          <c:dPt>
            <c:idx val="17"/>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14-2B81-4C52-BF78-2720075A1F09}"/>
              </c:ext>
            </c:extLst>
          </c:dPt>
          <c:dPt>
            <c:idx val="18"/>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16-2B81-4C52-BF78-2720075A1F09}"/>
              </c:ext>
            </c:extLst>
          </c:dPt>
          <c:dPt>
            <c:idx val="19"/>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18-2B81-4C52-BF78-2720075A1F09}"/>
              </c:ext>
            </c:extLst>
          </c:dPt>
          <c:dPt>
            <c:idx val="20"/>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1A-2B81-4C52-BF78-2720075A1F09}"/>
              </c:ext>
            </c:extLst>
          </c:dPt>
          <c:dPt>
            <c:idx val="21"/>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1C-2B81-4C52-BF78-2720075A1F09}"/>
              </c:ext>
            </c:extLst>
          </c:dPt>
          <c:dPt>
            <c:idx val="22"/>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1E-2B81-4C52-BF78-2720075A1F09}"/>
              </c:ext>
            </c:extLst>
          </c:dPt>
          <c:dPt>
            <c:idx val="23"/>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20-2B81-4C52-BF78-2720075A1F09}"/>
              </c:ext>
            </c:extLst>
          </c:dPt>
          <c:dPt>
            <c:idx val="24"/>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22-2B81-4C52-BF78-2720075A1F09}"/>
              </c:ext>
            </c:extLst>
          </c:dPt>
          <c:dPt>
            <c:idx val="25"/>
            <c:invertIfNegative val="0"/>
            <c:bubble3D val="0"/>
            <c:spPr>
              <a:pattFill prst="dkDnDiag">
                <a:fgClr>
                  <a:srgbClr val="FFD200"/>
                </a:fgClr>
                <a:bgClr>
                  <a:srgbClr val="FFFFFF"/>
                </a:bgClr>
              </a:pattFill>
              <a:ln>
                <a:noFill/>
              </a:ln>
            </c:spPr>
            <c:extLst>
              <c:ext xmlns:c16="http://schemas.microsoft.com/office/drawing/2014/chart" uri="{C3380CC4-5D6E-409C-BE32-E72D297353CC}">
                <c16:uniqueId val="{00000024-2B81-4C52-BF78-2720075A1F09}"/>
              </c:ext>
            </c:extLst>
          </c:dPt>
          <c:cat>
            <c:numRef>
              <c:f>Value!$K$4:$AO$4</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extLst/>
            </c:numRef>
          </c:cat>
          <c:val>
            <c:numRef>
              <c:f>Value!$K$16:$AO$16</c:f>
              <c:numCache>
                <c:formatCode>_("$"* #,##0.00_);_("$"* \(#,##0.00\);_("$"* "-"??_);_(@_)</c:formatCode>
                <c:ptCount val="26"/>
                <c:pt idx="0">
                  <c:v>44503.633280318209</c:v>
                </c:pt>
                <c:pt idx="1">
                  <c:v>35803.233944357788</c:v>
                </c:pt>
                <c:pt idx="2">
                  <c:v>36535.191025193206</c:v>
                </c:pt>
                <c:pt idx="3">
                  <c:v>45242.161509205886</c:v>
                </c:pt>
                <c:pt idx="4">
                  <c:v>19093.57247362403</c:v>
                </c:pt>
                <c:pt idx="5">
                  <c:v>20612.861479308722</c:v>
                </c:pt>
                <c:pt idx="6">
                  <c:v>18877.204322619105</c:v>
                </c:pt>
                <c:pt idx="7">
                  <c:v>12261.53848621726</c:v>
                </c:pt>
                <c:pt idx="8">
                  <c:v>15835.872711661448</c:v>
                </c:pt>
                <c:pt idx="9">
                  <c:v>20873.966194843597</c:v>
                </c:pt>
                <c:pt idx="10">
                  <c:v>10860.516179790991</c:v>
                </c:pt>
                <c:pt idx="11">
                  <c:v>8393.9332833570206</c:v>
                </c:pt>
                <c:pt idx="12">
                  <c:v>8615.1844617381812</c:v>
                </c:pt>
                <c:pt idx="13">
                  <c:v>6118.1665152027872</c:v>
                </c:pt>
                <c:pt idx="14">
                  <c:v>6922.8795119097458</c:v>
                </c:pt>
                <c:pt idx="15">
                  <c:v>8556.1414048180886</c:v>
                </c:pt>
                <c:pt idx="16">
                  <c:v>15372.590612035847</c:v>
                </c:pt>
                <c:pt idx="17">
                  <c:v>15757.902157381666</c:v>
                </c:pt>
                <c:pt idx="18">
                  <c:v>14114.337021431958</c:v>
                </c:pt>
                <c:pt idx="19">
                  <c:v>11926.702152569202</c:v>
                </c:pt>
                <c:pt idx="20">
                  <c:v>12122.076686797403</c:v>
                </c:pt>
                <c:pt idx="21">
                  <c:v>12313.941543541914</c:v>
                </c:pt>
                <c:pt idx="22">
                  <c:v>12186.64291877259</c:v>
                </c:pt>
                <c:pt idx="23">
                  <c:v>12455.608554449516</c:v>
                </c:pt>
                <c:pt idx="24">
                  <c:v>12911.373847052657</c:v>
                </c:pt>
                <c:pt idx="25">
                  <c:v>13415.180684251647</c:v>
                </c:pt>
              </c:numCache>
              <c:extLst/>
            </c:numRef>
          </c:val>
          <c:extLst>
            <c:ext xmlns:c16="http://schemas.microsoft.com/office/drawing/2014/chart" uri="{C3380CC4-5D6E-409C-BE32-E72D297353CC}">
              <c16:uniqueId val="{00000025-2B81-4C52-BF78-2720075A1F09}"/>
            </c:ext>
          </c:extLst>
        </c:ser>
        <c:ser>
          <c:idx val="1"/>
          <c:order val="2"/>
          <c:tx>
            <c:strRef>
              <c:f>Value!$J$15</c:f>
              <c:strCache>
                <c:ptCount val="1"/>
                <c:pt idx="0">
                  <c:v>Conventional</c:v>
                </c:pt>
              </c:strCache>
            </c:strRef>
          </c:tx>
          <c:spPr>
            <a:solidFill>
              <a:srgbClr val="00AB4E"/>
            </a:solidFill>
            <a:ln>
              <a:noFill/>
            </a:ln>
          </c:spPr>
          <c:invertIfNegative val="0"/>
          <c:dPt>
            <c:idx val="16"/>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3B-2B81-4C52-BF78-2720075A1F09}"/>
              </c:ext>
            </c:extLst>
          </c:dPt>
          <c:dPt>
            <c:idx val="17"/>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27-2B81-4C52-BF78-2720075A1F09}"/>
              </c:ext>
            </c:extLst>
          </c:dPt>
          <c:dPt>
            <c:idx val="18"/>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29-2B81-4C52-BF78-2720075A1F09}"/>
              </c:ext>
            </c:extLst>
          </c:dPt>
          <c:dPt>
            <c:idx val="19"/>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2B-2B81-4C52-BF78-2720075A1F09}"/>
              </c:ext>
            </c:extLst>
          </c:dPt>
          <c:dPt>
            <c:idx val="20"/>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2D-2B81-4C52-BF78-2720075A1F09}"/>
              </c:ext>
            </c:extLst>
          </c:dPt>
          <c:dPt>
            <c:idx val="21"/>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2F-2B81-4C52-BF78-2720075A1F09}"/>
              </c:ext>
            </c:extLst>
          </c:dPt>
          <c:dPt>
            <c:idx val="22"/>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31-2B81-4C52-BF78-2720075A1F09}"/>
              </c:ext>
            </c:extLst>
          </c:dPt>
          <c:dPt>
            <c:idx val="23"/>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33-2B81-4C52-BF78-2720075A1F09}"/>
              </c:ext>
            </c:extLst>
          </c:dPt>
          <c:dPt>
            <c:idx val="24"/>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35-2B81-4C52-BF78-2720075A1F09}"/>
              </c:ext>
            </c:extLst>
          </c:dPt>
          <c:dPt>
            <c:idx val="25"/>
            <c:invertIfNegative val="0"/>
            <c:bubble3D val="0"/>
            <c:spPr>
              <a:pattFill prst="dkDnDiag">
                <a:fgClr>
                  <a:srgbClr val="00AB4E"/>
                </a:fgClr>
                <a:bgClr>
                  <a:srgbClr val="FFFFFF"/>
                </a:bgClr>
              </a:pattFill>
              <a:ln>
                <a:noFill/>
              </a:ln>
            </c:spPr>
            <c:extLst>
              <c:ext xmlns:c16="http://schemas.microsoft.com/office/drawing/2014/chart" uri="{C3380CC4-5D6E-409C-BE32-E72D297353CC}">
                <c16:uniqueId val="{00000037-2B81-4C52-BF78-2720075A1F09}"/>
              </c:ext>
            </c:extLst>
          </c:dPt>
          <c:cat>
            <c:numRef>
              <c:f>Value!$K$4:$AO$4</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extLst/>
            </c:numRef>
          </c:cat>
          <c:val>
            <c:numRef>
              <c:f>Value!$K$15:$AO$15</c:f>
              <c:numCache>
                <c:formatCode>_("$"* #,##0_);_("$"* \(#,##0\);_("$"* "-"??_);_(@_)</c:formatCode>
                <c:ptCount val="26"/>
                <c:pt idx="0">
                  <c:v>17960.103541366308</c:v>
                </c:pt>
                <c:pt idx="1">
                  <c:v>21364.433524204258</c:v>
                </c:pt>
                <c:pt idx="2">
                  <c:v>23002.478136301594</c:v>
                </c:pt>
                <c:pt idx="3">
                  <c:v>33065.753582444639</c:v>
                </c:pt>
                <c:pt idx="4">
                  <c:v>19497.633391527033</c:v>
                </c:pt>
                <c:pt idx="5">
                  <c:v>24495.81760379683</c:v>
                </c:pt>
                <c:pt idx="6">
                  <c:v>32008.836200783644</c:v>
                </c:pt>
                <c:pt idx="7">
                  <c:v>27952.761797456849</c:v>
                </c:pt>
                <c:pt idx="8">
                  <c:v>29011.541591675861</c:v>
                </c:pt>
                <c:pt idx="9">
                  <c:v>27874.59202939456</c:v>
                </c:pt>
                <c:pt idx="10">
                  <c:v>12564.565422056094</c:v>
                </c:pt>
                <c:pt idx="11">
                  <c:v>9942.9144181728789</c:v>
                </c:pt>
                <c:pt idx="12">
                  <c:v>12107.653477163498</c:v>
                </c:pt>
                <c:pt idx="13">
                  <c:v>13834.790510377368</c:v>
                </c:pt>
                <c:pt idx="14">
                  <c:v>13423.438824961646</c:v>
                </c:pt>
                <c:pt idx="15">
                  <c:v>7772.4182644640341</c:v>
                </c:pt>
                <c:pt idx="16">
                  <c:v>15684.155097110974</c:v>
                </c:pt>
                <c:pt idx="17">
                  <c:v>17028.650699728536</c:v>
                </c:pt>
                <c:pt idx="18">
                  <c:v>16808.27900014686</c:v>
                </c:pt>
                <c:pt idx="19">
                  <c:v>16393.624998212912</c:v>
                </c:pt>
                <c:pt idx="20">
                  <c:v>15918.677587350492</c:v>
                </c:pt>
                <c:pt idx="21">
                  <c:v>16051.449891465054</c:v>
                </c:pt>
                <c:pt idx="22">
                  <c:v>16401.676299011666</c:v>
                </c:pt>
                <c:pt idx="23">
                  <c:v>16686.413893112785</c:v>
                </c:pt>
                <c:pt idx="24">
                  <c:v>17012.380948558191</c:v>
                </c:pt>
                <c:pt idx="25">
                  <c:v>17550.410921188293</c:v>
                </c:pt>
              </c:numCache>
              <c:extLst/>
            </c:numRef>
          </c:val>
          <c:extLst>
            <c:ext xmlns:c16="http://schemas.microsoft.com/office/drawing/2014/chart" uri="{C3380CC4-5D6E-409C-BE32-E72D297353CC}">
              <c16:uniqueId val="{00000038-2B81-4C52-BF78-2720075A1F09}"/>
            </c:ext>
          </c:extLst>
        </c:ser>
        <c:dLbls>
          <c:showLegendKey val="0"/>
          <c:showVal val="0"/>
          <c:showCatName val="0"/>
          <c:showSerName val="0"/>
          <c:showPercent val="0"/>
          <c:showBubbleSize val="0"/>
        </c:dLbls>
        <c:gapWidth val="0"/>
        <c:overlap val="100"/>
        <c:axId val="311402776"/>
        <c:axId val="472519728"/>
      </c:barChart>
      <c:lineChart>
        <c:grouping val="standard"/>
        <c:varyColors val="0"/>
        <c:ser>
          <c:idx val="2"/>
          <c:order val="3"/>
          <c:tx>
            <c:v>Oil price (WTI)</c:v>
          </c:tx>
          <c:spPr>
            <a:ln>
              <a:solidFill>
                <a:srgbClr val="EE2F53"/>
              </a:solidFill>
            </a:ln>
          </c:spPr>
          <c:marker>
            <c:symbol val="none"/>
          </c:marker>
          <c:cat>
            <c:strLit>
              <c:ptCount val="26"/>
              <c:pt idx="0">
                <c:v>6.00</c:v>
              </c:pt>
              <c:pt idx="1">
                <c:v>7.00</c:v>
              </c:pt>
              <c:pt idx="2">
                <c:v>8.00</c:v>
              </c:pt>
              <c:pt idx="3">
                <c:v>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pt idx="18">
                <c:v>24.00</c:v>
              </c:pt>
              <c:pt idx="19">
                <c:v>25.00</c:v>
              </c:pt>
              <c:pt idx="20">
                <c:v>26.00</c:v>
              </c:pt>
              <c:pt idx="21">
                <c:v>27.00</c:v>
              </c:pt>
              <c:pt idx="22">
                <c:v>28.00</c:v>
              </c:pt>
              <c:pt idx="23">
                <c:v>29.00</c:v>
              </c:pt>
              <c:pt idx="24">
                <c:v>30.00</c:v>
              </c:pt>
              <c:pt idx="25">
                <c:v>31.00</c:v>
              </c:pt>
              <c:extLst>
                <c:ext xmlns:c15="http://schemas.microsoft.com/office/drawing/2012/chart" uri="{02D57815-91ED-43cb-92C2-25804820EDAC}">
                  <c15:autoCat val="1"/>
                </c:ext>
              </c:extLst>
            </c:strLit>
          </c:cat>
          <c:val>
            <c:numRef>
              <c:f>Value!$K$33:$AO$33</c:f>
              <c:numCache>
                <c:formatCode>#,##0.00</c:formatCode>
                <c:ptCount val="26"/>
                <c:pt idx="0">
                  <c:v>57.05</c:v>
                </c:pt>
                <c:pt idx="1">
                  <c:v>67.53</c:v>
                </c:pt>
                <c:pt idx="2">
                  <c:v>75.319999999999993</c:v>
                </c:pt>
                <c:pt idx="3">
                  <c:v>102.44</c:v>
                </c:pt>
                <c:pt idx="4">
                  <c:v>64.540000000000006</c:v>
                </c:pt>
                <c:pt idx="5">
                  <c:v>82.83</c:v>
                </c:pt>
                <c:pt idx="6">
                  <c:v>112.37</c:v>
                </c:pt>
                <c:pt idx="7">
                  <c:v>111.67</c:v>
                </c:pt>
                <c:pt idx="8">
                  <c:v>107.38</c:v>
                </c:pt>
                <c:pt idx="9">
                  <c:v>96.9</c:v>
                </c:pt>
                <c:pt idx="10">
                  <c:v>52.35</c:v>
                </c:pt>
                <c:pt idx="11">
                  <c:v>45</c:v>
                </c:pt>
                <c:pt idx="12">
                  <c:v>54</c:v>
                </c:pt>
                <c:pt idx="13">
                  <c:v>70.19</c:v>
                </c:pt>
                <c:pt idx="14">
                  <c:v>62.69</c:v>
                </c:pt>
                <c:pt idx="15">
                  <c:v>41.15</c:v>
                </c:pt>
                <c:pt idx="16">
                  <c:v>70.293552828008302</c:v>
                </c:pt>
                <c:pt idx="17">
                  <c:v>75.598062079454493</c:v>
                </c:pt>
                <c:pt idx="18">
                  <c:v>69.080007516768305</c:v>
                </c:pt>
                <c:pt idx="19">
                  <c:v>67.033084940186995</c:v>
                </c:pt>
                <c:pt idx="20">
                  <c:v>65.399216647756006</c:v>
                </c:pt>
                <c:pt idx="21">
                  <c:v>66.056285652592507</c:v>
                </c:pt>
                <c:pt idx="22">
                  <c:v>67.410584516650005</c:v>
                </c:pt>
                <c:pt idx="23">
                  <c:v>69.137685796101493</c:v>
                </c:pt>
                <c:pt idx="24">
                  <c:v>70.881301664022502</c:v>
                </c:pt>
                <c:pt idx="25">
                  <c:v>73.0391761134793</c:v>
                </c:pt>
              </c:numCache>
              <c:extLst/>
            </c:numRef>
          </c:val>
          <c:smooth val="0"/>
          <c:extLst>
            <c:ext xmlns:c16="http://schemas.microsoft.com/office/drawing/2014/chart" uri="{C3380CC4-5D6E-409C-BE32-E72D297353CC}">
              <c16:uniqueId val="{00000039-2B81-4C52-BF78-2720075A1F09}"/>
            </c:ext>
          </c:extLst>
        </c:ser>
        <c:dLbls>
          <c:showLegendKey val="0"/>
          <c:showVal val="0"/>
          <c:showCatName val="0"/>
          <c:showSerName val="0"/>
          <c:showPercent val="0"/>
          <c:showBubbleSize val="0"/>
        </c:dLbls>
        <c:marker val="1"/>
        <c:smooth val="0"/>
        <c:axId val="1403578032"/>
        <c:axId val="1403576392"/>
      </c:lineChart>
      <c:catAx>
        <c:axId val="311402776"/>
        <c:scaling>
          <c:orientation val="minMax"/>
        </c:scaling>
        <c:delete val="0"/>
        <c:axPos val="b"/>
        <c:numFmt formatCode="General" sourceLinked="0"/>
        <c:majorTickMark val="out"/>
        <c:minorTickMark val="none"/>
        <c:tickLblPos val="nextTo"/>
        <c:spPr>
          <a:ln w="3175">
            <a:solidFill>
              <a:srgbClr val="7F8080"/>
            </a:solidFill>
            <a:prstDash val="solid"/>
          </a:ln>
        </c:spPr>
        <c:txPr>
          <a:bodyPr rot="0" vert="horz"/>
          <a:lstStyle/>
          <a:p>
            <a:pPr>
              <a:defRPr b="0">
                <a:solidFill>
                  <a:srgbClr val="000000"/>
                </a:solidFill>
                <a:latin typeface="Arial"/>
                <a:ea typeface="Arial"/>
                <a:cs typeface="Arial"/>
              </a:defRPr>
            </a:pPr>
            <a:endParaRPr lang="en-US"/>
          </a:p>
        </c:txPr>
        <c:crossAx val="472519728"/>
        <c:crosses val="autoZero"/>
        <c:auto val="1"/>
        <c:lblAlgn val="ctr"/>
        <c:lblOffset val="100"/>
        <c:noMultiLvlLbl val="0"/>
      </c:catAx>
      <c:valAx>
        <c:axId val="472519728"/>
        <c:scaling>
          <c:orientation val="minMax"/>
        </c:scaling>
        <c:delete val="0"/>
        <c:axPos val="l"/>
        <c:majorGridlines>
          <c:spPr>
            <a:ln w="3175">
              <a:solidFill>
                <a:srgbClr val="7F8080"/>
              </a:solidFill>
              <a:prstDash val="solid"/>
            </a:ln>
          </c:spPr>
        </c:majorGridlines>
        <c:numFmt formatCode="&quot;$&quot;#,##0" sourceLinked="0"/>
        <c:majorTickMark val="out"/>
        <c:minorTickMark val="none"/>
        <c:tickLblPos val="nextTo"/>
        <c:spPr>
          <a:ln w="3175">
            <a:solidFill>
              <a:srgbClr val="7F8080"/>
            </a:solidFill>
            <a:prstDash val="solid"/>
          </a:ln>
        </c:spPr>
        <c:txPr>
          <a:bodyPr/>
          <a:lstStyle/>
          <a:p>
            <a:pPr>
              <a:defRPr b="0">
                <a:solidFill>
                  <a:srgbClr val="000000"/>
                </a:solidFill>
                <a:latin typeface="Arial"/>
                <a:ea typeface="Arial"/>
                <a:cs typeface="Arial"/>
              </a:defRPr>
            </a:pPr>
            <a:endParaRPr lang="en-US"/>
          </a:p>
        </c:txPr>
        <c:crossAx val="311402776"/>
        <c:crosses val="autoZero"/>
        <c:crossBetween val="between"/>
        <c:dispUnits>
          <c:builtInUnit val="thousands"/>
        </c:dispUnits>
      </c:valAx>
      <c:valAx>
        <c:axId val="1403576392"/>
        <c:scaling>
          <c:orientation val="minMax"/>
        </c:scaling>
        <c:delete val="0"/>
        <c:axPos val="r"/>
        <c:numFmt formatCode="#,##0" sourceLinked="0"/>
        <c:majorTickMark val="out"/>
        <c:minorTickMark val="none"/>
        <c:tickLblPos val="nextTo"/>
        <c:spPr>
          <a:ln>
            <a:solidFill>
              <a:srgbClr val="7F8080"/>
            </a:solidFill>
            <a:prstDash val="solid"/>
          </a:ln>
        </c:spPr>
        <c:txPr>
          <a:bodyPr/>
          <a:lstStyle/>
          <a:p>
            <a:pPr>
              <a:defRPr b="0">
                <a:solidFill>
                  <a:srgbClr val="000000"/>
                </a:solidFill>
                <a:latin typeface="Arial"/>
                <a:ea typeface="Arial"/>
                <a:cs typeface="Arial"/>
              </a:defRPr>
            </a:pPr>
            <a:endParaRPr lang="en-US"/>
          </a:p>
        </c:txPr>
        <c:crossAx val="1403578032"/>
        <c:crosses val="max"/>
        <c:crossBetween val="between"/>
      </c:valAx>
      <c:catAx>
        <c:axId val="1403578032"/>
        <c:scaling>
          <c:orientation val="minMax"/>
        </c:scaling>
        <c:delete val="1"/>
        <c:axPos val="b"/>
        <c:numFmt formatCode="General" sourceLinked="1"/>
        <c:majorTickMark val="out"/>
        <c:minorTickMark val="none"/>
        <c:tickLblPos val="nextTo"/>
        <c:crossAx val="1403576392"/>
        <c:crosses val="autoZero"/>
        <c:auto val="1"/>
        <c:lblAlgn val="ctr"/>
        <c:lblOffset val="100"/>
        <c:noMultiLvlLbl val="0"/>
      </c:catAx>
      <c:spPr>
        <a:noFill/>
        <a:ln>
          <a:noFill/>
        </a:ln>
        <a:effectLst>
          <a:outerShdw blurRad="63500" dist="37357" dir="2700000" rotWithShape="0">
            <a:scrgbClr r="0" g="0" b="0">
              <a:alpha val="0"/>
            </a:scrgbClr>
          </a:outerShdw>
        </a:effectLst>
      </c:spPr>
    </c:plotArea>
    <c:legend>
      <c:legendPos val="b"/>
      <c:layout>
        <c:manualLayout>
          <c:xMode val="edge"/>
          <c:yMode val="edge"/>
          <c:x val="0.16931872065610118"/>
          <c:y val="0.10617728896112434"/>
          <c:w val="0.66092027853833923"/>
          <c:h val="4.6077227229235795E-2"/>
        </c:manualLayout>
      </c:layout>
      <c:overlay val="0"/>
      <c:txPr>
        <a:bodyPr/>
        <a:lstStyle/>
        <a:p>
          <a:pPr>
            <a:defRPr b="0">
              <a:solidFill>
                <a:srgbClr val="000000"/>
              </a:solidFill>
              <a:latin typeface="Arial" panose="020B0604020202020204" pitchFamily="34" charset="0"/>
            </a:defRPr>
          </a:pPr>
          <a:endParaRPr lang="en-US"/>
        </a:p>
      </c:txPr>
    </c:legend>
    <c:plotVisOnly val="1"/>
    <c:dispBlanksAs val="zero"/>
    <c:showDLblsOverMax val="0"/>
  </c:chart>
  <c:spPr>
    <a:noFill/>
    <a:ln w="6350" cmpd="sng">
      <a:solidFill>
        <a:srgbClr val="7F8080"/>
      </a:solidFill>
      <a:prstDash val="solid"/>
    </a:ln>
  </c:spPr>
  <c:txPr>
    <a:bodyPr/>
    <a:lstStyle/>
    <a:p>
      <a:pPr>
        <a:defRPr sz="1000">
          <a:solidFill>
            <a:srgbClr val="000000"/>
          </a:solidFill>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801637272"/>
        <c:axId val="801636288"/>
      </c:barChart>
      <c:catAx>
        <c:axId val="801637272"/>
        <c:scaling>
          <c:orientation val="minMax"/>
        </c:scaling>
        <c:delete val="0"/>
        <c:axPos val="b"/>
        <c:majorTickMark val="out"/>
        <c:minorTickMark val="none"/>
        <c:tickLblPos val="nextTo"/>
        <c:spPr>
          <a:noFill/>
          <a:ln w="9525" cap="flat" cmpd="sng" algn="ctr">
            <a:solidFill>
              <a:srgbClr val="7F8080"/>
            </a:solidFill>
            <a:prstDash val="solid"/>
            <a:round/>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en-US"/>
          </a:p>
        </c:txPr>
        <c:crossAx val="801636288"/>
        <c:crosses val="autoZero"/>
        <c:auto val="1"/>
        <c:lblAlgn val="ctr"/>
        <c:lblOffset val="100"/>
        <c:noMultiLvlLbl val="0"/>
      </c:catAx>
      <c:valAx>
        <c:axId val="801636288"/>
        <c:scaling>
          <c:orientation val="minMax"/>
        </c:scaling>
        <c:delete val="0"/>
        <c:axPos val="l"/>
        <c:majorGridlines>
          <c:spPr>
            <a:ln w="9525" cap="flat" cmpd="sng" algn="ctr">
              <a:solidFill>
                <a:srgbClr val="7F8080"/>
              </a:solidFill>
              <a:prstDash val="solid"/>
              <a:round/>
            </a:ln>
            <a:effectLst/>
          </c:spPr>
        </c:majorGridlines>
        <c:majorTickMark val="out"/>
        <c:minorTickMark val="none"/>
        <c:tickLblPos val="nextTo"/>
        <c:spPr>
          <a:noFill/>
          <a:ln>
            <a:solidFill>
              <a:srgbClr val="7F8080"/>
            </a:solidFill>
            <a:prstDash val="solid"/>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en-US"/>
          </a:p>
        </c:txPr>
        <c:crossAx val="801637272"/>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7F8080"/>
      </a:solid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0152-45F7-BDAB-428B23254637}"/>
              </c:ext>
            </c:extLst>
          </c:dPt>
          <c:dPt>
            <c:idx val="1"/>
            <c:bubble3D val="0"/>
            <c:spPr>
              <a:noFill/>
              <a:ln w="19050">
                <a:noFill/>
              </a:ln>
              <a:effectLst/>
            </c:spPr>
            <c:extLst>
              <c:ext xmlns:c16="http://schemas.microsoft.com/office/drawing/2014/chart" uri="{C3380CC4-5D6E-409C-BE32-E72D297353CC}">
                <c16:uniqueId val="{00000003-0152-45F7-BDAB-428B23254637}"/>
              </c:ext>
            </c:extLst>
          </c:dPt>
          <c:val>
            <c:numRef>
              <c:f>'Figure 2'!$C$18:$C$19</c:f>
              <c:numCache>
                <c:formatCode>0%</c:formatCode>
                <c:ptCount val="2"/>
                <c:pt idx="0">
                  <c:v>0.9063591279930473</c:v>
                </c:pt>
                <c:pt idx="1">
                  <c:v>9.3640872006952702E-2</c:v>
                </c:pt>
              </c:numCache>
            </c:numRef>
          </c:val>
          <c:extLst>
            <c:ext xmlns:c16="http://schemas.microsoft.com/office/drawing/2014/chart" uri="{C3380CC4-5D6E-409C-BE32-E72D297353CC}">
              <c16:uniqueId val="{00000004-0152-45F7-BDAB-428B2325463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1481032819615"/>
          <c:y val="9.2189488247520573E-2"/>
          <c:w val="0.53760692733921078"/>
          <c:h val="0.80537774703301213"/>
        </c:manualLayout>
      </c:layout>
      <c:doughnutChart>
        <c:varyColors val="1"/>
        <c:ser>
          <c:idx val="0"/>
          <c:order val="0"/>
          <c:dPt>
            <c:idx val="0"/>
            <c:bubble3D val="0"/>
            <c:spPr>
              <a:solidFill>
                <a:srgbClr val="00AB4E"/>
              </a:solidFill>
              <a:ln w="19050">
                <a:solidFill>
                  <a:schemeClr val="lt1"/>
                </a:solidFill>
              </a:ln>
              <a:effectLst/>
            </c:spPr>
            <c:extLst>
              <c:ext xmlns:c16="http://schemas.microsoft.com/office/drawing/2014/chart" uri="{C3380CC4-5D6E-409C-BE32-E72D297353CC}">
                <c16:uniqueId val="{00000001-B7C8-4E8A-A143-820B6153314F}"/>
              </c:ext>
            </c:extLst>
          </c:dPt>
          <c:val>
            <c:numRef>
              <c:f>'Figure 2'!$C$16</c:f>
              <c:numCache>
                <c:formatCode>0%</c:formatCode>
                <c:ptCount val="1"/>
                <c:pt idx="0">
                  <c:v>1</c:v>
                </c:pt>
              </c:numCache>
            </c:numRef>
          </c:val>
          <c:extLst>
            <c:ext xmlns:c16="http://schemas.microsoft.com/office/drawing/2014/chart" uri="{C3380CC4-5D6E-409C-BE32-E72D297353CC}">
              <c16:uniqueId val="{00000002-B7C8-4E8A-A143-820B6153314F}"/>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Sheet1!$A$2:$C$18</cx:f>
        <cx:lvl ptCount="17"/>
        <cx:lvl ptCount="17">
          <cx:pt idx="0">CCU</cx:pt>
          <cx:pt idx="3">CCS</cx:pt>
          <cx:pt idx="5">BECCS</cx:pt>
          <cx:pt idx="6">DAC</cx:pt>
          <cx:pt idx="7">CCS</cx:pt>
          <cx:pt idx="9">CCU</cx:pt>
          <cx:pt idx="10">CCS</cx:pt>
          <cx:pt idx="11">CCU</cx:pt>
          <cx:pt idx="12">CCS</cx:pt>
          <cx:pt idx="13">CCU</cx:pt>
          <cx:pt idx="14">CCS</cx:pt>
          <cx:pt idx="15">CCU</cx:pt>
          <cx:pt idx="16">CCS</cx:pt>
        </cx:lvl>
        <cx:lvl ptCount="17">
          <cx:pt idx="0">United States</cx:pt>
          <cx:pt idx="1">United States</cx:pt>
          <cx:pt idx="2">United States</cx:pt>
          <cx:pt idx="3">United States</cx:pt>
          <cx:pt idx="4">United States</cx:pt>
          <cx:pt idx="5">United States</cx:pt>
          <cx:pt idx="6">United States</cx:pt>
          <cx:pt idx="7">United Kingdom</cx:pt>
          <cx:pt idx="8">Branch 2</cx:pt>
          <cx:pt idx="9">China*</cx:pt>
          <cx:pt idx="10">China*</cx:pt>
          <cx:pt idx="11">Rest of Europe</cx:pt>
          <cx:pt idx="12">Rest of Europe</cx:pt>
          <cx:pt idx="13">Rest of World</cx:pt>
          <cx:pt idx="15">Canada</cx:pt>
          <cx:pt idx="16">Canada</cx:pt>
        </cx:lvl>
      </cx:strDim>
      <cx:numDim type="size">
        <cx:f>Sheet1!$D$2:$D$18</cx:f>
        <cx:lvl ptCount="17" formatCode="General">
          <cx:pt idx="0">18.300000000000001</cx:pt>
          <cx:pt idx="3">14.65</cx:pt>
          <cx:pt idx="5">0.87999999999999989</cx:pt>
          <cx:pt idx="6">1</cx:pt>
          <cx:pt idx="7">14.6</cx:pt>
          <cx:pt idx="9">4.4100000000000001</cx:pt>
          <cx:pt idx="10">1</cx:pt>
          <cx:pt idx="11">0.5</cx:pt>
          <cx:pt idx="12">3.8300000000000001</cx:pt>
          <cx:pt idx="13">5.7000000000000002</cx:pt>
          <cx:pt idx="14">3</cx:pt>
          <cx:pt idx="15">3</cx:pt>
          <cx:pt idx="16">0.75</cx:pt>
        </cx:lvl>
      </cx:numDim>
    </cx:data>
  </cx:chartData>
  <cx:chart>
    <cx:plotArea>
      <cx:plotAreaRegion>
        <cx:series layoutId="sunburst" uniqueId="{6E5B1A26-37DC-4DDB-BADA-C242933199BE}">
          <cx:tx>
            <cx:txData>
              <cx:f>Sheet1!$D$1</cx:f>
              <cx:v>Series1</cx:v>
            </cx:txData>
          </cx:tx>
          <cx:dataLabels>
            <cx:txPr>
              <a:bodyPr spcFirstLastPara="1" vertOverflow="ellipsis" horzOverflow="overflow" wrap="square" lIns="0" tIns="0" rIns="0" bIns="0" anchor="ctr" anchorCtr="1"/>
              <a:lstStyle/>
              <a:p>
                <a:pPr algn="ctr" rtl="0">
                  <a:defRPr sz="1000"/>
                </a:pPr>
                <a:endParaRPr lang="en-US" sz="1000" b="0" i="0" u="none" strike="noStrike" baseline="0">
                  <a:solidFill>
                    <a:srgbClr val="FFFFFF"/>
                  </a:solidFill>
                  <a:latin typeface="Arial"/>
                </a:endParaRPr>
              </a:p>
            </cx:txPr>
            <cx:dataLabelHidden idx="11"/>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9816E-78D5-4156-B338-27126078EFDB}" type="doc">
      <dgm:prSet loTypeId="urn:microsoft.com/office/officeart/2005/8/layout/pyramid3" loCatId="pyramid" qsTypeId="urn:microsoft.com/office/officeart/2005/8/quickstyle/simple1" qsCatId="simple" csTypeId="urn:microsoft.com/office/officeart/2005/8/colors/accent1_2" csCatId="accent1" phldr="1"/>
      <dgm:spPr/>
    </dgm:pt>
    <dgm:pt modelId="{365161B1-55F7-43E4-979A-D89B964AB7E0}">
      <dgm:prSet phldrT="[Text]" custT="1"/>
      <dgm:spPr>
        <a:solidFill>
          <a:srgbClr val="00AB4E"/>
        </a:solidFill>
      </dgm:spPr>
      <dgm:t>
        <a:bodyPr/>
        <a:lstStyle/>
        <a:p>
          <a:r>
            <a:rPr lang="en-GB" sz="1200" b="1" i="0" u="none" dirty="0">
              <a:solidFill>
                <a:schemeClr val="bg1"/>
              </a:solidFill>
            </a:rPr>
            <a:t>192 parties to the Paris Agreement</a:t>
          </a:r>
          <a:endParaRPr lang="en-GB" sz="1200" b="1" dirty="0">
            <a:solidFill>
              <a:schemeClr val="bg1"/>
            </a:solidFill>
          </a:endParaRPr>
        </a:p>
      </dgm:t>
    </dgm:pt>
    <dgm:pt modelId="{87AE1C05-CE60-4938-A54B-0B14EBC995C2}" type="parTrans" cxnId="{E1D2BF06-3DDF-4CAF-83A0-B0DA684B8F8D}">
      <dgm:prSet/>
      <dgm:spPr/>
      <dgm:t>
        <a:bodyPr/>
        <a:lstStyle/>
        <a:p>
          <a:endParaRPr lang="en-GB"/>
        </a:p>
      </dgm:t>
    </dgm:pt>
    <dgm:pt modelId="{02B0F580-C98F-4071-BA23-6A8C4EE11BBD}" type="sibTrans" cxnId="{E1D2BF06-3DDF-4CAF-83A0-B0DA684B8F8D}">
      <dgm:prSet/>
      <dgm:spPr/>
      <dgm:t>
        <a:bodyPr/>
        <a:lstStyle/>
        <a:p>
          <a:endParaRPr lang="en-GB"/>
        </a:p>
      </dgm:t>
    </dgm:pt>
    <dgm:pt modelId="{5C4B1BAD-19E1-4446-A660-DA5E2A55866C}">
      <dgm:prSet custT="1"/>
      <dgm:spPr>
        <a:solidFill>
          <a:schemeClr val="tx1">
            <a:lumMod val="50000"/>
            <a:lumOff val="50000"/>
          </a:schemeClr>
        </a:solidFill>
      </dgm:spPr>
      <dgm:t>
        <a:bodyPr/>
        <a:lstStyle/>
        <a:p>
          <a:r>
            <a:rPr lang="en-GB" sz="1200" b="1" dirty="0">
              <a:solidFill>
                <a:schemeClr val="bg1"/>
              </a:solidFill>
            </a:rPr>
            <a:t>154 parties with net-zero goals</a:t>
          </a:r>
        </a:p>
      </dgm:t>
    </dgm:pt>
    <dgm:pt modelId="{82DF6974-4155-4C54-B6A5-EFA67A4ED20D}" type="parTrans" cxnId="{76CC640B-E37A-442E-9959-DBD7BF5B66CC}">
      <dgm:prSet/>
      <dgm:spPr/>
      <dgm:t>
        <a:bodyPr/>
        <a:lstStyle/>
        <a:p>
          <a:endParaRPr lang="en-GB"/>
        </a:p>
      </dgm:t>
    </dgm:pt>
    <dgm:pt modelId="{EE58D65F-1A87-40B5-A5CC-2B2930B6D993}" type="sibTrans" cxnId="{76CC640B-E37A-442E-9959-DBD7BF5B66CC}">
      <dgm:prSet/>
      <dgm:spPr/>
      <dgm:t>
        <a:bodyPr/>
        <a:lstStyle/>
        <a:p>
          <a:endParaRPr lang="en-GB"/>
        </a:p>
      </dgm:t>
    </dgm:pt>
    <dgm:pt modelId="{53D77A5D-FFED-4F1E-8FE3-03F0BAF2F938}">
      <dgm:prSet phldrT="[Text]" custT="1"/>
      <dgm:spPr>
        <a:solidFill>
          <a:srgbClr val="009697"/>
        </a:solidFill>
      </dgm:spPr>
      <dgm:t>
        <a:bodyPr/>
        <a:lstStyle/>
        <a:p>
          <a:r>
            <a:rPr lang="en-GB" sz="1200" b="1" i="0" u="none" dirty="0">
              <a:solidFill>
                <a:schemeClr val="bg1"/>
              </a:solidFill>
            </a:rPr>
            <a:t>48</a:t>
          </a:r>
          <a:endParaRPr lang="en-GB" sz="1200" dirty="0">
            <a:solidFill>
              <a:schemeClr val="bg1"/>
            </a:solidFill>
          </a:endParaRPr>
        </a:p>
      </dgm:t>
    </dgm:pt>
    <dgm:pt modelId="{E6E620F1-3B48-4CF6-8E37-F5AE851DD1D7}" type="parTrans" cxnId="{42231788-0040-42B8-A321-A5D84A7F8933}">
      <dgm:prSet/>
      <dgm:spPr/>
      <dgm:t>
        <a:bodyPr/>
        <a:lstStyle/>
        <a:p>
          <a:endParaRPr lang="en-GB"/>
        </a:p>
      </dgm:t>
    </dgm:pt>
    <dgm:pt modelId="{8359EC47-D461-4364-A187-9CCC65F88947}" type="sibTrans" cxnId="{42231788-0040-42B8-A321-A5D84A7F8933}">
      <dgm:prSet/>
      <dgm:spPr/>
      <dgm:t>
        <a:bodyPr/>
        <a:lstStyle/>
        <a:p>
          <a:endParaRPr lang="en-GB"/>
        </a:p>
      </dgm:t>
    </dgm:pt>
    <dgm:pt modelId="{037BAF55-1523-493F-A1BC-87BFE0F0DD62}">
      <dgm:prSet phldrT="[Text]" custT="1"/>
      <dgm:spPr>
        <a:solidFill>
          <a:srgbClr val="96157C"/>
        </a:solidFill>
      </dgm:spPr>
      <dgm:t>
        <a:bodyPr bIns="144000" anchor="ctr" anchorCtr="0"/>
        <a:lstStyle/>
        <a:p>
          <a:r>
            <a:rPr lang="en-GB" sz="1200" b="1" dirty="0">
              <a:solidFill>
                <a:schemeClr val="bg1"/>
              </a:solidFill>
            </a:rPr>
            <a:t>16</a:t>
          </a:r>
        </a:p>
      </dgm:t>
    </dgm:pt>
    <dgm:pt modelId="{C4E2A94E-F695-4ED3-AA54-3B74DBA41BED}" type="parTrans" cxnId="{97E3C9C4-24FC-4FF3-8CF7-3EC54772A67C}">
      <dgm:prSet/>
      <dgm:spPr/>
      <dgm:t>
        <a:bodyPr/>
        <a:lstStyle/>
        <a:p>
          <a:endParaRPr lang="en-GB"/>
        </a:p>
      </dgm:t>
    </dgm:pt>
    <dgm:pt modelId="{4AFC0A97-37BD-4E56-9ABF-D430553ABA33}" type="sibTrans" cxnId="{97E3C9C4-24FC-4FF3-8CF7-3EC54772A67C}">
      <dgm:prSet/>
      <dgm:spPr/>
      <dgm:t>
        <a:bodyPr/>
        <a:lstStyle/>
        <a:p>
          <a:endParaRPr lang="en-GB"/>
        </a:p>
      </dgm:t>
    </dgm:pt>
    <dgm:pt modelId="{23B8B481-2C03-477D-8007-342B30A096EE}" type="pres">
      <dgm:prSet presAssocID="{EAF9816E-78D5-4156-B338-27126078EFDB}" presName="Name0" presStyleCnt="0">
        <dgm:presLayoutVars>
          <dgm:dir/>
          <dgm:animLvl val="lvl"/>
          <dgm:resizeHandles val="exact"/>
        </dgm:presLayoutVars>
      </dgm:prSet>
      <dgm:spPr/>
    </dgm:pt>
    <dgm:pt modelId="{6852FAE0-CA4A-45A6-AC9A-D8629077EDED}" type="pres">
      <dgm:prSet presAssocID="{365161B1-55F7-43E4-979A-D89B964AB7E0}" presName="Name8" presStyleCnt="0"/>
      <dgm:spPr/>
    </dgm:pt>
    <dgm:pt modelId="{78B3143E-0020-43E2-B0D7-0D86ECC1A07D}" type="pres">
      <dgm:prSet presAssocID="{365161B1-55F7-43E4-979A-D89B964AB7E0}" presName="level" presStyleLbl="node1" presStyleIdx="0" presStyleCnt="4">
        <dgm:presLayoutVars>
          <dgm:chMax val="1"/>
          <dgm:bulletEnabled val="1"/>
        </dgm:presLayoutVars>
      </dgm:prSet>
      <dgm:spPr/>
    </dgm:pt>
    <dgm:pt modelId="{A59715B8-CA3C-476F-8240-9BF4BF492041}" type="pres">
      <dgm:prSet presAssocID="{365161B1-55F7-43E4-979A-D89B964AB7E0}" presName="levelTx" presStyleLbl="revTx" presStyleIdx="0" presStyleCnt="0">
        <dgm:presLayoutVars>
          <dgm:chMax val="1"/>
          <dgm:bulletEnabled val="1"/>
        </dgm:presLayoutVars>
      </dgm:prSet>
      <dgm:spPr/>
    </dgm:pt>
    <dgm:pt modelId="{A7D8BA5E-4E0C-4859-BB95-6D459D0558D1}" type="pres">
      <dgm:prSet presAssocID="{5C4B1BAD-19E1-4446-A660-DA5E2A55866C}" presName="Name8" presStyleCnt="0"/>
      <dgm:spPr/>
    </dgm:pt>
    <dgm:pt modelId="{DDDF197E-703A-4B19-A131-5BF9407FBB9B}" type="pres">
      <dgm:prSet presAssocID="{5C4B1BAD-19E1-4446-A660-DA5E2A55866C}" presName="level" presStyleLbl="node1" presStyleIdx="1" presStyleCnt="4">
        <dgm:presLayoutVars>
          <dgm:chMax val="1"/>
          <dgm:bulletEnabled val="1"/>
        </dgm:presLayoutVars>
      </dgm:prSet>
      <dgm:spPr/>
    </dgm:pt>
    <dgm:pt modelId="{C5C73F91-F3B9-4687-A71D-04562DDBD0BA}" type="pres">
      <dgm:prSet presAssocID="{5C4B1BAD-19E1-4446-A660-DA5E2A55866C}" presName="levelTx" presStyleLbl="revTx" presStyleIdx="0" presStyleCnt="0">
        <dgm:presLayoutVars>
          <dgm:chMax val="1"/>
          <dgm:bulletEnabled val="1"/>
        </dgm:presLayoutVars>
      </dgm:prSet>
      <dgm:spPr/>
    </dgm:pt>
    <dgm:pt modelId="{226C083E-45CF-4004-9ACD-412CC9188C23}" type="pres">
      <dgm:prSet presAssocID="{53D77A5D-FFED-4F1E-8FE3-03F0BAF2F938}" presName="Name8" presStyleCnt="0"/>
      <dgm:spPr/>
    </dgm:pt>
    <dgm:pt modelId="{0F1F7330-A6FA-496A-A59A-A200E4C26F1D}" type="pres">
      <dgm:prSet presAssocID="{53D77A5D-FFED-4F1E-8FE3-03F0BAF2F938}" presName="level" presStyleLbl="node1" presStyleIdx="2" presStyleCnt="4">
        <dgm:presLayoutVars>
          <dgm:chMax val="1"/>
          <dgm:bulletEnabled val="1"/>
        </dgm:presLayoutVars>
      </dgm:prSet>
      <dgm:spPr/>
    </dgm:pt>
    <dgm:pt modelId="{2A79BB9A-129B-4679-A510-3E1BFDD5841F}" type="pres">
      <dgm:prSet presAssocID="{53D77A5D-FFED-4F1E-8FE3-03F0BAF2F938}" presName="levelTx" presStyleLbl="revTx" presStyleIdx="0" presStyleCnt="0">
        <dgm:presLayoutVars>
          <dgm:chMax val="1"/>
          <dgm:bulletEnabled val="1"/>
        </dgm:presLayoutVars>
      </dgm:prSet>
      <dgm:spPr/>
    </dgm:pt>
    <dgm:pt modelId="{853BE828-61AF-45BF-9E48-973D70050C76}" type="pres">
      <dgm:prSet presAssocID="{037BAF55-1523-493F-A1BC-87BFE0F0DD62}" presName="Name8" presStyleCnt="0"/>
      <dgm:spPr/>
    </dgm:pt>
    <dgm:pt modelId="{F44C608C-B01E-4CEC-AE5B-05515D34C7F5}" type="pres">
      <dgm:prSet presAssocID="{037BAF55-1523-493F-A1BC-87BFE0F0DD62}" presName="level" presStyleLbl="node1" presStyleIdx="3" presStyleCnt="4" custLinFactNeighborY="1167">
        <dgm:presLayoutVars>
          <dgm:chMax val="1"/>
          <dgm:bulletEnabled val="1"/>
        </dgm:presLayoutVars>
      </dgm:prSet>
      <dgm:spPr/>
    </dgm:pt>
    <dgm:pt modelId="{5570950E-7F78-494B-826A-F28CBF5166D8}" type="pres">
      <dgm:prSet presAssocID="{037BAF55-1523-493F-A1BC-87BFE0F0DD62}" presName="levelTx" presStyleLbl="revTx" presStyleIdx="0" presStyleCnt="0">
        <dgm:presLayoutVars>
          <dgm:chMax val="1"/>
          <dgm:bulletEnabled val="1"/>
        </dgm:presLayoutVars>
      </dgm:prSet>
      <dgm:spPr/>
    </dgm:pt>
  </dgm:ptLst>
  <dgm:cxnLst>
    <dgm:cxn modelId="{E1D2BF06-3DDF-4CAF-83A0-B0DA684B8F8D}" srcId="{EAF9816E-78D5-4156-B338-27126078EFDB}" destId="{365161B1-55F7-43E4-979A-D89B964AB7E0}" srcOrd="0" destOrd="0" parTransId="{87AE1C05-CE60-4938-A54B-0B14EBC995C2}" sibTransId="{02B0F580-C98F-4071-BA23-6A8C4EE11BBD}"/>
    <dgm:cxn modelId="{76CC640B-E37A-442E-9959-DBD7BF5B66CC}" srcId="{EAF9816E-78D5-4156-B338-27126078EFDB}" destId="{5C4B1BAD-19E1-4446-A660-DA5E2A55866C}" srcOrd="1" destOrd="0" parTransId="{82DF6974-4155-4C54-B6A5-EFA67A4ED20D}" sibTransId="{EE58D65F-1A87-40B5-A5CC-2B2930B6D993}"/>
    <dgm:cxn modelId="{A503920E-6070-4DBC-BA87-48D025D19FA8}" type="presOf" srcId="{EAF9816E-78D5-4156-B338-27126078EFDB}" destId="{23B8B481-2C03-477D-8007-342B30A096EE}" srcOrd="0" destOrd="0" presId="urn:microsoft.com/office/officeart/2005/8/layout/pyramid3"/>
    <dgm:cxn modelId="{35C0B63F-56B9-400F-A025-B8280CC7802E}" type="presOf" srcId="{365161B1-55F7-43E4-979A-D89B964AB7E0}" destId="{A59715B8-CA3C-476F-8240-9BF4BF492041}" srcOrd="1" destOrd="0" presId="urn:microsoft.com/office/officeart/2005/8/layout/pyramid3"/>
    <dgm:cxn modelId="{C1A76874-FF14-48B1-8AB0-7B19C863DEAC}" type="presOf" srcId="{037BAF55-1523-493F-A1BC-87BFE0F0DD62}" destId="{5570950E-7F78-494B-826A-F28CBF5166D8}" srcOrd="1" destOrd="0" presId="urn:microsoft.com/office/officeart/2005/8/layout/pyramid3"/>
    <dgm:cxn modelId="{42231788-0040-42B8-A321-A5D84A7F8933}" srcId="{EAF9816E-78D5-4156-B338-27126078EFDB}" destId="{53D77A5D-FFED-4F1E-8FE3-03F0BAF2F938}" srcOrd="2" destOrd="0" parTransId="{E6E620F1-3B48-4CF6-8E37-F5AE851DD1D7}" sibTransId="{8359EC47-D461-4364-A187-9CCC65F88947}"/>
    <dgm:cxn modelId="{12ABE796-DF8E-4768-9FBC-C1722E6A96A3}" type="presOf" srcId="{5C4B1BAD-19E1-4446-A660-DA5E2A55866C}" destId="{DDDF197E-703A-4B19-A131-5BF9407FBB9B}" srcOrd="0" destOrd="0" presId="urn:microsoft.com/office/officeart/2005/8/layout/pyramid3"/>
    <dgm:cxn modelId="{900CE79F-FE3A-4A3A-ABB3-668B931EB5A4}" type="presOf" srcId="{53D77A5D-FFED-4F1E-8FE3-03F0BAF2F938}" destId="{0F1F7330-A6FA-496A-A59A-A200E4C26F1D}" srcOrd="0" destOrd="0" presId="urn:microsoft.com/office/officeart/2005/8/layout/pyramid3"/>
    <dgm:cxn modelId="{784E5CB3-C0F6-4B64-8870-11D27D5E05B1}" type="presOf" srcId="{037BAF55-1523-493F-A1BC-87BFE0F0DD62}" destId="{F44C608C-B01E-4CEC-AE5B-05515D34C7F5}" srcOrd="0" destOrd="0" presId="urn:microsoft.com/office/officeart/2005/8/layout/pyramid3"/>
    <dgm:cxn modelId="{97E3C9C4-24FC-4FF3-8CF7-3EC54772A67C}" srcId="{EAF9816E-78D5-4156-B338-27126078EFDB}" destId="{037BAF55-1523-493F-A1BC-87BFE0F0DD62}" srcOrd="3" destOrd="0" parTransId="{C4E2A94E-F695-4ED3-AA54-3B74DBA41BED}" sibTransId="{4AFC0A97-37BD-4E56-9ABF-D430553ABA33}"/>
    <dgm:cxn modelId="{E3F8BECA-CBB1-4B1A-8EDF-CE226870D74C}" type="presOf" srcId="{53D77A5D-FFED-4F1E-8FE3-03F0BAF2F938}" destId="{2A79BB9A-129B-4679-A510-3E1BFDD5841F}" srcOrd="1" destOrd="0" presId="urn:microsoft.com/office/officeart/2005/8/layout/pyramid3"/>
    <dgm:cxn modelId="{B20B30D1-4DB5-46BC-8C05-8206FA8A3005}" type="presOf" srcId="{365161B1-55F7-43E4-979A-D89B964AB7E0}" destId="{78B3143E-0020-43E2-B0D7-0D86ECC1A07D}" srcOrd="0" destOrd="0" presId="urn:microsoft.com/office/officeart/2005/8/layout/pyramid3"/>
    <dgm:cxn modelId="{45434DE2-0682-453B-96AD-D2B276137046}" type="presOf" srcId="{5C4B1BAD-19E1-4446-A660-DA5E2A55866C}" destId="{C5C73F91-F3B9-4687-A71D-04562DDBD0BA}" srcOrd="1" destOrd="0" presId="urn:microsoft.com/office/officeart/2005/8/layout/pyramid3"/>
    <dgm:cxn modelId="{DE9CEC5A-0DF8-4A03-A102-D755A48D23DD}" type="presParOf" srcId="{23B8B481-2C03-477D-8007-342B30A096EE}" destId="{6852FAE0-CA4A-45A6-AC9A-D8629077EDED}" srcOrd="0" destOrd="0" presId="urn:microsoft.com/office/officeart/2005/8/layout/pyramid3"/>
    <dgm:cxn modelId="{0ABA54B8-1BFE-462D-814F-D95B79CC4235}" type="presParOf" srcId="{6852FAE0-CA4A-45A6-AC9A-D8629077EDED}" destId="{78B3143E-0020-43E2-B0D7-0D86ECC1A07D}" srcOrd="0" destOrd="0" presId="urn:microsoft.com/office/officeart/2005/8/layout/pyramid3"/>
    <dgm:cxn modelId="{1FC574F4-1DEA-4C97-8678-CA1D04642A30}" type="presParOf" srcId="{6852FAE0-CA4A-45A6-AC9A-D8629077EDED}" destId="{A59715B8-CA3C-476F-8240-9BF4BF492041}" srcOrd="1" destOrd="0" presId="urn:microsoft.com/office/officeart/2005/8/layout/pyramid3"/>
    <dgm:cxn modelId="{EE20DB1E-6F4E-4BC9-BFE4-78685A820BA0}" type="presParOf" srcId="{23B8B481-2C03-477D-8007-342B30A096EE}" destId="{A7D8BA5E-4E0C-4859-BB95-6D459D0558D1}" srcOrd="1" destOrd="0" presId="urn:microsoft.com/office/officeart/2005/8/layout/pyramid3"/>
    <dgm:cxn modelId="{2E1D2C55-9852-4D28-9FCD-60B1A5CE6F47}" type="presParOf" srcId="{A7D8BA5E-4E0C-4859-BB95-6D459D0558D1}" destId="{DDDF197E-703A-4B19-A131-5BF9407FBB9B}" srcOrd="0" destOrd="0" presId="urn:microsoft.com/office/officeart/2005/8/layout/pyramid3"/>
    <dgm:cxn modelId="{EC9B2194-91DE-4B94-B98D-22174EAF66C2}" type="presParOf" srcId="{A7D8BA5E-4E0C-4859-BB95-6D459D0558D1}" destId="{C5C73F91-F3B9-4687-A71D-04562DDBD0BA}" srcOrd="1" destOrd="0" presId="urn:microsoft.com/office/officeart/2005/8/layout/pyramid3"/>
    <dgm:cxn modelId="{5C4E6912-333E-44E7-A8B7-9C8576D24808}" type="presParOf" srcId="{23B8B481-2C03-477D-8007-342B30A096EE}" destId="{226C083E-45CF-4004-9ACD-412CC9188C23}" srcOrd="2" destOrd="0" presId="urn:microsoft.com/office/officeart/2005/8/layout/pyramid3"/>
    <dgm:cxn modelId="{09968157-B3AA-4457-B851-D3F52A8BE32D}" type="presParOf" srcId="{226C083E-45CF-4004-9ACD-412CC9188C23}" destId="{0F1F7330-A6FA-496A-A59A-A200E4C26F1D}" srcOrd="0" destOrd="0" presId="urn:microsoft.com/office/officeart/2005/8/layout/pyramid3"/>
    <dgm:cxn modelId="{6F84490B-A0CB-4053-96C1-FEE26404A27C}" type="presParOf" srcId="{226C083E-45CF-4004-9ACD-412CC9188C23}" destId="{2A79BB9A-129B-4679-A510-3E1BFDD5841F}" srcOrd="1" destOrd="0" presId="urn:microsoft.com/office/officeart/2005/8/layout/pyramid3"/>
    <dgm:cxn modelId="{870E00D0-4FEA-4527-B023-853C360D2E4D}" type="presParOf" srcId="{23B8B481-2C03-477D-8007-342B30A096EE}" destId="{853BE828-61AF-45BF-9E48-973D70050C76}" srcOrd="3" destOrd="0" presId="urn:microsoft.com/office/officeart/2005/8/layout/pyramid3"/>
    <dgm:cxn modelId="{9E4D4128-6081-4383-AED4-67A2BD904C47}" type="presParOf" srcId="{853BE828-61AF-45BF-9E48-973D70050C76}" destId="{F44C608C-B01E-4CEC-AE5B-05515D34C7F5}" srcOrd="0" destOrd="0" presId="urn:microsoft.com/office/officeart/2005/8/layout/pyramid3"/>
    <dgm:cxn modelId="{034457BF-E6D4-480E-8D6D-A12767E04C79}" type="presParOf" srcId="{853BE828-61AF-45BF-9E48-973D70050C76}" destId="{5570950E-7F78-494B-826A-F28CBF5166D8}"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143E-0020-43E2-B0D7-0D86ECC1A07D}">
      <dsp:nvSpPr>
        <dsp:cNvPr id="0" name=""/>
        <dsp:cNvSpPr/>
      </dsp:nvSpPr>
      <dsp:spPr>
        <a:xfrm rot="10800000">
          <a:off x="0" y="0"/>
          <a:ext cx="2836588" cy="763123"/>
        </a:xfrm>
        <a:prstGeom prst="trapezoid">
          <a:avLst>
            <a:gd name="adj" fmla="val 46463"/>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solidFill>
                <a:schemeClr val="bg1"/>
              </a:solidFill>
            </a:rPr>
            <a:t>192 parties to the Paris Agreement</a:t>
          </a:r>
          <a:endParaRPr lang="en-GB" sz="1200" b="1" kern="1200" dirty="0">
            <a:solidFill>
              <a:schemeClr val="bg1"/>
            </a:solidFill>
          </a:endParaRPr>
        </a:p>
      </dsp:txBody>
      <dsp:txXfrm rot="-10800000">
        <a:off x="496402" y="0"/>
        <a:ext cx="1843782" cy="763123"/>
      </dsp:txXfrm>
    </dsp:sp>
    <dsp:sp modelId="{DDDF197E-703A-4B19-A131-5BF9407FBB9B}">
      <dsp:nvSpPr>
        <dsp:cNvPr id="0" name=""/>
        <dsp:cNvSpPr/>
      </dsp:nvSpPr>
      <dsp:spPr>
        <a:xfrm rot="10800000">
          <a:off x="354573" y="763123"/>
          <a:ext cx="2127441" cy="763123"/>
        </a:xfrm>
        <a:prstGeom prst="trapezoid">
          <a:avLst>
            <a:gd name="adj" fmla="val 46463"/>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154 parties with net-zero goals</a:t>
          </a:r>
        </a:p>
      </dsp:txBody>
      <dsp:txXfrm rot="-10800000">
        <a:off x="726875" y="763123"/>
        <a:ext cx="1382836" cy="763123"/>
      </dsp:txXfrm>
    </dsp:sp>
    <dsp:sp modelId="{0F1F7330-A6FA-496A-A59A-A200E4C26F1D}">
      <dsp:nvSpPr>
        <dsp:cNvPr id="0" name=""/>
        <dsp:cNvSpPr/>
      </dsp:nvSpPr>
      <dsp:spPr>
        <a:xfrm rot="10800000">
          <a:off x="709147" y="1526246"/>
          <a:ext cx="1418294" cy="763123"/>
        </a:xfrm>
        <a:prstGeom prst="trapezoid">
          <a:avLst>
            <a:gd name="adj" fmla="val 46463"/>
          </a:avLst>
        </a:prstGeom>
        <a:solidFill>
          <a:srgbClr val="0096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solidFill>
                <a:schemeClr val="bg1"/>
              </a:solidFill>
            </a:rPr>
            <a:t>48</a:t>
          </a:r>
          <a:endParaRPr lang="en-GB" sz="1200" kern="1200" dirty="0">
            <a:solidFill>
              <a:schemeClr val="bg1"/>
            </a:solidFill>
          </a:endParaRPr>
        </a:p>
      </dsp:txBody>
      <dsp:txXfrm rot="-10800000">
        <a:off x="957348" y="1526246"/>
        <a:ext cx="921891" cy="763123"/>
      </dsp:txXfrm>
    </dsp:sp>
    <dsp:sp modelId="{F44C608C-B01E-4CEC-AE5B-05515D34C7F5}">
      <dsp:nvSpPr>
        <dsp:cNvPr id="0" name=""/>
        <dsp:cNvSpPr/>
      </dsp:nvSpPr>
      <dsp:spPr>
        <a:xfrm rot="10800000">
          <a:off x="1063720" y="2289369"/>
          <a:ext cx="709147" cy="763123"/>
        </a:xfrm>
        <a:prstGeom prst="trapezoid">
          <a:avLst>
            <a:gd name="adj" fmla="val 50000"/>
          </a:avLst>
        </a:prstGeom>
        <a:solidFill>
          <a:srgbClr val="9615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00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16</a:t>
          </a:r>
        </a:p>
      </dsp:txBody>
      <dsp:txXfrm rot="-10800000">
        <a:off x="1063720" y="2289369"/>
        <a:ext cx="709147" cy="7631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0.09846</cdr:y>
    </cdr:to>
    <cdr:sp macro="" textlink="">
      <cdr:nvSpPr>
        <cdr:cNvPr id="12" name="txtboxChartTitle"/>
        <cdr:cNvSpPr txBox="1">
          <a:spLocks xmlns:a="http://schemas.openxmlformats.org/drawingml/2006/main"/>
        </cdr:cNvSpPr>
      </cdr:nvSpPr>
      <cdr:spPr>
        <a:xfrm xmlns:a="http://schemas.openxmlformats.org/drawingml/2006/main">
          <a:off x="0" y="0"/>
          <a:ext cx="5472112"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fld id="{536073C1-BA9C-4F6D-989E-685A54062231}" type="TxLink">
            <a:rPr lang="en-US" sz="1200" b="1" i="0" u="none" strike="noStrike">
              <a:solidFill>
                <a:srgbClr val="FFFFFF"/>
              </a:solidFill>
              <a:latin typeface="Arial" panose="020B0604020202020204" pitchFamily="34" charset="0"/>
              <a:cs typeface="Arial" pitchFamily="34" charset="0"/>
            </a:rPr>
            <a:pPr algn="l"/>
            <a:t>Change in Canada's National Inventory from 2005 to 2019 (MMTCO2e per year)</a:t>
          </a:fld>
          <a:endParaRPr lang="en-US" sz="1200" b="1">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0.20688</cdr:y>
    </cdr:from>
    <cdr:to>
      <cdr:x>0.04605</cdr:x>
      <cdr:y>0.68392</cdr:y>
    </cdr:to>
    <cdr:sp macro="" textlink="">
      <cdr:nvSpPr>
        <cdr:cNvPr id="13" name="txtBoxPrimaryYAxisLabel"/>
        <cdr:cNvSpPr txBox="1"/>
      </cdr:nvSpPr>
      <cdr:spPr>
        <a:xfrm xmlns:a="http://schemas.openxmlformats.org/drawingml/2006/main" rot="16200000">
          <a:off x="-1488702" y="1990968"/>
          <a:ext cx="2267371" cy="25199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2000" rIns="76200" bIns="72000" rtlCol="0" anchor="t">
          <a:no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per year</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cdr:x>
      <cdr:y>0.93941</cdr:y>
    </cdr:from>
    <cdr:to>
      <cdr:x>0.73685</cdr:x>
      <cdr:y>1</cdr:y>
    </cdr:to>
    <cdr:sp macro="" textlink="">
      <cdr:nvSpPr>
        <cdr:cNvPr id="14" name="txtBoxSourceLine"/>
        <cdr:cNvSpPr txBox="1"/>
      </cdr:nvSpPr>
      <cdr:spPr>
        <a:xfrm xmlns:a="http://schemas.openxmlformats.org/drawingml/2006/main">
          <a:off x="0" y="4752975"/>
          <a:ext cx="4032112" cy="288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700" dirty="0">
              <a:solidFill>
                <a:srgbClr val="000000"/>
              </a:solidFill>
              <a:latin typeface="Arial" panose="020B0604020202020204" pitchFamily="34" charset="0"/>
              <a:cs typeface="Arial"/>
            </a:rPr>
            <a:t>Source: Environment and Climate Change Canada National Inventory Report 1990–2019: Greenhouse Gas Sources and Sinks in Canada</a:t>
          </a:r>
          <a:endParaRPr lang="en-US" sz="70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cdr:x>
      <cdr:y>0</cdr:y>
    </cdr:from>
    <cdr:to>
      <cdr:x>1</cdr:x>
      <cdr:y>0.09846</cdr:y>
    </cdr:to>
    <cdr:sp macro="" textlink="">
      <cdr:nvSpPr>
        <cdr:cNvPr id="3" name="txtboxChartTitle"/>
        <cdr:cNvSpPr txBox="1">
          <a:spLocks xmlns:a="http://schemas.openxmlformats.org/drawingml/2006/main"/>
        </cdr:cNvSpPr>
      </cdr:nvSpPr>
      <cdr:spPr>
        <a:xfrm xmlns:a="http://schemas.openxmlformats.org/drawingml/2006/main">
          <a:off x="0" y="0"/>
          <a:ext cx="5472112"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pitchFamily="34" charset="0"/>
            </a:rPr>
            <a:t>Change in Canada’s National Inventory from 2005 to 2019 </a:t>
          </a:r>
          <a:br>
            <a:rPr lang="en-US" sz="1200" b="1" i="0" u="none" strike="noStrike" dirty="0">
              <a:solidFill>
                <a:srgbClr val="FFFFFF"/>
              </a:solidFill>
              <a:latin typeface="Arial" panose="020B0604020202020204" pitchFamily="34" charset="0"/>
              <a:cs typeface="Arial" pitchFamily="34" charset="0"/>
            </a:rPr>
          </a:br>
          <a:r>
            <a:rPr lang="en-US" sz="1200" b="1" i="0" u="none" strike="noStrike" dirty="0">
              <a:solidFill>
                <a:srgbClr val="FFFFFF"/>
              </a:solidFill>
              <a:latin typeface="Arial" panose="020B0604020202020204" pitchFamily="34" charset="0"/>
              <a:cs typeface="Arial" pitchFamily="34" charset="0"/>
            </a:rPr>
            <a:t>(MMtCO</a:t>
          </a:r>
          <a:r>
            <a:rPr lang="en-US" sz="1200" b="1" i="0" u="none" strike="noStrike" baseline="-25000" dirty="0">
              <a:solidFill>
                <a:srgbClr val="FFFFFF"/>
              </a:solidFill>
              <a:latin typeface="Arial" panose="020B0604020202020204" pitchFamily="34" charset="0"/>
              <a:cs typeface="Arial" pitchFamily="34" charset="0"/>
            </a:rPr>
            <a:t>2</a:t>
          </a:r>
          <a:r>
            <a:rPr lang="en-US" sz="1200" b="1" i="0" u="none" strike="noStrike" dirty="0">
              <a:solidFill>
                <a:srgbClr val="FFFFFF"/>
              </a:solidFill>
              <a:latin typeface="Arial" panose="020B0604020202020204" pitchFamily="34" charset="0"/>
              <a:cs typeface="Arial" pitchFamily="34" charset="0"/>
            </a:rPr>
            <a:t>e per year)</a:t>
          </a:r>
          <a:endParaRPr lang="en-US" sz="1200" b="1"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0.73685</cdr:x>
      <cdr:y>0.95992</cdr:y>
    </cdr:from>
    <cdr:to>
      <cdr:x>1</cdr:x>
      <cdr:y>1</cdr:y>
    </cdr:to>
    <cdr:sp macro="" textlink="">
      <cdr:nvSpPr>
        <cdr:cNvPr id="7"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4032112"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0.1235</cdr:y>
    </cdr:to>
    <cdr:sp macro="" textlink="">
      <cdr:nvSpPr>
        <cdr:cNvPr id="11" name="txtboxChartTitle"/>
        <cdr:cNvSpPr txBox="1">
          <a:spLocks xmlns:a="http://schemas.openxmlformats.org/drawingml/2006/main"/>
        </cdr:cNvSpPr>
      </cdr:nvSpPr>
      <cdr:spPr>
        <a:xfrm xmlns:a="http://schemas.openxmlformats.org/drawingml/2006/main">
          <a:off x="0" y="0"/>
          <a:ext cx="2607627"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a:rPr>
            <a:t>Sources of unintegrated mining (PFT) GHG emissions in 2020</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0.94488</cdr:y>
    </cdr:from>
    <cdr:to>
      <cdr:x>0.44777</cdr:x>
      <cdr:y>1</cdr:y>
    </cdr:to>
    <cdr:sp macro="" textlink="">
      <cdr:nvSpPr>
        <cdr:cNvPr id="21" name="txtBoxSourceLine"/>
        <cdr:cNvSpPr txBox="1"/>
      </cdr:nvSpPr>
      <cdr:spPr>
        <a:xfrm xmlns:a="http://schemas.openxmlformats.org/drawingml/2006/main">
          <a:off x="0" y="3265490"/>
          <a:ext cx="1167627"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0.37581</cdr:x>
      <cdr:y>0.74104</cdr:y>
    </cdr:from>
    <cdr:to>
      <cdr:x>0.8321</cdr:x>
      <cdr:y>0.80027</cdr:y>
    </cdr:to>
    <cdr:sp macro="" textlink="">
      <cdr:nvSpPr>
        <cdr:cNvPr id="33" name="TextBox 6">
          <a:extLst xmlns:a="http://schemas.openxmlformats.org/drawingml/2006/main">
            <a:ext uri="{FF2B5EF4-FFF2-40B4-BE49-F238E27FC236}">
              <a16:creationId xmlns:a16="http://schemas.microsoft.com/office/drawing/2014/main" id="{068AA847-0638-4F2F-8B7D-B0078BBA26AE}"/>
            </a:ext>
          </a:extLst>
        </cdr:cNvPr>
        <cdr:cNvSpPr txBox="1"/>
      </cdr:nvSpPr>
      <cdr:spPr>
        <a:xfrm xmlns:a="http://schemas.openxmlformats.org/drawingml/2006/main">
          <a:off x="979963" y="3522130"/>
          <a:ext cx="1189832" cy="28151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Natural gas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0.12654</cdr:x>
      <cdr:y>0.2589</cdr:y>
    </cdr:from>
    <cdr:to>
      <cdr:x>0.40472</cdr:x>
      <cdr:y>0.32176</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329981" y="981075"/>
          <a:ext cx="725390" cy="23819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Diesel</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0.55487</cdr:x>
      <cdr:y>0.2589</cdr:y>
    </cdr:from>
    <cdr:to>
      <cdr:x>0.91538</cdr:x>
      <cdr:y>0.32181</cdr:y>
    </cdr:to>
    <cdr:sp macro="" textlink="">
      <cdr:nvSpPr>
        <cdr:cNvPr id="18" name="TextBox 6">
          <a:extLst xmlns:a="http://schemas.openxmlformats.org/drawingml/2006/main">
            <a:ext uri="{FF2B5EF4-FFF2-40B4-BE49-F238E27FC236}">
              <a16:creationId xmlns:a16="http://schemas.microsoft.com/office/drawing/2014/main" id="{BDCFBEF3-8E7B-43E9-A297-01560CF38664}"/>
            </a:ext>
          </a:extLst>
        </cdr:cNvPr>
        <cdr:cNvSpPr txBox="1"/>
      </cdr:nvSpPr>
      <cdr:spPr>
        <a:xfrm xmlns:a="http://schemas.openxmlformats.org/drawingml/2006/main">
          <a:off x="1446901" y="981075"/>
          <a:ext cx="940075" cy="2383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Fugitives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0.29228</cdr:x>
      <cdr:y>0.45846</cdr:y>
    </cdr:from>
    <cdr:to>
      <cdr:x>0.69253</cdr:x>
      <cdr:y>0.56482</cdr:y>
    </cdr:to>
    <cdr:sp macro="" textlink="">
      <cdr:nvSpPr>
        <cdr:cNvPr id="19" name="TextBox 6">
          <a:extLst xmlns:a="http://schemas.openxmlformats.org/drawingml/2006/main">
            <a:ext uri="{FF2B5EF4-FFF2-40B4-BE49-F238E27FC236}">
              <a16:creationId xmlns:a16="http://schemas.microsoft.com/office/drawing/2014/main" id="{F2268549-9F6E-47A2-BEF5-C70FF668FCF5}"/>
            </a:ext>
          </a:extLst>
        </cdr:cNvPr>
        <cdr:cNvSpPr txBox="1"/>
      </cdr:nvSpPr>
      <cdr:spPr>
        <a:xfrm xmlns:a="http://schemas.openxmlformats.org/drawingml/2006/main">
          <a:off x="762155" y="1737272"/>
          <a:ext cx="1043705" cy="40303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solidFill>
                <a:srgbClr val="000000"/>
              </a:solidFill>
              <a:latin typeface="Arial" panose="020B0604020202020204" pitchFamily="34" charset="0"/>
              <a:cs typeface="Arial"/>
            </a:rPr>
            <a:t>4.5 MMtCO</a:t>
          </a:r>
          <a:r>
            <a:rPr lang="en-US" sz="1000" b="1" baseline="-25000" dirty="0">
              <a:solidFill>
                <a:srgbClr val="000000"/>
              </a:solidFill>
              <a:latin typeface="Arial" panose="020B0604020202020204" pitchFamily="34" charset="0"/>
              <a:cs typeface="Arial"/>
            </a:rPr>
            <a:t>2</a:t>
          </a:r>
          <a:r>
            <a:rPr lang="en-US" sz="1000" b="1" dirty="0">
              <a:solidFill>
                <a:srgbClr val="000000"/>
              </a:solidFill>
              <a:latin typeface="Arial" panose="020B0604020202020204" pitchFamily="34" charset="0"/>
              <a:cs typeface="Arial"/>
            </a:rPr>
            <a:t>e in 2020</a:t>
          </a:r>
          <a:endParaRPr lang="en-US" sz="1000" b="1" i="0" u="none" strike="noStrike" dirty="0">
            <a:solidFill>
              <a:srgbClr val="000000"/>
            </a:solidFill>
            <a:latin typeface="Arial" panose="020B0604020202020204" pitchFamily="34" charset="0"/>
            <a:ea typeface="+mn-ea"/>
            <a:cs typeface="Arial"/>
          </a:endParaRPr>
        </a:p>
      </cdr:txBody>
    </cdr:sp>
  </cdr:relSizeAnchor>
  <cdr:relSizeAnchor xmlns:cdr="http://schemas.openxmlformats.org/drawingml/2006/chartDrawing">
    <cdr:from>
      <cdr:x>0.49637</cdr:x>
      <cdr:y>0.64678</cdr:y>
    </cdr:from>
    <cdr:to>
      <cdr:x>0.7352</cdr:x>
      <cdr:y>0.71136</cdr:y>
    </cdr:to>
    <cdr:sp macro="" textlink="">
      <cdr:nvSpPr>
        <cdr:cNvPr id="2" name="TextBox 1">
          <a:extLst xmlns:a="http://schemas.openxmlformats.org/drawingml/2006/main">
            <a:ext uri="{FF2B5EF4-FFF2-40B4-BE49-F238E27FC236}">
              <a16:creationId xmlns:a16="http://schemas.microsoft.com/office/drawing/2014/main" id="{2E95900F-9CF9-4568-8DEA-737248957799}"/>
            </a:ext>
          </a:extLst>
        </cdr:cNvPr>
        <cdr:cNvSpPr txBox="1"/>
      </cdr:nvSpPr>
      <cdr:spPr>
        <a:xfrm xmlns:a="http://schemas.openxmlformats.org/drawingml/2006/main">
          <a:off x="1294358" y="2450901"/>
          <a:ext cx="622779" cy="2447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0" dirty="0">
              <a:solidFill>
                <a:srgbClr val="000000"/>
              </a:solidFill>
              <a:latin typeface="Arial" panose="020B0604020202020204" pitchFamily="34" charset="0"/>
              <a:cs typeface="Arial" panose="020B0604020202020204" pitchFamily="34" charset="0"/>
            </a:rPr>
            <a:t>76%</a:t>
          </a:r>
        </a:p>
      </cdr:txBody>
    </cdr:sp>
  </cdr:relSizeAnchor>
  <cdr:relSizeAnchor xmlns:cdr="http://schemas.openxmlformats.org/drawingml/2006/chartDrawing">
    <cdr:from>
      <cdr:x>0.28234</cdr:x>
      <cdr:y>0.33749</cdr:y>
    </cdr:from>
    <cdr:to>
      <cdr:x>0.55327</cdr:x>
      <cdr:y>0.40208</cdr:y>
    </cdr:to>
    <cdr:sp macro="" textlink="">
      <cdr:nvSpPr>
        <cdr:cNvPr id="16" name="TextBox 1">
          <a:extLst xmlns:a="http://schemas.openxmlformats.org/drawingml/2006/main">
            <a:ext uri="{FF2B5EF4-FFF2-40B4-BE49-F238E27FC236}">
              <a16:creationId xmlns:a16="http://schemas.microsoft.com/office/drawing/2014/main" id="{DAA2CE3B-D301-4543-9AC7-547AED987FC3}"/>
            </a:ext>
          </a:extLst>
        </cdr:cNvPr>
        <cdr:cNvSpPr txBox="1"/>
      </cdr:nvSpPr>
      <cdr:spPr>
        <a:xfrm xmlns:a="http://schemas.openxmlformats.org/drawingml/2006/main">
          <a:off x="736248" y="1503914"/>
          <a:ext cx="706472" cy="2878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7DBD73C-62B1-43A5-AA97-DFFD8E12AA34}" type="TxLink">
            <a:rPr lang="en-US" sz="1000" b="0" i="0" u="none" strike="noStrike">
              <a:solidFill>
                <a:srgbClr val="000000"/>
              </a:solidFill>
              <a:latin typeface="Arial" panose="020B0604020202020204" pitchFamily="34" charset="0"/>
              <a:cs typeface="Arial"/>
            </a:rPr>
            <a:pPr/>
            <a:t>20%</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0.53794</cdr:x>
      <cdr:y>0.32452</cdr:y>
    </cdr:from>
    <cdr:to>
      <cdr:x>0.70997</cdr:x>
      <cdr:y>0.38911</cdr:y>
    </cdr:to>
    <cdr:sp macro="" textlink="">
      <cdr:nvSpPr>
        <cdr:cNvPr id="22" name="TextBox 1">
          <a:extLst xmlns:a="http://schemas.openxmlformats.org/drawingml/2006/main">
            <a:ext uri="{FF2B5EF4-FFF2-40B4-BE49-F238E27FC236}">
              <a16:creationId xmlns:a16="http://schemas.microsoft.com/office/drawing/2014/main" id="{FEE9EFA1-E29E-4FC4-9EFF-6057C34E6696}"/>
            </a:ext>
          </a:extLst>
        </cdr:cNvPr>
        <cdr:cNvSpPr txBox="1"/>
      </cdr:nvSpPr>
      <cdr:spPr>
        <a:xfrm xmlns:a="http://schemas.openxmlformats.org/drawingml/2006/main">
          <a:off x="1402744" y="1229724"/>
          <a:ext cx="448590" cy="2447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8FF6BDE-6026-45EB-BB94-0BBE9A9321DE}" type="TxLink">
            <a:rPr lang="en-US" sz="1000" b="0" i="0" u="none" strike="noStrike">
              <a:solidFill>
                <a:srgbClr val="000000"/>
              </a:solidFill>
              <a:latin typeface="Arial" panose="020B0604020202020204" pitchFamily="34" charset="0"/>
              <a:cs typeface="Arial"/>
            </a:rPr>
            <a:pPr/>
            <a:t>4%</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0.44777</cdr:x>
      <cdr:y>0.94488</cdr:y>
    </cdr:from>
    <cdr:to>
      <cdr:x>1</cdr:x>
      <cdr:y>1</cdr:y>
    </cdr:to>
    <cdr:sp macro="" textlink="">
      <cdr:nvSpPr>
        <cdr:cNvPr id="23"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1167627" y="3265490"/>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0.1235</cdr:y>
    </cdr:to>
    <cdr:sp macro="" textlink="">
      <cdr:nvSpPr>
        <cdr:cNvPr id="11" name="txtboxChartTitle"/>
        <cdr:cNvSpPr txBox="1">
          <a:spLocks xmlns:a="http://schemas.openxmlformats.org/drawingml/2006/main"/>
        </cdr:cNvSpPr>
      </cdr:nvSpPr>
      <cdr:spPr>
        <a:xfrm xmlns:a="http://schemas.openxmlformats.org/drawingml/2006/main">
          <a:off x="0" y="0"/>
          <a:ext cx="2607627"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rgbClr val="FFFFFF"/>
              </a:solidFill>
              <a:latin typeface="Arial" panose="020B0604020202020204" pitchFamily="34" charset="0"/>
              <a:cs typeface="Arial"/>
            </a:rPr>
            <a:t>Sources of integrated mining GHG emission in 2020</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0.94488</cdr:y>
    </cdr:from>
    <cdr:to>
      <cdr:x>0.44777</cdr:x>
      <cdr:y>1</cdr:y>
    </cdr:to>
    <cdr:sp macro="" textlink="">
      <cdr:nvSpPr>
        <cdr:cNvPr id="21" name="txtBoxSourceLine"/>
        <cdr:cNvSpPr txBox="1"/>
      </cdr:nvSpPr>
      <cdr:spPr>
        <a:xfrm xmlns:a="http://schemas.openxmlformats.org/drawingml/2006/main">
          <a:off x="0" y="3265489"/>
          <a:ext cx="1167627"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0.61547</cdr:x>
      <cdr:y>0.5344</cdr:y>
    </cdr:from>
    <cdr:to>
      <cdr:x>0.70635</cdr:x>
      <cdr:y>0.61609</cdr:y>
    </cdr:to>
    <cdr:sp macro="" textlink="">
      <cdr:nvSpPr>
        <cdr:cNvPr id="25" name="TextBox 1"/>
        <cdr:cNvSpPr txBox="1"/>
      </cdr:nvSpPr>
      <cdr:spPr>
        <a:xfrm xmlns:a="http://schemas.openxmlformats.org/drawingml/2006/main">
          <a:off x="3836711" y="2673006"/>
          <a:ext cx="566528" cy="408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53740186-66B2-4DA1-9D2D-59072A15721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0.45258</cdr:x>
      <cdr:y>0.74248</cdr:y>
    </cdr:from>
    <cdr:to>
      <cdr:x>0.89615</cdr:x>
      <cdr:y>0.80171</cdr:y>
    </cdr:to>
    <cdr:sp macro="" textlink="">
      <cdr:nvSpPr>
        <cdr:cNvPr id="33" name="TextBox 6">
          <a:extLst xmlns:a="http://schemas.openxmlformats.org/drawingml/2006/main">
            <a:ext uri="{FF2B5EF4-FFF2-40B4-BE49-F238E27FC236}">
              <a16:creationId xmlns:a16="http://schemas.microsoft.com/office/drawing/2014/main" id="{068AA847-0638-4F2F-8B7D-B0078BBA26AE}"/>
            </a:ext>
          </a:extLst>
        </cdr:cNvPr>
        <cdr:cNvSpPr txBox="1"/>
      </cdr:nvSpPr>
      <cdr:spPr>
        <a:xfrm xmlns:a="http://schemas.openxmlformats.org/drawingml/2006/main">
          <a:off x="1180149" y="2813540"/>
          <a:ext cx="1156665" cy="2244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Natural gas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0.65085</cdr:x>
      <cdr:y>0.33002</cdr:y>
    </cdr:from>
    <cdr:to>
      <cdr:x>1</cdr:x>
      <cdr:y>0.45823</cdr:y>
    </cdr:to>
    <cdr:sp macro="" textlink="">
      <cdr:nvSpPr>
        <cdr:cNvPr id="34" name="TextBox 6">
          <a:extLst xmlns:a="http://schemas.openxmlformats.org/drawingml/2006/main">
            <a:ext uri="{FF2B5EF4-FFF2-40B4-BE49-F238E27FC236}">
              <a16:creationId xmlns:a16="http://schemas.microsoft.com/office/drawing/2014/main" id="{FB0126FF-5F95-4202-8DD9-63AE8DE5BECB}"/>
            </a:ext>
          </a:extLst>
        </cdr:cNvPr>
        <cdr:cNvSpPr txBox="1"/>
      </cdr:nvSpPr>
      <cdr:spPr>
        <a:xfrm xmlns:a="http://schemas.openxmlformats.org/drawingml/2006/main">
          <a:off x="1697174" y="1250583"/>
          <a:ext cx="910453" cy="48583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 Petroleum coke</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cdr:x>
      <cdr:y>0.39674</cdr:y>
    </cdr:from>
    <cdr:to>
      <cdr:x>0.29478</cdr:x>
      <cdr:y>0.47583</cdr:y>
    </cdr:to>
    <cdr:sp macro="" textlink="">
      <cdr:nvSpPr>
        <cdr:cNvPr id="16" name="TextBox 6">
          <a:extLst xmlns:a="http://schemas.openxmlformats.org/drawingml/2006/main">
            <a:ext uri="{FF2B5EF4-FFF2-40B4-BE49-F238E27FC236}">
              <a16:creationId xmlns:a16="http://schemas.microsoft.com/office/drawing/2014/main" id="{6817FDBF-7E62-49A1-8111-3CF6B85276DD}"/>
            </a:ext>
          </a:extLst>
        </cdr:cNvPr>
        <cdr:cNvSpPr txBox="1"/>
      </cdr:nvSpPr>
      <cdr:spPr>
        <a:xfrm xmlns:a="http://schemas.openxmlformats.org/drawingml/2006/main">
          <a:off x="-482601" y="1767932"/>
          <a:ext cx="768676" cy="3524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Process gas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0.12481</cdr:x>
      <cdr:y>0.26803</cdr:y>
    </cdr:from>
    <cdr:to>
      <cdr:x>0.36394</cdr:x>
      <cdr:y>0.34229</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325457" y="1273922"/>
          <a:ext cx="623563" cy="35297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Diesel</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0.32554</cdr:x>
      <cdr:y>0.18016</cdr:y>
    </cdr:from>
    <cdr:to>
      <cdr:x>0.74869</cdr:x>
      <cdr:y>0.26349</cdr:y>
    </cdr:to>
    <cdr:sp macro="" textlink="">
      <cdr:nvSpPr>
        <cdr:cNvPr id="18" name="TextBox 6">
          <a:extLst xmlns:a="http://schemas.openxmlformats.org/drawingml/2006/main">
            <a:ext uri="{FF2B5EF4-FFF2-40B4-BE49-F238E27FC236}">
              <a16:creationId xmlns:a16="http://schemas.microsoft.com/office/drawing/2014/main" id="{BDCFBEF3-8E7B-43E9-A297-01560CF38664}"/>
            </a:ext>
          </a:extLst>
        </cdr:cNvPr>
        <cdr:cNvSpPr txBox="1"/>
      </cdr:nvSpPr>
      <cdr:spPr>
        <a:xfrm xmlns:a="http://schemas.openxmlformats.org/drawingml/2006/main">
          <a:off x="848882" y="856310"/>
          <a:ext cx="1103425" cy="39606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Fugitives, venting, and flaring</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0.31352</cdr:x>
      <cdr:y>0.46567</cdr:y>
    </cdr:from>
    <cdr:to>
      <cdr:x>0.68648</cdr:x>
      <cdr:y>0.55895</cdr:y>
    </cdr:to>
    <cdr:sp macro="" textlink="">
      <cdr:nvSpPr>
        <cdr:cNvPr id="19" name="TextBox 6">
          <a:extLst xmlns:a="http://schemas.openxmlformats.org/drawingml/2006/main">
            <a:ext uri="{FF2B5EF4-FFF2-40B4-BE49-F238E27FC236}">
              <a16:creationId xmlns:a16="http://schemas.microsoft.com/office/drawing/2014/main" id="{EF909B81-60E9-4A82-89B1-B32B264F2521}"/>
            </a:ext>
          </a:extLst>
        </cdr:cNvPr>
        <cdr:cNvSpPr txBox="1"/>
      </cdr:nvSpPr>
      <cdr:spPr>
        <a:xfrm xmlns:a="http://schemas.openxmlformats.org/drawingml/2006/main">
          <a:off x="817543" y="2075078"/>
          <a:ext cx="972541" cy="41566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34 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in 2020</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0.6354</cdr:x>
      <cdr:y>0.2589</cdr:y>
    </cdr:from>
    <cdr:to>
      <cdr:x>0.85609</cdr:x>
      <cdr:y>0.31813</cdr:y>
    </cdr:to>
    <cdr:sp macro="" textlink="">
      <cdr:nvSpPr>
        <cdr:cNvPr id="22" name="TextBox 6">
          <a:extLst xmlns:a="http://schemas.openxmlformats.org/drawingml/2006/main">
            <a:ext uri="{FF2B5EF4-FFF2-40B4-BE49-F238E27FC236}">
              <a16:creationId xmlns:a16="http://schemas.microsoft.com/office/drawing/2014/main" id="{DD7697BD-9763-46A5-850D-F10FEC0518DC}"/>
            </a:ext>
          </a:extLst>
        </cdr:cNvPr>
        <cdr:cNvSpPr txBox="1"/>
      </cdr:nvSpPr>
      <cdr:spPr>
        <a:xfrm xmlns:a="http://schemas.openxmlformats.org/drawingml/2006/main">
          <a:off x="1656874" y="981075"/>
          <a:ext cx="575478" cy="2244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CCS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cdr:x>
      <cdr:y>0.65164</cdr:y>
    </cdr:from>
    <cdr:to>
      <cdr:x>0.74507</cdr:x>
      <cdr:y>0.71814</cdr:y>
    </cdr:to>
    <cdr:sp macro="" textlink="">
      <cdr:nvSpPr>
        <cdr:cNvPr id="23" name="TextBox 1">
          <a:extLst xmlns:a="http://schemas.openxmlformats.org/drawingml/2006/main">
            <a:ext uri="{FF2B5EF4-FFF2-40B4-BE49-F238E27FC236}">
              <a16:creationId xmlns:a16="http://schemas.microsoft.com/office/drawing/2014/main" id="{980BBD53-22F5-46FC-B68F-A02999FB7349}"/>
            </a:ext>
          </a:extLst>
        </cdr:cNvPr>
        <cdr:cNvSpPr txBox="1"/>
      </cdr:nvSpPr>
      <cdr:spPr>
        <a:xfrm xmlns:a="http://schemas.openxmlformats.org/drawingml/2006/main">
          <a:off x="1303813" y="3097213"/>
          <a:ext cx="639057" cy="3160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D8BA9B3-2966-4ED6-B4AC-61E6AA70D795}" type="TxLink">
            <a:rPr lang="en-US" sz="1000" b="0" i="0" u="none" strike="noStrike">
              <a:solidFill>
                <a:srgbClr val="000000"/>
              </a:solidFill>
              <a:latin typeface="Arial" panose="020B0604020202020204" pitchFamily="34" charset="0"/>
              <a:cs typeface="Arial"/>
            </a:rPr>
            <a:pPr/>
            <a:t>44%</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0.1628</cdr:x>
      <cdr:y>0.5023</cdr:y>
    </cdr:from>
    <cdr:to>
      <cdr:x>0.37798</cdr:x>
      <cdr:y>0.58571</cdr:y>
    </cdr:to>
    <cdr:sp macro="" textlink="">
      <cdr:nvSpPr>
        <cdr:cNvPr id="66" name="TextBox 1">
          <a:extLst xmlns:a="http://schemas.openxmlformats.org/drawingml/2006/main">
            <a:ext uri="{FF2B5EF4-FFF2-40B4-BE49-F238E27FC236}">
              <a16:creationId xmlns:a16="http://schemas.microsoft.com/office/drawing/2014/main" id="{C59FFFEB-B4F6-4433-98BE-4B4A83FEF256}"/>
            </a:ext>
          </a:extLst>
        </cdr:cNvPr>
        <cdr:cNvSpPr txBox="1"/>
      </cdr:nvSpPr>
      <cdr:spPr>
        <a:xfrm xmlns:a="http://schemas.openxmlformats.org/drawingml/2006/main">
          <a:off x="424529" y="1903412"/>
          <a:ext cx="561109" cy="316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E49F128-7B84-4F2B-99F7-5176B689937B}" type="TxLink">
            <a:rPr lang="en-US" sz="1000" b="0" i="0" u="none" strike="noStrike">
              <a:solidFill>
                <a:srgbClr val="000000"/>
              </a:solidFill>
              <a:latin typeface="Arial" panose="020B0604020202020204" pitchFamily="34" charset="0"/>
              <a:cs typeface="Arial"/>
            </a:rPr>
            <a:pPr/>
            <a:t>24%</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0.2856</cdr:x>
      <cdr:y>0.34154</cdr:y>
    </cdr:from>
    <cdr:to>
      <cdr:x>0.5</cdr:x>
      <cdr:y>0.40915</cdr:y>
    </cdr:to>
    <cdr:sp macro="" textlink="">
      <cdr:nvSpPr>
        <cdr:cNvPr id="67" name="TextBox 1">
          <a:extLst xmlns:a="http://schemas.openxmlformats.org/drawingml/2006/main">
            <a:ext uri="{FF2B5EF4-FFF2-40B4-BE49-F238E27FC236}">
              <a16:creationId xmlns:a16="http://schemas.microsoft.com/office/drawing/2014/main" id="{74BA6141-CE32-4CD1-A14C-A2A6D5632789}"/>
            </a:ext>
          </a:extLst>
        </cdr:cNvPr>
        <cdr:cNvSpPr txBox="1"/>
      </cdr:nvSpPr>
      <cdr:spPr>
        <a:xfrm xmlns:a="http://schemas.openxmlformats.org/drawingml/2006/main">
          <a:off x="744737" y="1294219"/>
          <a:ext cx="559076" cy="256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C68644A-EFD5-4536-B471-74839ABBDE75}" type="TxLink">
            <a:rPr lang="en-US" sz="1000" b="0" i="0" u="none" strike="noStrike">
              <a:solidFill>
                <a:srgbClr val="000000"/>
              </a:solidFill>
              <a:latin typeface="Arial" panose="020B0604020202020204" pitchFamily="34" charset="0"/>
              <a:cs typeface="Arial"/>
            </a:rPr>
            <a:pPr/>
            <a:t>10%</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0.64214</cdr:x>
      <cdr:y>0.40915</cdr:y>
    </cdr:from>
    <cdr:to>
      <cdr:x>0.90145</cdr:x>
      <cdr:y>0.47373</cdr:y>
    </cdr:to>
    <cdr:sp macro="" textlink="">
      <cdr:nvSpPr>
        <cdr:cNvPr id="68" name="TextBox 1">
          <a:extLst xmlns:a="http://schemas.openxmlformats.org/drawingml/2006/main">
            <a:ext uri="{FF2B5EF4-FFF2-40B4-BE49-F238E27FC236}">
              <a16:creationId xmlns:a16="http://schemas.microsoft.com/office/drawing/2014/main" id="{FCC62166-4AD9-44DF-BE09-BDCD6A085268}"/>
            </a:ext>
          </a:extLst>
        </cdr:cNvPr>
        <cdr:cNvSpPr txBox="1"/>
      </cdr:nvSpPr>
      <cdr:spPr>
        <a:xfrm xmlns:a="http://schemas.openxmlformats.org/drawingml/2006/main">
          <a:off x="1674465" y="1944687"/>
          <a:ext cx="676189" cy="3069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45D69AB-F1BF-449E-AF43-3B10AB369E01}" type="TxLink">
            <a:rPr lang="en-US" sz="1000" b="1" i="0" u="none" strike="noStrike">
              <a:solidFill>
                <a:srgbClr val="000000"/>
              </a:solidFill>
              <a:latin typeface="Arial" panose="020B0604020202020204" pitchFamily="34" charset="0"/>
              <a:cs typeface="Arial"/>
            </a:rPr>
            <a:pPr/>
            <a:t>13%</a:t>
          </a:fld>
          <a:endParaRPr lang="en-US" sz="1000" b="1"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0.43402</cdr:x>
      <cdr:y>0.32739</cdr:y>
    </cdr:from>
    <cdr:to>
      <cdr:x>0.65323</cdr:x>
      <cdr:y>0.40915</cdr:y>
    </cdr:to>
    <cdr:sp macro="" textlink="">
      <cdr:nvSpPr>
        <cdr:cNvPr id="69" name="TextBox 1">
          <a:extLst xmlns:a="http://schemas.openxmlformats.org/drawingml/2006/main">
            <a:ext uri="{FF2B5EF4-FFF2-40B4-BE49-F238E27FC236}">
              <a16:creationId xmlns:a16="http://schemas.microsoft.com/office/drawing/2014/main" id="{0DF3896B-D781-4C35-BF16-9C1A7AECCDEB}"/>
            </a:ext>
          </a:extLst>
        </cdr:cNvPr>
        <cdr:cNvSpPr txBox="1"/>
      </cdr:nvSpPr>
      <cdr:spPr>
        <a:xfrm xmlns:a="http://schemas.openxmlformats.org/drawingml/2006/main">
          <a:off x="1131765" y="1556087"/>
          <a:ext cx="571622" cy="38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B425D1A-2A16-49C6-9B9F-7AB0E3E58BE0}" type="TxLink">
            <a:rPr lang="en-US" sz="1000" b="1" i="0" u="none" strike="noStrike">
              <a:solidFill>
                <a:srgbClr val="000000"/>
              </a:solidFill>
              <a:latin typeface="Arial" panose="020B0604020202020204" pitchFamily="34" charset="0"/>
              <a:cs typeface="Arial"/>
            </a:rPr>
            <a:pPr/>
            <a:t>8%</a:t>
          </a:fld>
          <a:endParaRPr lang="en-US" sz="1000" b="1"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0.55254</cdr:x>
      <cdr:y>0.32364</cdr:y>
    </cdr:from>
    <cdr:to>
      <cdr:x>0.74699</cdr:x>
      <cdr:y>0.38822</cdr:y>
    </cdr:to>
    <cdr:sp macro="" textlink="">
      <cdr:nvSpPr>
        <cdr:cNvPr id="70" name="TextBox 1">
          <a:extLst xmlns:a="http://schemas.openxmlformats.org/drawingml/2006/main">
            <a:ext uri="{FF2B5EF4-FFF2-40B4-BE49-F238E27FC236}">
              <a16:creationId xmlns:a16="http://schemas.microsoft.com/office/drawing/2014/main" id="{BCFB5616-1C24-4FBA-9A94-795EA01883E3}"/>
            </a:ext>
          </a:extLst>
        </cdr:cNvPr>
        <cdr:cNvSpPr txBox="1"/>
      </cdr:nvSpPr>
      <cdr:spPr>
        <a:xfrm xmlns:a="http://schemas.openxmlformats.org/drawingml/2006/main">
          <a:off x="1440815" y="1538252"/>
          <a:ext cx="507047" cy="3069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FAE6289-226D-407C-86AA-D3152476457F}" type="TxLink">
            <a:rPr lang="en-US" sz="1000" b="1" i="0" u="none" strike="noStrike">
              <a:solidFill>
                <a:srgbClr val="000000"/>
              </a:solidFill>
              <a:latin typeface="Arial" panose="020B0604020202020204" pitchFamily="34" charset="0"/>
              <a:cs typeface="Arial"/>
            </a:rPr>
            <a:pPr/>
            <a:t>-3%</a:t>
          </a:fld>
          <a:endParaRPr lang="en-US" sz="1000" b="1"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0.44777</cdr:x>
      <cdr:y>0.94166</cdr:y>
    </cdr:from>
    <cdr:to>
      <cdr:x>1</cdr:x>
      <cdr:y>1</cdr:y>
    </cdr:to>
    <cdr:sp macro="" textlink="">
      <cdr:nvSpPr>
        <cdr:cNvPr id="26"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1167627" y="3085489"/>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0.64246</cdr:x>
      <cdr:y>0.31169</cdr:y>
    </cdr:from>
    <cdr:to>
      <cdr:x>0.69889</cdr:x>
      <cdr:y>0.33118</cdr:y>
    </cdr:to>
    <cdr:cxnSp macro="">
      <cdr:nvCxnSpPr>
        <cdr:cNvPr id="3" name="Straight Connector 2">
          <a:extLst xmlns:a="http://schemas.openxmlformats.org/drawingml/2006/main">
            <a:ext uri="{FF2B5EF4-FFF2-40B4-BE49-F238E27FC236}">
              <a16:creationId xmlns:a16="http://schemas.microsoft.com/office/drawing/2014/main" id="{B999094D-027D-4A58-8E1E-BEF0331EED38}"/>
            </a:ext>
          </a:extLst>
        </cdr:cNvPr>
        <cdr:cNvCxnSpPr/>
      </cdr:nvCxnSpPr>
      <cdr:spPr>
        <a:xfrm xmlns:a="http://schemas.openxmlformats.org/drawingml/2006/main" flipH="1">
          <a:off x="1675295" y="1181100"/>
          <a:ext cx="147154" cy="73864"/>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0.1235</cdr:y>
    </cdr:to>
    <cdr:sp macro="" textlink="">
      <cdr:nvSpPr>
        <cdr:cNvPr id="11" name="txtboxChartTitle"/>
        <cdr:cNvSpPr txBox="1">
          <a:spLocks xmlns:a="http://schemas.openxmlformats.org/drawingml/2006/main"/>
        </cdr:cNvSpPr>
      </cdr:nvSpPr>
      <cdr:spPr>
        <a:xfrm xmlns:a="http://schemas.openxmlformats.org/drawingml/2006/main">
          <a:off x="0" y="0"/>
          <a:ext cx="2748703"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rgbClr val="FFFFFF"/>
              </a:solidFill>
              <a:latin typeface="Arial" panose="020B0604020202020204" pitchFamily="34" charset="0"/>
              <a:cs typeface="Arial"/>
            </a:rPr>
            <a:t>Sources of SAGD GHG emissions in 2020</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0.94488</cdr:y>
    </cdr:from>
    <cdr:to>
      <cdr:x>0.47612</cdr:x>
      <cdr:y>1</cdr:y>
    </cdr:to>
    <cdr:sp macro="" textlink="">
      <cdr:nvSpPr>
        <cdr:cNvPr id="21" name="txtBoxSourceLine"/>
        <cdr:cNvSpPr txBox="1"/>
      </cdr:nvSpPr>
      <cdr:spPr>
        <a:xfrm xmlns:a="http://schemas.openxmlformats.org/drawingml/2006/main">
          <a:off x="0" y="3265490"/>
          <a:ext cx="1308703"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0.58253</cdr:x>
      <cdr:y>0.63429</cdr:y>
    </cdr:from>
    <cdr:to>
      <cdr:x>0.79372</cdr:x>
      <cdr:y>0.72347</cdr:y>
    </cdr:to>
    <cdr:sp macro="" textlink="">
      <cdr:nvSpPr>
        <cdr:cNvPr id="25" name="TextBox 1"/>
        <cdr:cNvSpPr txBox="1"/>
      </cdr:nvSpPr>
      <cdr:spPr>
        <a:xfrm xmlns:a="http://schemas.openxmlformats.org/drawingml/2006/main">
          <a:off x="1601210" y="2403574"/>
          <a:ext cx="580499" cy="337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i="0" u="none" strike="noStrike" dirty="0">
              <a:solidFill>
                <a:srgbClr val="000000"/>
              </a:solidFill>
              <a:latin typeface="Arial" panose="020B0604020202020204" pitchFamily="34" charset="0"/>
              <a:cs typeface="Arial"/>
            </a:rPr>
            <a:t>99%</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0.58581</cdr:x>
      <cdr:y>0.64213</cdr:y>
    </cdr:from>
    <cdr:to>
      <cdr:x>0.67669</cdr:x>
      <cdr:y>0.72382</cdr:y>
    </cdr:to>
    <cdr:sp macro="" textlink="">
      <cdr:nvSpPr>
        <cdr:cNvPr id="30" name="TextBox 1"/>
        <cdr:cNvSpPr txBox="1"/>
      </cdr:nvSpPr>
      <cdr:spPr>
        <a:xfrm xmlns:a="http://schemas.openxmlformats.org/drawingml/2006/main">
          <a:off x="3651830" y="3211871"/>
          <a:ext cx="566528"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A4785BF9-0E04-40F3-8E9A-31C3E4B15237}"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0.63594</cdr:x>
      <cdr:y>0.23087</cdr:y>
    </cdr:from>
    <cdr:to>
      <cdr:x>1</cdr:x>
      <cdr:y>0.3204</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1615690" y="1097339"/>
          <a:ext cx="924944" cy="4255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Fugitives, venting, and flaring</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0.53357</cdr:x>
      <cdr:y>0.73172</cdr:y>
    </cdr:from>
    <cdr:to>
      <cdr:x>0.93178</cdr:x>
      <cdr:y>0.79095</cdr:y>
    </cdr:to>
    <cdr:sp macro="" textlink="">
      <cdr:nvSpPr>
        <cdr:cNvPr id="14" name="TextBox 6">
          <a:extLst xmlns:a="http://schemas.openxmlformats.org/drawingml/2006/main">
            <a:ext uri="{FF2B5EF4-FFF2-40B4-BE49-F238E27FC236}">
              <a16:creationId xmlns:a16="http://schemas.microsoft.com/office/drawing/2014/main" id="{F87AF30C-C09A-4DE8-B121-B00EEFD53B96}"/>
            </a:ext>
          </a:extLst>
        </cdr:cNvPr>
        <cdr:cNvSpPr txBox="1"/>
      </cdr:nvSpPr>
      <cdr:spPr>
        <a:xfrm xmlns:a="http://schemas.openxmlformats.org/drawingml/2006/main">
          <a:off x="1466627" y="2772756"/>
          <a:ext cx="1094561" cy="2244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Natural gas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0.29581</cdr:x>
      <cdr:y>0.5</cdr:y>
    </cdr:from>
    <cdr:to>
      <cdr:x>0.70419</cdr:x>
      <cdr:y>0.55997</cdr:y>
    </cdr:to>
    <cdr:sp macro="" textlink="">
      <cdr:nvSpPr>
        <cdr:cNvPr id="15" name="TextBox 6">
          <a:extLst xmlns:a="http://schemas.openxmlformats.org/drawingml/2006/main">
            <a:ext uri="{FF2B5EF4-FFF2-40B4-BE49-F238E27FC236}">
              <a16:creationId xmlns:a16="http://schemas.microsoft.com/office/drawing/2014/main" id="{A8C8F101-9835-4A3B-9D19-2F5A8A65DA9A}"/>
            </a:ext>
          </a:extLst>
        </cdr:cNvPr>
        <cdr:cNvSpPr txBox="1"/>
      </cdr:nvSpPr>
      <cdr:spPr>
        <a:xfrm xmlns:a="http://schemas.openxmlformats.org/drawingml/2006/main">
          <a:off x="771361" y="2376486"/>
          <a:ext cx="1064904" cy="28503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solidFill>
                <a:srgbClr val="000000"/>
              </a:solidFill>
              <a:latin typeface="Arial" panose="020B0604020202020204" pitchFamily="34" charset="0"/>
              <a:cs typeface="Arial"/>
            </a:rPr>
            <a:t>26 MMtCO</a:t>
          </a:r>
          <a:r>
            <a:rPr lang="en-US" sz="1000" b="1" baseline="-25000" dirty="0">
              <a:solidFill>
                <a:srgbClr val="000000"/>
              </a:solidFill>
              <a:latin typeface="Arial" panose="020B0604020202020204" pitchFamily="34" charset="0"/>
              <a:cs typeface="Arial"/>
            </a:rPr>
            <a:t>2</a:t>
          </a:r>
          <a:r>
            <a:rPr lang="en-US" sz="1000" b="1" dirty="0">
              <a:solidFill>
                <a:srgbClr val="000000"/>
              </a:solidFill>
              <a:latin typeface="Arial" panose="020B0604020202020204" pitchFamily="34" charset="0"/>
              <a:cs typeface="Arial"/>
            </a:rPr>
            <a:t>e in 2020</a:t>
          </a:r>
          <a:endParaRPr lang="en-US" sz="1000" b="1" dirty="0">
            <a:solidFill>
              <a:srgbClr val="000000"/>
            </a:solidFill>
            <a:latin typeface="Arial" panose="020B0604020202020204" pitchFamily="34" charset="0"/>
          </a:endParaRPr>
        </a:p>
        <a:p xmlns:a="http://schemas.openxmlformats.org/drawingml/2006/main">
          <a:pPr marL="0" indent="0" algn="ctr"/>
          <a:endParaRPr lang="en-US" sz="1000" b="1" i="0" u="none" strike="noStrike" dirty="0">
            <a:solidFill>
              <a:srgbClr val="000000"/>
            </a:solidFill>
            <a:latin typeface="Arial" panose="020B0604020202020204" pitchFamily="34" charset="0"/>
            <a:ea typeface="+mn-ea"/>
            <a:cs typeface="Arial"/>
          </a:endParaRPr>
        </a:p>
      </cdr:txBody>
    </cdr:sp>
  </cdr:relSizeAnchor>
  <cdr:relSizeAnchor xmlns:cdr="http://schemas.openxmlformats.org/drawingml/2006/chartDrawing">
    <cdr:from>
      <cdr:x>0.47612</cdr:x>
      <cdr:y>0.94488</cdr:y>
    </cdr:from>
    <cdr:to>
      <cdr:x>1</cdr:x>
      <cdr:y>1</cdr:y>
    </cdr:to>
    <cdr:sp macro="" textlink="">
      <cdr:nvSpPr>
        <cdr:cNvPr id="16"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1308703" y="3265490"/>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0.64529</cdr:x>
      <cdr:y>0.32509</cdr:y>
    </cdr:from>
    <cdr:to>
      <cdr:x>0.69883</cdr:x>
      <cdr:y>0.34459</cdr:y>
    </cdr:to>
    <cdr:cxnSp macro="">
      <cdr:nvCxnSpPr>
        <cdr:cNvPr id="18" name="Straight Connector 17">
          <a:extLst xmlns:a="http://schemas.openxmlformats.org/drawingml/2006/main">
            <a:ext uri="{FF2B5EF4-FFF2-40B4-BE49-F238E27FC236}">
              <a16:creationId xmlns:a16="http://schemas.microsoft.com/office/drawing/2014/main" id="{986E2D2A-15C4-47F6-9C56-0ADCD50590F5}"/>
            </a:ext>
          </a:extLst>
        </cdr:cNvPr>
        <cdr:cNvCxnSpPr/>
      </cdr:nvCxnSpPr>
      <cdr:spPr>
        <a:xfrm xmlns:a="http://schemas.openxmlformats.org/drawingml/2006/main" flipH="1">
          <a:off x="1773720" y="1231900"/>
          <a:ext cx="147154" cy="73864"/>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1</cdr:x>
      <cdr:y>0.1235</cdr:y>
    </cdr:to>
    <cdr:sp macro="" textlink="">
      <cdr:nvSpPr>
        <cdr:cNvPr id="11" name="txtboxChartTitle"/>
        <cdr:cNvSpPr txBox="1">
          <a:spLocks xmlns:a="http://schemas.openxmlformats.org/drawingml/2006/main"/>
        </cdr:cNvSpPr>
      </cdr:nvSpPr>
      <cdr:spPr>
        <a:xfrm xmlns:a="http://schemas.openxmlformats.org/drawingml/2006/main">
          <a:off x="0" y="0"/>
          <a:ext cx="2820824"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a:rPr>
            <a:t>Sources of CSS GHG emissions in 2020</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0.94488</cdr:y>
    </cdr:from>
    <cdr:to>
      <cdr:x>0.48951</cdr:x>
      <cdr:y>1</cdr:y>
    </cdr:to>
    <cdr:sp macro="" textlink="">
      <cdr:nvSpPr>
        <cdr:cNvPr id="21" name="txtBoxSourceLine"/>
        <cdr:cNvSpPr txBox="1"/>
      </cdr:nvSpPr>
      <cdr:spPr>
        <a:xfrm xmlns:a="http://schemas.openxmlformats.org/drawingml/2006/main">
          <a:off x="0" y="3265491"/>
          <a:ext cx="1380824"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0.55329</cdr:x>
      <cdr:y>0.65109</cdr:y>
    </cdr:from>
    <cdr:to>
      <cdr:x>0.75032</cdr:x>
      <cdr:y>0.73278</cdr:y>
    </cdr:to>
    <cdr:sp macro="" textlink="">
      <cdr:nvSpPr>
        <cdr:cNvPr id="25" name="TextBox 1"/>
        <cdr:cNvSpPr txBox="1"/>
      </cdr:nvSpPr>
      <cdr:spPr>
        <a:xfrm xmlns:a="http://schemas.openxmlformats.org/drawingml/2006/main">
          <a:off x="1560739" y="2467230"/>
          <a:ext cx="555787" cy="3095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i="0" u="none" strike="noStrike" dirty="0">
              <a:solidFill>
                <a:srgbClr val="000000"/>
              </a:solidFill>
              <a:latin typeface="Arial" panose="020B0604020202020204" pitchFamily="34" charset="0"/>
              <a:cs typeface="Arial"/>
            </a:rPr>
            <a:t>99%</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cdr:x>
      <cdr:y>0.16939</cdr:y>
    </cdr:from>
    <cdr:to>
      <cdr:x>0.7979</cdr:x>
      <cdr:y>0.29158</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1410412" y="641894"/>
          <a:ext cx="840318" cy="4630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Fugitives, venting, and flaring</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0.35177</cdr:x>
      <cdr:y>0.75907</cdr:y>
    </cdr:from>
    <cdr:to>
      <cdr:x>0.75329</cdr:x>
      <cdr:y>0.82223</cdr:y>
    </cdr:to>
    <cdr:sp macro="" textlink="">
      <cdr:nvSpPr>
        <cdr:cNvPr id="14" name="TextBox 6">
          <a:extLst xmlns:a="http://schemas.openxmlformats.org/drawingml/2006/main">
            <a:ext uri="{FF2B5EF4-FFF2-40B4-BE49-F238E27FC236}">
              <a16:creationId xmlns:a16="http://schemas.microsoft.com/office/drawing/2014/main" id="{F87AF30C-C09A-4DE8-B121-B00EEFD53B96}"/>
            </a:ext>
          </a:extLst>
        </cdr:cNvPr>
        <cdr:cNvSpPr txBox="1"/>
      </cdr:nvSpPr>
      <cdr:spPr>
        <a:xfrm xmlns:a="http://schemas.openxmlformats.org/drawingml/2006/main">
          <a:off x="977204" y="3382502"/>
          <a:ext cx="1115407" cy="28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Natural gas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0.30057</cdr:x>
      <cdr:y>0.5</cdr:y>
    </cdr:from>
    <cdr:to>
      <cdr:x>0.69887</cdr:x>
      <cdr:y>0.59876</cdr:y>
    </cdr:to>
    <cdr:sp macro="" textlink="">
      <cdr:nvSpPr>
        <cdr:cNvPr id="15" name="TextBox 6">
          <a:extLst xmlns:a="http://schemas.openxmlformats.org/drawingml/2006/main">
            <a:ext uri="{FF2B5EF4-FFF2-40B4-BE49-F238E27FC236}">
              <a16:creationId xmlns:a16="http://schemas.microsoft.com/office/drawing/2014/main" id="{A8C8F101-9835-4A3B-9D19-2F5A8A65DA9A}"/>
            </a:ext>
          </a:extLst>
        </cdr:cNvPr>
        <cdr:cNvSpPr txBox="1"/>
      </cdr:nvSpPr>
      <cdr:spPr>
        <a:xfrm xmlns:a="http://schemas.openxmlformats.org/drawingml/2006/main">
          <a:off x="847850" y="1894679"/>
          <a:ext cx="1123534" cy="37424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solidFill>
                <a:srgbClr val="000000"/>
              </a:solidFill>
              <a:latin typeface="Arial" panose="020B0604020202020204" pitchFamily="34" charset="0"/>
              <a:cs typeface="Arial"/>
            </a:rPr>
            <a:t>10 MMtCO</a:t>
          </a:r>
          <a:r>
            <a:rPr lang="en-US" sz="1000" b="1" baseline="-25000" dirty="0">
              <a:solidFill>
                <a:srgbClr val="000000"/>
              </a:solidFill>
              <a:latin typeface="Arial" panose="020B0604020202020204" pitchFamily="34" charset="0"/>
              <a:cs typeface="Arial"/>
            </a:rPr>
            <a:t>2</a:t>
          </a:r>
          <a:r>
            <a:rPr lang="en-US" sz="1000" b="1" dirty="0">
              <a:solidFill>
                <a:srgbClr val="000000"/>
              </a:solidFill>
              <a:latin typeface="Arial" panose="020B0604020202020204" pitchFamily="34" charset="0"/>
              <a:cs typeface="Arial"/>
            </a:rPr>
            <a:t>e in 2020</a:t>
          </a:r>
          <a:endParaRPr lang="en-US" sz="1000" b="1" dirty="0">
            <a:solidFill>
              <a:srgbClr val="000000"/>
            </a:solidFill>
            <a:latin typeface="Arial" panose="020B0604020202020204" pitchFamily="34" charset="0"/>
          </a:endParaRPr>
        </a:p>
        <a:p xmlns:a="http://schemas.openxmlformats.org/drawingml/2006/main">
          <a:pPr algn="ct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0.48951</cdr:x>
      <cdr:y>0.94488</cdr:y>
    </cdr:from>
    <cdr:to>
      <cdr:x>1</cdr:x>
      <cdr:y>1</cdr:y>
    </cdr:to>
    <cdr:sp macro="" textlink="">
      <cdr:nvSpPr>
        <cdr:cNvPr id="16"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1380824" y="3265491"/>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0.63982</cdr:x>
      <cdr:y>0.30666</cdr:y>
    </cdr:from>
    <cdr:to>
      <cdr:x>0.63982</cdr:x>
      <cdr:y>0.35191</cdr:y>
    </cdr:to>
    <cdr:cxnSp macro="">
      <cdr:nvCxnSpPr>
        <cdr:cNvPr id="18" name="Straight Connector 17">
          <a:extLst xmlns:a="http://schemas.openxmlformats.org/drawingml/2006/main">
            <a:ext uri="{FF2B5EF4-FFF2-40B4-BE49-F238E27FC236}">
              <a16:creationId xmlns:a16="http://schemas.microsoft.com/office/drawing/2014/main" id="{986E2D2A-15C4-47F6-9C56-0ADCD50590F5}"/>
            </a:ext>
          </a:extLst>
        </cdr:cNvPr>
        <cdr:cNvCxnSpPr/>
      </cdr:nvCxnSpPr>
      <cdr:spPr>
        <a:xfrm xmlns:a="http://schemas.openxmlformats.org/drawingml/2006/main">
          <a:off x="1804826" y="1162049"/>
          <a:ext cx="0" cy="171450"/>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11" name="txtboxChartTitle"/>
        <cdr:cNvSpPr txBox="1">
          <a:spLocks xmlns:a="http://schemas.openxmlformats.org/drawingml/2006/main"/>
        </cdr:cNvSpPr>
      </cdr:nvSpPr>
      <cdr:spPr>
        <a:xfrm xmlns:a="http://schemas.openxmlformats.org/drawingml/2006/main">
          <a:off x="0" y="0"/>
          <a:ext cx="1122997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a:rPr>
            <a:t>Oil sands GHG emissions by fuel or type in 2020</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0.96213</cdr:y>
    </cdr:from>
    <cdr:to>
      <cdr:x>0.87177</cdr:x>
      <cdr:y>1</cdr:y>
    </cdr:to>
    <cdr:sp macro="" textlink="">
      <cdr:nvSpPr>
        <cdr:cNvPr id="21" name="txtBoxSourceLine"/>
        <cdr:cNvSpPr txBox="1"/>
      </cdr:nvSpPr>
      <cdr:spPr>
        <a:xfrm xmlns:a="http://schemas.openxmlformats.org/drawingml/2006/main">
          <a:off x="0" y="4752975"/>
          <a:ext cx="9789975"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0.31981</cdr:x>
      <cdr:y>0.60684</cdr:y>
    </cdr:from>
    <cdr:to>
      <cdr:x>0.48363</cdr:x>
      <cdr:y>0.69104</cdr:y>
    </cdr:to>
    <cdr:sp macro="" textlink="">
      <cdr:nvSpPr>
        <cdr:cNvPr id="33" name="TextBox 6">
          <a:extLst xmlns:a="http://schemas.openxmlformats.org/drawingml/2006/main">
            <a:ext uri="{FF2B5EF4-FFF2-40B4-BE49-F238E27FC236}">
              <a16:creationId xmlns:a16="http://schemas.microsoft.com/office/drawing/2014/main" id="{068AA847-0638-4F2F-8B7D-B0078BBA26AE}"/>
            </a:ext>
          </a:extLst>
        </cdr:cNvPr>
        <cdr:cNvSpPr txBox="1"/>
      </cdr:nvSpPr>
      <cdr:spPr>
        <a:xfrm xmlns:a="http://schemas.openxmlformats.org/drawingml/2006/main">
          <a:off x="3591426" y="2884280"/>
          <a:ext cx="1839695" cy="400201"/>
        </a:xfrm>
        <a:prstGeom xmlns:a="http://schemas.openxmlformats.org/drawingml/2006/main" prst="rect">
          <a:avLst/>
        </a:prstGeom>
        <a:solidFill xmlns:a="http://schemas.openxmlformats.org/drawingml/2006/main">
          <a:schemeClr val="bg1"/>
        </a:solidFill>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i="0" u="none" strike="noStrike" dirty="0">
              <a:solidFill>
                <a:srgbClr val="000000"/>
              </a:solidFill>
              <a:latin typeface="Arial" panose="020B0604020202020204" pitchFamily="34" charset="0"/>
              <a:cs typeface="Arial"/>
            </a:rPr>
            <a:t>4.5 MMtCO</a:t>
          </a:r>
          <a:r>
            <a:rPr lang="en-US" sz="1000" i="0" u="none" strike="noStrike" baseline="-25000" dirty="0">
              <a:solidFill>
                <a:srgbClr val="000000"/>
              </a:solidFill>
              <a:latin typeface="Arial" panose="020B0604020202020204" pitchFamily="34" charset="0"/>
              <a:cs typeface="Arial"/>
            </a:rPr>
            <a:t>2</a:t>
          </a:r>
        </a:p>
        <a:p xmlns:a="http://schemas.openxmlformats.org/drawingml/2006/main">
          <a:pPr algn="ctr"/>
          <a:r>
            <a:rPr lang="en-US" sz="1000" i="0" u="none" strike="noStrike" dirty="0">
              <a:solidFill>
                <a:srgbClr val="000000"/>
              </a:solidFill>
              <a:latin typeface="Arial" panose="020B0604020202020204" pitchFamily="34" charset="0"/>
              <a:cs typeface="Arial"/>
            </a:rPr>
            <a:t>~400,000 b/d of bitumen</a:t>
          </a:r>
          <a:endParaRPr lang="en-US" sz="1000" dirty="0">
            <a:solidFill>
              <a:srgbClr val="000000"/>
            </a:solidFill>
            <a:latin typeface="Arial" panose="020B0604020202020204" pitchFamily="34" charset="0"/>
          </a:endParaRPr>
        </a:p>
      </cdr:txBody>
    </cdr:sp>
  </cdr:relSizeAnchor>
  <cdr:relSizeAnchor xmlns:cdr="http://schemas.openxmlformats.org/drawingml/2006/chartDrawing">
    <cdr:from>
      <cdr:x>0.51941</cdr:x>
      <cdr:y>0.22766</cdr:y>
    </cdr:from>
    <cdr:to>
      <cdr:x>0.69846</cdr:x>
      <cdr:y>0.31259</cdr:y>
    </cdr:to>
    <cdr:sp macro="" textlink="">
      <cdr:nvSpPr>
        <cdr:cNvPr id="34" name="TextBox 6">
          <a:extLst xmlns:a="http://schemas.openxmlformats.org/drawingml/2006/main">
            <a:ext uri="{FF2B5EF4-FFF2-40B4-BE49-F238E27FC236}">
              <a16:creationId xmlns:a16="http://schemas.microsoft.com/office/drawing/2014/main" id="{FB0126FF-5F95-4202-8DD9-63AE8DE5BECB}"/>
            </a:ext>
          </a:extLst>
        </cdr:cNvPr>
        <cdr:cNvSpPr txBox="1"/>
      </cdr:nvSpPr>
      <cdr:spPr>
        <a:xfrm xmlns:a="http://schemas.openxmlformats.org/drawingml/2006/main">
          <a:off x="5833091" y="1081764"/>
          <a:ext cx="2010772" cy="403565"/>
        </a:xfrm>
        <a:prstGeom xmlns:a="http://schemas.openxmlformats.org/drawingml/2006/main" prst="rect">
          <a:avLst/>
        </a:prstGeom>
        <a:solidFill xmlns:a="http://schemas.openxmlformats.org/drawingml/2006/main">
          <a:schemeClr val="bg1"/>
        </a:solidFill>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26 MMtCO</a:t>
          </a:r>
          <a:r>
            <a:rPr lang="en-US" sz="1000" b="0" i="0" u="none" strike="noStrike" baseline="-25000" dirty="0">
              <a:solidFill>
                <a:srgbClr val="000000"/>
              </a:solidFill>
              <a:latin typeface="Arial" panose="020B0604020202020204" pitchFamily="34" charset="0"/>
              <a:cs typeface="Arial"/>
            </a:rPr>
            <a:t>2</a:t>
          </a:r>
        </a:p>
        <a:p xmlns:a="http://schemas.openxmlformats.org/drawingml/2006/main">
          <a:pPr algn="ctr"/>
          <a:r>
            <a:rPr lang="en-US" sz="1000" b="0" i="0" u="none" strike="noStrike" dirty="0">
              <a:solidFill>
                <a:srgbClr val="000000"/>
              </a:solidFill>
              <a:latin typeface="Arial" panose="020B0604020202020204" pitchFamily="34" charset="0"/>
              <a:cs typeface="Arial"/>
            </a:rPr>
            <a:t>~1.5 million b/d of bitumen</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0.09704</cdr:x>
      <cdr:y>0.10417</cdr:y>
    </cdr:from>
    <cdr:to>
      <cdr:x>0.26087</cdr:x>
      <cdr:y>0.18412</cdr:y>
    </cdr:to>
    <cdr:sp macro="" textlink="">
      <cdr:nvSpPr>
        <cdr:cNvPr id="35" name="TextBox 6">
          <a:extLst xmlns:a="http://schemas.openxmlformats.org/drawingml/2006/main">
            <a:ext uri="{FF2B5EF4-FFF2-40B4-BE49-F238E27FC236}">
              <a16:creationId xmlns:a16="http://schemas.microsoft.com/office/drawing/2014/main" id="{A359FEDB-A931-407E-9970-1179B0066ADE}"/>
            </a:ext>
          </a:extLst>
        </cdr:cNvPr>
        <cdr:cNvSpPr txBox="1"/>
      </cdr:nvSpPr>
      <cdr:spPr>
        <a:xfrm xmlns:a="http://schemas.openxmlformats.org/drawingml/2006/main">
          <a:off x="1089765" y="495120"/>
          <a:ext cx="1839807" cy="380000"/>
        </a:xfrm>
        <a:prstGeom xmlns:a="http://schemas.openxmlformats.org/drawingml/2006/main" prst="rect">
          <a:avLst/>
        </a:prstGeom>
        <a:solidFill xmlns:a="http://schemas.openxmlformats.org/drawingml/2006/main">
          <a:schemeClr val="bg1"/>
        </a:solidFill>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32 MMtCO</a:t>
          </a:r>
          <a:r>
            <a:rPr lang="en-US" sz="1000" b="0" i="0" u="none" strike="noStrike" baseline="-25000" dirty="0">
              <a:solidFill>
                <a:srgbClr val="000000"/>
              </a:solidFill>
              <a:latin typeface="Arial" panose="020B0604020202020204" pitchFamily="34" charset="0"/>
              <a:cs typeface="Arial"/>
            </a:rPr>
            <a:t>2</a:t>
          </a:r>
        </a:p>
        <a:p xmlns:a="http://schemas.openxmlformats.org/drawingml/2006/main">
          <a:pPr algn="ctr"/>
          <a:r>
            <a:rPr lang="en-US" sz="1000" b="0" i="0" u="none" strike="noStrike" dirty="0">
              <a:solidFill>
                <a:srgbClr val="000000"/>
              </a:solidFill>
              <a:latin typeface="Arial" panose="020B0604020202020204" pitchFamily="34" charset="0"/>
              <a:cs typeface="Arial"/>
            </a:rPr>
            <a:t>~1 million b/d of SCO</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0.74438</cdr:x>
      <cdr:y>0.5315</cdr:y>
    </cdr:from>
    <cdr:to>
      <cdr:x>0.90821</cdr:x>
      <cdr:y>0.60598</cdr:y>
    </cdr:to>
    <cdr:sp macro="" textlink="">
      <cdr:nvSpPr>
        <cdr:cNvPr id="16" name="TextBox 6">
          <a:extLst xmlns:a="http://schemas.openxmlformats.org/drawingml/2006/main">
            <a:ext uri="{FF2B5EF4-FFF2-40B4-BE49-F238E27FC236}">
              <a16:creationId xmlns:a16="http://schemas.microsoft.com/office/drawing/2014/main" id="{7D5F519A-9EB8-4A94-9956-B1C872D74C30}"/>
            </a:ext>
          </a:extLst>
        </cdr:cNvPr>
        <cdr:cNvSpPr txBox="1"/>
      </cdr:nvSpPr>
      <cdr:spPr>
        <a:xfrm xmlns:a="http://schemas.openxmlformats.org/drawingml/2006/main">
          <a:off x="8359412" y="2526218"/>
          <a:ext cx="1839807" cy="354002"/>
        </a:xfrm>
        <a:prstGeom xmlns:a="http://schemas.openxmlformats.org/drawingml/2006/main" prst="rect">
          <a:avLst/>
        </a:prstGeom>
        <a:solidFill xmlns:a="http://schemas.openxmlformats.org/drawingml/2006/main">
          <a:schemeClr val="bg1"/>
        </a:solidFill>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10 MMtCO</a:t>
          </a:r>
          <a:r>
            <a:rPr lang="en-US" sz="1000" b="0" i="0" u="none" strike="noStrike" baseline="-25000" dirty="0">
              <a:solidFill>
                <a:srgbClr val="000000"/>
              </a:solidFill>
              <a:latin typeface="Arial" panose="020B0604020202020204" pitchFamily="34" charset="0"/>
              <a:cs typeface="Arial"/>
            </a:rPr>
            <a:t>2</a:t>
          </a:r>
        </a:p>
        <a:p xmlns:a="http://schemas.openxmlformats.org/drawingml/2006/main">
          <a:pPr algn="ctr"/>
          <a:r>
            <a:rPr lang="en-US" sz="1000" b="0" i="0" u="none" strike="noStrike" dirty="0">
              <a:solidFill>
                <a:srgbClr val="000000"/>
              </a:solidFill>
              <a:latin typeface="Arial" panose="020B0604020202020204" pitchFamily="34" charset="0"/>
              <a:cs typeface="Arial"/>
            </a:rPr>
            <a:t>~275,000 b/d of bitumen</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0.23464</cdr:x>
      <cdr:y>0.22251</cdr:y>
    </cdr:from>
    <cdr:to>
      <cdr:x>0.35592</cdr:x>
      <cdr:y>0.27431</cdr:y>
    </cdr:to>
    <cdr:sp macro="" textlink="">
      <cdr:nvSpPr>
        <cdr:cNvPr id="2" name="TextBox 1">
          <a:extLst xmlns:a="http://schemas.openxmlformats.org/drawingml/2006/main">
            <a:ext uri="{FF2B5EF4-FFF2-40B4-BE49-F238E27FC236}">
              <a16:creationId xmlns:a16="http://schemas.microsoft.com/office/drawing/2014/main" id="{5242B7A9-0BD4-44B2-9633-56DB02A49C95}"/>
            </a:ext>
          </a:extLst>
        </cdr:cNvPr>
        <cdr:cNvSpPr txBox="1"/>
      </cdr:nvSpPr>
      <cdr:spPr>
        <a:xfrm xmlns:a="http://schemas.openxmlformats.org/drawingml/2006/main">
          <a:off x="2635045" y="1057580"/>
          <a:ext cx="1361971" cy="246205"/>
        </a:xfrm>
        <a:prstGeom xmlns:a="http://schemas.openxmlformats.org/drawingml/2006/main" prst="rect">
          <a:avLst/>
        </a:prstGeom>
        <a:noFill xmlns:a="http://schemas.openxmlformats.org/drawingml/2006/main"/>
      </cdr:spPr>
      <cdr:txBody>
        <a:bodyPr xmlns:a="http://schemas.openxmlformats.org/drawingml/2006/main" vertOverflow="clip" wrap="square" lIns="72000" rIns="72000" rtlCol="0">
          <a:spAutoFit/>
        </a:bodyPr>
        <a:lstStyle xmlns:a="http://schemas.openxmlformats.org/drawingml/2006/main"/>
        <a:p xmlns:a="http://schemas.openxmlformats.org/drawingml/2006/main">
          <a:r>
            <a:rPr lang="en-US" sz="1000" b="1" dirty="0">
              <a:solidFill>
                <a:srgbClr val="939598"/>
              </a:solidFill>
              <a:latin typeface="Arial" panose="020B0604020202020204" pitchFamily="34" charset="0"/>
            </a:rPr>
            <a:t>Venting and flaring</a:t>
          </a:r>
        </a:p>
      </cdr:txBody>
    </cdr:sp>
  </cdr:relSizeAnchor>
  <cdr:relSizeAnchor xmlns:cdr="http://schemas.openxmlformats.org/drawingml/2006/chartDrawing">
    <cdr:from>
      <cdr:x>0.23464</cdr:x>
      <cdr:y>0.18682</cdr:y>
    </cdr:from>
    <cdr:to>
      <cdr:x>0.35593</cdr:x>
      <cdr:y>0.23863</cdr:y>
    </cdr:to>
    <cdr:sp macro="" textlink="">
      <cdr:nvSpPr>
        <cdr:cNvPr id="15" name="TextBox 1">
          <a:extLst xmlns:a="http://schemas.openxmlformats.org/drawingml/2006/main">
            <a:ext uri="{FF2B5EF4-FFF2-40B4-BE49-F238E27FC236}">
              <a16:creationId xmlns:a16="http://schemas.microsoft.com/office/drawing/2014/main" id="{E7B5BAD8-0A96-4F10-85FA-723C8E30F087}"/>
            </a:ext>
          </a:extLst>
        </cdr:cNvPr>
        <cdr:cNvSpPr txBox="1"/>
      </cdr:nvSpPr>
      <cdr:spPr>
        <a:xfrm xmlns:a="http://schemas.openxmlformats.org/drawingml/2006/main">
          <a:off x="2635045" y="887971"/>
          <a:ext cx="1362083" cy="246252"/>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939598"/>
              </a:solidFill>
              <a:latin typeface="Arial" panose="020B0604020202020204" pitchFamily="34" charset="0"/>
            </a:rPr>
            <a:t>Fugitives</a:t>
          </a:r>
        </a:p>
      </cdr:txBody>
    </cdr:sp>
  </cdr:relSizeAnchor>
  <cdr:relSizeAnchor xmlns:cdr="http://schemas.openxmlformats.org/drawingml/2006/chartDrawing">
    <cdr:from>
      <cdr:x>0.23436</cdr:x>
      <cdr:y>0.26608</cdr:y>
    </cdr:from>
    <cdr:to>
      <cdr:x>0.35565</cdr:x>
      <cdr:y>0.31788</cdr:y>
    </cdr:to>
    <cdr:sp macro="" textlink="">
      <cdr:nvSpPr>
        <cdr:cNvPr id="17" name="TextBox 1">
          <a:extLst xmlns:a="http://schemas.openxmlformats.org/drawingml/2006/main">
            <a:ext uri="{FF2B5EF4-FFF2-40B4-BE49-F238E27FC236}">
              <a16:creationId xmlns:a16="http://schemas.microsoft.com/office/drawing/2014/main" id="{FC3C982A-2D04-40AA-982A-0435692AA3BC}"/>
            </a:ext>
          </a:extLst>
        </cdr:cNvPr>
        <cdr:cNvSpPr txBox="1"/>
      </cdr:nvSpPr>
      <cdr:spPr>
        <a:xfrm xmlns:a="http://schemas.openxmlformats.org/drawingml/2006/main">
          <a:off x="2631873" y="1264686"/>
          <a:ext cx="1362084"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66B3"/>
              </a:solidFill>
              <a:latin typeface="Arial" panose="020B0604020202020204" pitchFamily="34" charset="0"/>
            </a:rPr>
            <a:t>Diesel fuel</a:t>
          </a:r>
        </a:p>
      </cdr:txBody>
    </cdr:sp>
  </cdr:relSizeAnchor>
  <cdr:relSizeAnchor xmlns:cdr="http://schemas.openxmlformats.org/drawingml/2006/chartDrawing">
    <cdr:from>
      <cdr:x>0.23385</cdr:x>
      <cdr:y>0.37132</cdr:y>
    </cdr:from>
    <cdr:to>
      <cdr:x>0.35513</cdr:x>
      <cdr:y>0.42312</cdr:y>
    </cdr:to>
    <cdr:sp macro="" textlink="">
      <cdr:nvSpPr>
        <cdr:cNvPr id="18" name="TextBox 1">
          <a:extLst xmlns:a="http://schemas.openxmlformats.org/drawingml/2006/main">
            <a:ext uri="{FF2B5EF4-FFF2-40B4-BE49-F238E27FC236}">
              <a16:creationId xmlns:a16="http://schemas.microsoft.com/office/drawing/2014/main" id="{A0878DBF-4AB7-434B-820C-FBC2A8C2620B}"/>
            </a:ext>
          </a:extLst>
        </cdr:cNvPr>
        <cdr:cNvSpPr txBox="1"/>
      </cdr:nvSpPr>
      <cdr:spPr>
        <a:xfrm xmlns:a="http://schemas.openxmlformats.org/drawingml/2006/main">
          <a:off x="2626076" y="1764862"/>
          <a:ext cx="1361972"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8DC63F"/>
              </a:solidFill>
              <a:latin typeface="Arial" panose="020B0604020202020204" pitchFamily="34" charset="0"/>
            </a:rPr>
            <a:t>Process gas</a:t>
          </a:r>
        </a:p>
      </cdr:txBody>
    </cdr:sp>
  </cdr:relSizeAnchor>
  <cdr:relSizeAnchor xmlns:cdr="http://schemas.openxmlformats.org/drawingml/2006/chartDrawing">
    <cdr:from>
      <cdr:x>0.23493</cdr:x>
      <cdr:y>0.55542</cdr:y>
    </cdr:from>
    <cdr:to>
      <cdr:x>0.35622</cdr:x>
      <cdr:y>0.60722</cdr:y>
    </cdr:to>
    <cdr:sp macro="" textlink="">
      <cdr:nvSpPr>
        <cdr:cNvPr id="19" name="TextBox 1">
          <a:extLst xmlns:a="http://schemas.openxmlformats.org/drawingml/2006/main">
            <a:ext uri="{FF2B5EF4-FFF2-40B4-BE49-F238E27FC236}">
              <a16:creationId xmlns:a16="http://schemas.microsoft.com/office/drawing/2014/main" id="{6CCB1466-6969-4041-96D9-CD69F64FFA58}"/>
            </a:ext>
          </a:extLst>
        </cdr:cNvPr>
        <cdr:cNvSpPr txBox="1"/>
      </cdr:nvSpPr>
      <cdr:spPr>
        <a:xfrm xmlns:a="http://schemas.openxmlformats.org/drawingml/2006/main">
          <a:off x="2638274" y="2639901"/>
          <a:ext cx="1362083"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AB4E"/>
              </a:solidFill>
              <a:latin typeface="Arial" panose="020B0604020202020204" pitchFamily="34" charset="0"/>
            </a:rPr>
            <a:t>Natural gas</a:t>
          </a:r>
        </a:p>
      </cdr:txBody>
    </cdr:sp>
  </cdr:relSizeAnchor>
  <cdr:relSizeAnchor xmlns:cdr="http://schemas.openxmlformats.org/drawingml/2006/chartDrawing">
    <cdr:from>
      <cdr:x>0.23436</cdr:x>
      <cdr:y>0.72754</cdr:y>
    </cdr:from>
    <cdr:to>
      <cdr:x>0.35565</cdr:x>
      <cdr:y>0.77934</cdr:y>
    </cdr:to>
    <cdr:sp macro="" textlink="">
      <cdr:nvSpPr>
        <cdr:cNvPr id="22" name="TextBox 1">
          <a:extLst xmlns:a="http://schemas.openxmlformats.org/drawingml/2006/main">
            <a:ext uri="{FF2B5EF4-FFF2-40B4-BE49-F238E27FC236}">
              <a16:creationId xmlns:a16="http://schemas.microsoft.com/office/drawing/2014/main" id="{C29A331D-6C31-4FEC-B2E1-A29910215F9E}"/>
            </a:ext>
          </a:extLst>
        </cdr:cNvPr>
        <cdr:cNvSpPr txBox="1"/>
      </cdr:nvSpPr>
      <cdr:spPr>
        <a:xfrm xmlns:a="http://schemas.openxmlformats.org/drawingml/2006/main">
          <a:off x="2631873" y="3457999"/>
          <a:ext cx="1362084"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C84623"/>
              </a:solidFill>
              <a:latin typeface="Arial" panose="020B0604020202020204" pitchFamily="34" charset="0"/>
            </a:rPr>
            <a:t>Petroleum coke</a:t>
          </a:r>
        </a:p>
      </cdr:txBody>
    </cdr:sp>
  </cdr:relSizeAnchor>
  <cdr:relSizeAnchor xmlns:cdr="http://schemas.openxmlformats.org/drawingml/2006/chartDrawing">
    <cdr:from>
      <cdr:x>0.23906</cdr:x>
      <cdr:y>0.79607</cdr:y>
    </cdr:from>
    <cdr:to>
      <cdr:x>0.28268</cdr:x>
      <cdr:y>0.84787</cdr:y>
    </cdr:to>
    <cdr:sp macro="" textlink="">
      <cdr:nvSpPr>
        <cdr:cNvPr id="23" name="TextBox 1">
          <a:extLst xmlns:a="http://schemas.openxmlformats.org/drawingml/2006/main">
            <a:ext uri="{FF2B5EF4-FFF2-40B4-BE49-F238E27FC236}">
              <a16:creationId xmlns:a16="http://schemas.microsoft.com/office/drawing/2014/main" id="{73D4B34F-FA7D-4732-9D6C-070CC48BDCF9}"/>
            </a:ext>
          </a:extLst>
        </cdr:cNvPr>
        <cdr:cNvSpPr txBox="1"/>
      </cdr:nvSpPr>
      <cdr:spPr>
        <a:xfrm xmlns:a="http://schemas.openxmlformats.org/drawingml/2006/main">
          <a:off x="2684646" y="3783718"/>
          <a:ext cx="489851"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88B5"/>
              </a:solidFill>
              <a:latin typeface="Arial" panose="020B0604020202020204" pitchFamily="34" charset="0"/>
            </a:rPr>
            <a:t>CCS</a:t>
          </a:r>
        </a:p>
      </cdr:txBody>
    </cdr:sp>
  </cdr:relSizeAnchor>
  <cdr:relSizeAnchor xmlns:cdr="http://schemas.openxmlformats.org/drawingml/2006/chartDrawing">
    <cdr:from>
      <cdr:x>0.66822</cdr:x>
      <cdr:y>0.38001</cdr:y>
    </cdr:from>
    <cdr:to>
      <cdr:x>0.78951</cdr:x>
      <cdr:y>0.43181</cdr:y>
    </cdr:to>
    <cdr:sp macro="" textlink="">
      <cdr:nvSpPr>
        <cdr:cNvPr id="25" name="TextBox 1">
          <a:extLst xmlns:a="http://schemas.openxmlformats.org/drawingml/2006/main">
            <a:ext uri="{FF2B5EF4-FFF2-40B4-BE49-F238E27FC236}">
              <a16:creationId xmlns:a16="http://schemas.microsoft.com/office/drawing/2014/main" id="{AF4FAA23-9349-440D-B960-7B9E87768B17}"/>
            </a:ext>
          </a:extLst>
        </cdr:cNvPr>
        <cdr:cNvSpPr txBox="1"/>
      </cdr:nvSpPr>
      <cdr:spPr>
        <a:xfrm xmlns:a="http://schemas.openxmlformats.org/drawingml/2006/main">
          <a:off x="7504094" y="1806178"/>
          <a:ext cx="1362084" cy="246221"/>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AB4E"/>
              </a:solidFill>
              <a:latin typeface="Arial" panose="020B0604020202020204" pitchFamily="34" charset="0"/>
            </a:rPr>
            <a:t>Natural gas</a:t>
          </a:r>
        </a:p>
      </cdr:txBody>
    </cdr:sp>
  </cdr:relSizeAnchor>
  <cdr:relSizeAnchor xmlns:cdr="http://schemas.openxmlformats.org/drawingml/2006/chartDrawing">
    <cdr:from>
      <cdr:x>0.87871</cdr:x>
      <cdr:y>0.6392</cdr:y>
    </cdr:from>
    <cdr:to>
      <cdr:x>1</cdr:x>
      <cdr:y>0.691</cdr:y>
    </cdr:to>
    <cdr:sp macro="" textlink="">
      <cdr:nvSpPr>
        <cdr:cNvPr id="26" name="TextBox 1">
          <a:extLst xmlns:a="http://schemas.openxmlformats.org/drawingml/2006/main">
            <a:ext uri="{FF2B5EF4-FFF2-40B4-BE49-F238E27FC236}">
              <a16:creationId xmlns:a16="http://schemas.microsoft.com/office/drawing/2014/main" id="{A35CF0E1-4326-4E3E-AE80-5B917350791D}"/>
            </a:ext>
          </a:extLst>
        </cdr:cNvPr>
        <cdr:cNvSpPr txBox="1"/>
      </cdr:nvSpPr>
      <cdr:spPr>
        <a:xfrm xmlns:a="http://schemas.openxmlformats.org/drawingml/2006/main">
          <a:off x="9867891" y="3038102"/>
          <a:ext cx="1362084" cy="246221"/>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AB4E"/>
              </a:solidFill>
              <a:latin typeface="Arial" panose="020B0604020202020204" pitchFamily="34" charset="0"/>
            </a:rPr>
            <a:t>Natural gas</a:t>
          </a:r>
        </a:p>
      </cdr:txBody>
    </cdr:sp>
  </cdr:relSizeAnchor>
  <cdr:relSizeAnchor xmlns:cdr="http://schemas.openxmlformats.org/drawingml/2006/chartDrawing">
    <cdr:from>
      <cdr:x>0.44529</cdr:x>
      <cdr:y>0.73242</cdr:y>
    </cdr:from>
    <cdr:to>
      <cdr:x>0.56658</cdr:x>
      <cdr:y>0.78422</cdr:y>
    </cdr:to>
    <cdr:sp macro="" textlink="">
      <cdr:nvSpPr>
        <cdr:cNvPr id="30" name="TextBox 1">
          <a:extLst xmlns:a="http://schemas.openxmlformats.org/drawingml/2006/main">
            <a:ext uri="{FF2B5EF4-FFF2-40B4-BE49-F238E27FC236}">
              <a16:creationId xmlns:a16="http://schemas.microsoft.com/office/drawing/2014/main" id="{ACC86427-13AE-46A4-BB50-B7909622798D}"/>
            </a:ext>
          </a:extLst>
        </cdr:cNvPr>
        <cdr:cNvSpPr txBox="1"/>
      </cdr:nvSpPr>
      <cdr:spPr>
        <a:xfrm xmlns:a="http://schemas.openxmlformats.org/drawingml/2006/main">
          <a:off x="5000596" y="3481183"/>
          <a:ext cx="1362083"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AB4E"/>
              </a:solidFill>
              <a:latin typeface="Arial" panose="020B0604020202020204" pitchFamily="34" charset="0"/>
            </a:rPr>
            <a:t>Natural gas</a:t>
          </a:r>
        </a:p>
      </cdr:txBody>
    </cdr:sp>
  </cdr:relSizeAnchor>
  <cdr:relSizeAnchor xmlns:cdr="http://schemas.openxmlformats.org/drawingml/2006/chartDrawing">
    <cdr:from>
      <cdr:x>0.44572</cdr:x>
      <cdr:y>0.69453</cdr:y>
    </cdr:from>
    <cdr:to>
      <cdr:x>0.56701</cdr:x>
      <cdr:y>0.74633</cdr:y>
    </cdr:to>
    <cdr:sp macro="" textlink="">
      <cdr:nvSpPr>
        <cdr:cNvPr id="32" name="TextBox 1">
          <a:extLst xmlns:a="http://schemas.openxmlformats.org/drawingml/2006/main">
            <a:ext uri="{FF2B5EF4-FFF2-40B4-BE49-F238E27FC236}">
              <a16:creationId xmlns:a16="http://schemas.microsoft.com/office/drawing/2014/main" id="{A8CDEEE9-1065-4302-A864-0B156D7B3FE5}"/>
            </a:ext>
          </a:extLst>
        </cdr:cNvPr>
        <cdr:cNvSpPr txBox="1"/>
      </cdr:nvSpPr>
      <cdr:spPr>
        <a:xfrm xmlns:a="http://schemas.openxmlformats.org/drawingml/2006/main">
          <a:off x="5005424" y="3301096"/>
          <a:ext cx="1362084"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66B3"/>
              </a:solidFill>
              <a:latin typeface="Arial" panose="020B0604020202020204" pitchFamily="34" charset="0"/>
            </a:rPr>
            <a:t>Diesel fuel</a:t>
          </a:r>
        </a:p>
      </cdr:txBody>
    </cdr:sp>
  </cdr:relSizeAnchor>
  <cdr:relSizeAnchor xmlns:cdr="http://schemas.openxmlformats.org/drawingml/2006/chartDrawing">
    <cdr:from>
      <cdr:x>0.87177</cdr:x>
      <cdr:y>0.95992</cdr:y>
    </cdr:from>
    <cdr:to>
      <cdr:x>1</cdr:x>
      <cdr:y>1</cdr:y>
    </cdr:to>
    <cdr:sp macro="" textlink="">
      <cdr:nvSpPr>
        <cdr:cNvPr id="36" name="txtboxCopyrightLine">
          <a:extLst xmlns:a="http://schemas.openxmlformats.org/drawingml/2006/main">
            <a:ext uri="{FF2B5EF4-FFF2-40B4-BE49-F238E27FC236}">
              <a16:creationId xmlns:a16="http://schemas.microsoft.com/office/drawing/2014/main" id="{9E31FA1B-71F0-4A39-A4C8-FFB32D3231FE}"/>
            </a:ext>
          </a:extLst>
        </cdr:cNvPr>
        <cdr:cNvSpPr txBox="1"/>
      </cdr:nvSpPr>
      <cdr:spPr>
        <a:xfrm xmlns:a="http://schemas.openxmlformats.org/drawingml/2006/main">
          <a:off x="9789975"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cdr:x>
      <cdr:y>0.0871</cdr:y>
    </cdr:from>
    <cdr:to>
      <cdr:x>0.02244</cdr:x>
      <cdr:y>0.84007</cdr:y>
    </cdr:to>
    <cdr:sp macro="" textlink="">
      <cdr:nvSpPr>
        <cdr:cNvPr id="3" name="txtBoxPrimaryYAxisLabel">
          <a:extLst xmlns:a="http://schemas.openxmlformats.org/drawingml/2006/main">
            <a:ext uri="{FF2B5EF4-FFF2-40B4-BE49-F238E27FC236}">
              <a16:creationId xmlns:a16="http://schemas.microsoft.com/office/drawing/2014/main" id="{9AB059C8-90CF-4B8E-B4D1-33368A264092}"/>
            </a:ext>
          </a:extLst>
        </cdr:cNvPr>
        <cdr:cNvSpPr txBox="1"/>
      </cdr:nvSpPr>
      <cdr:spPr>
        <a:xfrm xmlns:a="http://schemas.openxmlformats.org/drawingml/2006/main" rot="-5400000">
          <a:off x="-6350000" y="2077421"/>
          <a:ext cx="3578842" cy="252000"/>
        </a:xfrm>
        <a:prstGeom xmlns:a="http://schemas.openxmlformats.org/drawingml/2006/main" prst="rect">
          <a:avLst/>
        </a:prstGeom>
        <a:ln xmlns:a="http://schemas.openxmlformats.org/drawingml/2006/main"/>
      </cdr:spPr>
      <cdr:txBody>
        <a:bodyPr xmlns:a="http://schemas.openxmlformats.org/drawingml/2006/main" vertOverflow="clip" vert="horz" lIns="76200" tIns="72000" rIns="76200" bIns="72000" rtlCol="0" anchor="b">
          <a:noAutofit/>
        </a:bodyP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MMtCO</a:t>
          </a:r>
          <a:r>
            <a:rPr lang="en-US" sz="1000" b="1" baseline="-25000" dirty="0">
              <a:solidFill>
                <a:srgbClr val="000000"/>
              </a:solidFill>
              <a:latin typeface="Arial" panose="020B0604020202020204" pitchFamily="34" charset="0"/>
            </a:rPr>
            <a:t>2</a:t>
          </a:r>
          <a:r>
            <a:rPr lang="en-US" sz="1000" b="1" dirty="0">
              <a:solidFill>
                <a:srgbClr val="000000"/>
              </a:solidFill>
              <a:latin typeface="Arial" panose="020B0604020202020204" pitchFamily="34" charset="0"/>
            </a:rPr>
            <a:t>e in 2020</a:t>
          </a:r>
        </a:p>
      </cdr:txBody>
    </cdr:sp>
  </cdr:relSizeAnchor>
  <cdr:relSizeAnchor xmlns:cdr="http://schemas.openxmlformats.org/drawingml/2006/chartDrawing">
    <cdr:from>
      <cdr:x>0.21567</cdr:x>
      <cdr:y>0.80205</cdr:y>
    </cdr:from>
    <cdr:to>
      <cdr:x>0.23906</cdr:x>
      <cdr:y>0.82197</cdr:y>
    </cdr:to>
    <cdr:cxnSp macro="">
      <cdr:nvCxnSpPr>
        <cdr:cNvPr id="12" name="Straight Connector 11">
          <a:extLst xmlns:a="http://schemas.openxmlformats.org/drawingml/2006/main">
            <a:ext uri="{FF2B5EF4-FFF2-40B4-BE49-F238E27FC236}">
              <a16:creationId xmlns:a16="http://schemas.microsoft.com/office/drawing/2014/main" id="{F6154DDA-C94C-4E75-AF2E-06850BA7958D}"/>
            </a:ext>
          </a:extLst>
        </cdr:cNvPr>
        <cdr:cNvCxnSpPr>
          <a:endCxn xmlns:a="http://schemas.openxmlformats.org/drawingml/2006/main" id="23" idx="1"/>
        </cdr:cNvCxnSpPr>
      </cdr:nvCxnSpPr>
      <cdr:spPr>
        <a:xfrm xmlns:a="http://schemas.openxmlformats.org/drawingml/2006/main">
          <a:off x="2421975" y="3812138"/>
          <a:ext cx="262671" cy="94682"/>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1</cdr:x>
      <cdr:y>0.09846</cdr:y>
    </cdr:to>
    <cdr:sp macro="" textlink="">
      <cdr:nvSpPr>
        <cdr:cNvPr id="11" name="txtboxChartTitle"/>
        <cdr:cNvSpPr txBox="1">
          <a:spLocks xmlns:a="http://schemas.openxmlformats.org/drawingml/2006/main"/>
        </cdr:cNvSpPr>
      </cdr:nvSpPr>
      <cdr:spPr>
        <a:xfrm xmlns:a="http://schemas.openxmlformats.org/drawingml/2006/main">
          <a:off x="0" y="0"/>
          <a:ext cx="3527425"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r>
            <a:rPr lang="en-US" sz="1200" b="1" i="0" dirty="0">
              <a:solidFill>
                <a:srgbClr val="FFFFFF"/>
              </a:solidFill>
              <a:effectLst/>
              <a:latin typeface="Arial" panose="020B0604020202020204" pitchFamily="34" charset="0"/>
              <a:ea typeface="+mn-ea"/>
              <a:cs typeface="+mn-cs"/>
            </a:rPr>
            <a:t>Oil sands GHG emissions by type of combustion in 2020</a:t>
          </a:r>
          <a:endParaRPr lang="en-US" sz="1200" b="1" dirty="0">
            <a:solidFill>
              <a:srgbClr val="FFFFFF"/>
            </a:solidFill>
            <a:effectLst/>
            <a:latin typeface="Arial" panose="020B0604020202020204" pitchFamily="34" charset="0"/>
          </a:endParaRPr>
        </a:p>
      </cdr:txBody>
    </cdr:sp>
  </cdr:relSizeAnchor>
  <cdr:relSizeAnchor xmlns:cdr="http://schemas.openxmlformats.org/drawingml/2006/chartDrawing">
    <cdr:from>
      <cdr:x>0</cdr:x>
      <cdr:y>0.93941</cdr:y>
    </cdr:from>
    <cdr:to>
      <cdr:x>0.67453</cdr:x>
      <cdr:y>1</cdr:y>
    </cdr:to>
    <cdr:sp macro="" textlink="">
      <cdr:nvSpPr>
        <cdr:cNvPr id="21" name="txtBoxSourceLine"/>
        <cdr:cNvSpPr txBox="1"/>
      </cdr:nvSpPr>
      <cdr:spPr>
        <a:xfrm xmlns:a="http://schemas.openxmlformats.org/drawingml/2006/main">
          <a:off x="0" y="4752975"/>
          <a:ext cx="2984362" cy="288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700" b="0" i="0" u="none" strike="noStrike" dirty="0">
              <a:solidFill>
                <a:srgbClr val="000000"/>
              </a:solidFill>
              <a:latin typeface="Arial" panose="020B0604020202020204" pitchFamily="34" charset="0"/>
              <a:cs typeface="Arial" pitchFamily="34" charset="0"/>
            </a:rPr>
            <a:t>Note: CCS</a:t>
          </a:r>
          <a:r>
            <a:rPr lang="en-US" sz="700" b="0" i="0" u="none" strike="noStrike" baseline="0" dirty="0">
              <a:solidFill>
                <a:srgbClr val="000000"/>
              </a:solidFill>
              <a:latin typeface="Arial" panose="020B0604020202020204" pitchFamily="34" charset="0"/>
              <a:cs typeface="Arial" pitchFamily="34" charset="0"/>
            </a:rPr>
            <a:t> is assumed to come from SMR high purity. </a:t>
          </a:r>
          <a:fld id="{B23CE50E-03B5-4DC7-84FB-CC0A7C609598}" type="TxLink">
            <a:rPr lang="en-US" sz="700" b="0" i="0" u="none" strike="noStrike" smtClean="0">
              <a:solidFill>
                <a:srgbClr val="000000"/>
              </a:solidFill>
              <a:latin typeface="Arial" panose="020B0604020202020204" pitchFamily="34" charset="0"/>
              <a:cs typeface="Arial" pitchFamily="34" charset="0"/>
            </a:rPr>
            <a:pPr algn="l"/>
            <a:t>Source: IHS Markit</a:t>
          </a:fld>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0.59581</cdr:x>
      <cdr:y>0.75907</cdr:y>
    </cdr:from>
    <cdr:to>
      <cdr:x>0.87102</cdr:x>
      <cdr:y>0.8183</cdr:y>
    </cdr:to>
    <cdr:sp macro="" textlink="">
      <cdr:nvSpPr>
        <cdr:cNvPr id="33" name="TextBox 6">
          <a:extLst xmlns:a="http://schemas.openxmlformats.org/drawingml/2006/main">
            <a:ext uri="{FF2B5EF4-FFF2-40B4-BE49-F238E27FC236}">
              <a16:creationId xmlns:a16="http://schemas.microsoft.com/office/drawing/2014/main" id="{068AA847-0638-4F2F-8B7D-B0078BBA26AE}"/>
            </a:ext>
          </a:extLst>
        </cdr:cNvPr>
        <cdr:cNvSpPr txBox="1"/>
      </cdr:nvSpPr>
      <cdr:spPr>
        <a:xfrm xmlns:a="http://schemas.openxmlformats.org/drawingml/2006/main">
          <a:off x="2101664" y="3607856"/>
          <a:ext cx="970783" cy="28151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Stationary combustion</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0.22984</cdr:x>
      <cdr:y>0.27066</cdr:y>
    </cdr:from>
    <cdr:to>
      <cdr:x>0.41626</cdr:x>
      <cdr:y>0.33352</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810746" y="1286445"/>
          <a:ext cx="657583" cy="29877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Diesel</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0.34472</cdr:x>
      <cdr:y>0.23918</cdr:y>
    </cdr:from>
    <cdr:to>
      <cdr:x>0.56924</cdr:x>
      <cdr:y>0.30209</cdr:y>
    </cdr:to>
    <cdr:sp macro="" textlink="">
      <cdr:nvSpPr>
        <cdr:cNvPr id="18" name="TextBox 6">
          <a:extLst xmlns:a="http://schemas.openxmlformats.org/drawingml/2006/main">
            <a:ext uri="{FF2B5EF4-FFF2-40B4-BE49-F238E27FC236}">
              <a16:creationId xmlns:a16="http://schemas.microsoft.com/office/drawing/2014/main" id="{BDCFBEF3-8E7B-43E9-A297-01560CF38664}"/>
            </a:ext>
          </a:extLst>
        </cdr:cNvPr>
        <cdr:cNvSpPr txBox="1"/>
      </cdr:nvSpPr>
      <cdr:spPr>
        <a:xfrm xmlns:a="http://schemas.openxmlformats.org/drawingml/2006/main">
          <a:off x="1215986" y="1136821"/>
          <a:ext cx="791978" cy="2990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Fugitives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0.3405</cdr:x>
      <cdr:y>0.50229</cdr:y>
    </cdr:from>
    <cdr:to>
      <cdr:x>0.64748</cdr:x>
      <cdr:y>0.58296</cdr:y>
    </cdr:to>
    <cdr:sp macro="" textlink="">
      <cdr:nvSpPr>
        <cdr:cNvPr id="19" name="TextBox 6">
          <a:extLst xmlns:a="http://schemas.openxmlformats.org/drawingml/2006/main">
            <a:ext uri="{FF2B5EF4-FFF2-40B4-BE49-F238E27FC236}">
              <a16:creationId xmlns:a16="http://schemas.microsoft.com/office/drawing/2014/main" id="{F2268549-9F6E-47A2-BEF5-C70FF668FCF5}"/>
            </a:ext>
          </a:extLst>
        </cdr:cNvPr>
        <cdr:cNvSpPr txBox="1"/>
      </cdr:nvSpPr>
      <cdr:spPr>
        <a:xfrm xmlns:a="http://schemas.openxmlformats.org/drawingml/2006/main">
          <a:off x="1201089" y="2387372"/>
          <a:ext cx="1082849" cy="3834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76 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in 2020</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0.55005</cdr:x>
      <cdr:y>0.70053</cdr:y>
    </cdr:from>
    <cdr:to>
      <cdr:x>0.738</cdr:x>
      <cdr:y>0.7651</cdr:y>
    </cdr:to>
    <cdr:sp macro="" textlink="">
      <cdr:nvSpPr>
        <cdr:cNvPr id="2" name="TextBox 1">
          <a:extLst xmlns:a="http://schemas.openxmlformats.org/drawingml/2006/main">
            <a:ext uri="{FF2B5EF4-FFF2-40B4-BE49-F238E27FC236}">
              <a16:creationId xmlns:a16="http://schemas.microsoft.com/office/drawing/2014/main" id="{2E95900F-9CF9-4568-8DEA-737248957799}"/>
            </a:ext>
          </a:extLst>
        </cdr:cNvPr>
        <cdr:cNvSpPr txBox="1"/>
      </cdr:nvSpPr>
      <cdr:spPr>
        <a:xfrm xmlns:a="http://schemas.openxmlformats.org/drawingml/2006/main">
          <a:off x="1940260" y="3329614"/>
          <a:ext cx="662980" cy="306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B349FEF-9714-4B6F-8515-482A8752EE1F}" type="TxLink">
            <a:rPr lang="en-US" sz="1000" b="0" i="0" u="none" strike="noStrike">
              <a:solidFill>
                <a:srgbClr val="000000"/>
              </a:solidFill>
              <a:latin typeface="Arial" panose="020B0604020202020204" pitchFamily="34" charset="0"/>
              <a:cs typeface="Arial"/>
            </a:rPr>
            <a:pPr/>
            <a:t>86%</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0.34651</cdr:x>
      <cdr:y>0.26521</cdr:y>
    </cdr:from>
    <cdr:to>
      <cdr:x>0.46279</cdr:x>
      <cdr:y>0.3298</cdr:y>
    </cdr:to>
    <cdr:sp macro="" textlink="">
      <cdr:nvSpPr>
        <cdr:cNvPr id="16" name="TextBox 1">
          <a:extLst xmlns:a="http://schemas.openxmlformats.org/drawingml/2006/main">
            <a:ext uri="{FF2B5EF4-FFF2-40B4-BE49-F238E27FC236}">
              <a16:creationId xmlns:a16="http://schemas.microsoft.com/office/drawing/2014/main" id="{DAA2CE3B-D301-4543-9AC7-547AED987FC3}"/>
            </a:ext>
          </a:extLst>
        </cdr:cNvPr>
        <cdr:cNvSpPr txBox="1"/>
      </cdr:nvSpPr>
      <cdr:spPr>
        <a:xfrm xmlns:a="http://schemas.openxmlformats.org/drawingml/2006/main">
          <a:off x="1734624" y="1347242"/>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081C09C-268A-4337-89A6-AC766F4397DC}" type="TxLink">
            <a:rPr lang="en-US" sz="1000" b="0"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0.44186</cdr:x>
      <cdr:y>0.31295</cdr:y>
    </cdr:from>
    <cdr:to>
      <cdr:x>0.55814</cdr:x>
      <cdr:y>0.37754</cdr:y>
    </cdr:to>
    <cdr:sp macro="" textlink="">
      <cdr:nvSpPr>
        <cdr:cNvPr id="22" name="TextBox 1">
          <a:extLst xmlns:a="http://schemas.openxmlformats.org/drawingml/2006/main">
            <a:ext uri="{FF2B5EF4-FFF2-40B4-BE49-F238E27FC236}">
              <a16:creationId xmlns:a16="http://schemas.microsoft.com/office/drawing/2014/main" id="{FEE9EFA1-E29E-4FC4-9EFF-6057C34E6696}"/>
            </a:ext>
          </a:extLst>
        </cdr:cNvPr>
        <cdr:cNvSpPr txBox="1"/>
      </cdr:nvSpPr>
      <cdr:spPr>
        <a:xfrm xmlns:a="http://schemas.openxmlformats.org/drawingml/2006/main">
          <a:off x="1558627" y="1487441"/>
          <a:ext cx="410169" cy="306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83B5E23-11D5-4D7A-A92A-6BA3FC086057}" type="TxLink">
            <a:rPr lang="en-US" sz="1000" b="0" i="0" u="none" strike="noStrike">
              <a:solidFill>
                <a:srgbClr val="000000"/>
              </a:solidFill>
              <a:latin typeface="Arial" panose="020B0604020202020204" pitchFamily="34" charset="0"/>
              <a:cs typeface="Arial"/>
            </a:rPr>
            <a:pPr/>
            <a:t>4%</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0.34488</cdr:x>
      <cdr:y>0.31851</cdr:y>
    </cdr:from>
    <cdr:to>
      <cdr:x>0.46116</cdr:x>
      <cdr:y>0.36784</cdr:y>
    </cdr:to>
    <cdr:sp macro="" textlink="">
      <cdr:nvSpPr>
        <cdr:cNvPr id="23" name="TextBox 1">
          <a:extLst xmlns:a="http://schemas.openxmlformats.org/drawingml/2006/main">
            <a:ext uri="{FF2B5EF4-FFF2-40B4-BE49-F238E27FC236}">
              <a16:creationId xmlns:a16="http://schemas.microsoft.com/office/drawing/2014/main" id="{53BA8DAB-FD89-4A2C-9151-22FF2008BFBB}"/>
            </a:ext>
          </a:extLst>
        </cdr:cNvPr>
        <cdr:cNvSpPr txBox="1"/>
      </cdr:nvSpPr>
      <cdr:spPr>
        <a:xfrm xmlns:a="http://schemas.openxmlformats.org/drawingml/2006/main">
          <a:off x="1216532" y="1513860"/>
          <a:ext cx="410169" cy="2344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1CA080A-11D4-4011-BE71-F1DC205970DE}" type="TxLink">
            <a:rPr lang="en-US" sz="1000" i="0" u="none" strike="noStrike">
              <a:solidFill>
                <a:srgbClr val="000000"/>
              </a:solidFill>
              <a:latin typeface="Arial" panose="020B0604020202020204" pitchFamily="34" charset="0"/>
              <a:cs typeface="Arial"/>
            </a:rPr>
            <a:pPr/>
            <a:t>6%</a:t>
          </a:fld>
          <a:endParaRPr lang="en-US" sz="100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0.47554</cdr:x>
      <cdr:y>0.17606</cdr:y>
    </cdr:from>
    <cdr:to>
      <cdr:x>0.86751</cdr:x>
      <cdr:y>0.27088</cdr:y>
    </cdr:to>
    <cdr:sp macro="" textlink="">
      <cdr:nvSpPr>
        <cdr:cNvPr id="26" name="TextBox 6">
          <a:extLst xmlns:a="http://schemas.openxmlformats.org/drawingml/2006/main">
            <a:ext uri="{FF2B5EF4-FFF2-40B4-BE49-F238E27FC236}">
              <a16:creationId xmlns:a16="http://schemas.microsoft.com/office/drawing/2014/main" id="{C752EB2E-1B3C-4869-9BA2-7097912191C6}"/>
            </a:ext>
          </a:extLst>
        </cdr:cNvPr>
        <cdr:cNvSpPr txBox="1"/>
      </cdr:nvSpPr>
      <cdr:spPr>
        <a:xfrm xmlns:a="http://schemas.openxmlformats.org/drawingml/2006/main">
          <a:off x="1677441" y="836819"/>
          <a:ext cx="1382645" cy="4506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Stream</a:t>
          </a:r>
          <a:r>
            <a:rPr lang="en-US" sz="1000" b="0" i="0" u="none" strike="noStrike" baseline="0" dirty="0">
              <a:solidFill>
                <a:srgbClr val="000000"/>
              </a:solidFill>
              <a:latin typeface="Arial" panose="020B0604020202020204" pitchFamily="34" charset="0"/>
              <a:cs typeface="Arial"/>
            </a:rPr>
            <a:t> methane reformer (SMR)</a:t>
          </a:r>
          <a:endParaRPr lang="en-US" sz="1000" b="0" i="0" u="none" strike="noStrike" dirty="0">
            <a:solidFill>
              <a:srgbClr val="000000"/>
            </a:solidFill>
            <a:latin typeface="Arial" panose="020B0604020202020204" pitchFamily="34" charset="0"/>
            <a:cs typeface="Arial"/>
          </a:endParaRPr>
        </a:p>
        <a:p xmlns:a="http://schemas.openxmlformats.org/drawingml/2006/main">
          <a:pPr algn="ctr"/>
          <a:r>
            <a:rPr lang="en-US" sz="1000" b="0" i="0" u="none" strike="noStrike" dirty="0">
              <a:solidFill>
                <a:srgbClr val="000000"/>
              </a:solidFill>
              <a:latin typeface="Arial" panose="020B0604020202020204" pitchFamily="34" charset="0"/>
              <a:cs typeface="Arial"/>
            </a:rPr>
            <a:t> (high purity)*</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0.52219</cdr:x>
      <cdr:y>0.31012</cdr:y>
    </cdr:from>
    <cdr:to>
      <cdr:x>0.63847</cdr:x>
      <cdr:y>0.37471</cdr:y>
    </cdr:to>
    <cdr:sp macro="" textlink="">
      <cdr:nvSpPr>
        <cdr:cNvPr id="30" name="TextBox 1">
          <a:extLst xmlns:a="http://schemas.openxmlformats.org/drawingml/2006/main">
            <a:ext uri="{FF2B5EF4-FFF2-40B4-BE49-F238E27FC236}">
              <a16:creationId xmlns:a16="http://schemas.microsoft.com/office/drawing/2014/main" id="{FC941EB5-1D5D-4D48-A0E2-9B7051CA5DBB}"/>
            </a:ext>
          </a:extLst>
        </cdr:cNvPr>
        <cdr:cNvSpPr txBox="1"/>
      </cdr:nvSpPr>
      <cdr:spPr>
        <a:xfrm xmlns:a="http://schemas.openxmlformats.org/drawingml/2006/main">
          <a:off x="1841998" y="1473979"/>
          <a:ext cx="410169" cy="306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3%</a:t>
          </a:r>
        </a:p>
      </cdr:txBody>
    </cdr:sp>
  </cdr:relSizeAnchor>
  <cdr:relSizeAnchor xmlns:cdr="http://schemas.openxmlformats.org/drawingml/2006/chartDrawing">
    <cdr:from>
      <cdr:x>0.58879</cdr:x>
      <cdr:y>0.29092</cdr:y>
    </cdr:from>
    <cdr:to>
      <cdr:x>0.83297</cdr:x>
      <cdr:y>0.38575</cdr:y>
    </cdr:to>
    <cdr:sp macro="" textlink="">
      <cdr:nvSpPr>
        <cdr:cNvPr id="31" name="TextBox 6">
          <a:extLst xmlns:a="http://schemas.openxmlformats.org/drawingml/2006/main">
            <a:ext uri="{FF2B5EF4-FFF2-40B4-BE49-F238E27FC236}">
              <a16:creationId xmlns:a16="http://schemas.microsoft.com/office/drawing/2014/main" id="{84001A0B-0C07-45D7-A3F8-169D0DCA6DC5}"/>
            </a:ext>
          </a:extLst>
        </cdr:cNvPr>
        <cdr:cNvSpPr txBox="1"/>
      </cdr:nvSpPr>
      <cdr:spPr>
        <a:xfrm xmlns:a="http://schemas.openxmlformats.org/drawingml/2006/main">
          <a:off x="2076921" y="1382754"/>
          <a:ext cx="861327" cy="4507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CCS </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0.59105</cdr:x>
      <cdr:y>0.32107</cdr:y>
    </cdr:from>
    <cdr:to>
      <cdr:x>0.70733</cdr:x>
      <cdr:y>0.38566</cdr:y>
    </cdr:to>
    <cdr:sp macro="" textlink="">
      <cdr:nvSpPr>
        <cdr:cNvPr id="32" name="TextBox 1">
          <a:extLst xmlns:a="http://schemas.openxmlformats.org/drawingml/2006/main">
            <a:ext uri="{FF2B5EF4-FFF2-40B4-BE49-F238E27FC236}">
              <a16:creationId xmlns:a16="http://schemas.microsoft.com/office/drawing/2014/main" id="{B1777038-704D-44D4-85B7-B2E07B9C8616}"/>
            </a:ext>
          </a:extLst>
        </cdr:cNvPr>
        <cdr:cNvSpPr txBox="1"/>
      </cdr:nvSpPr>
      <cdr:spPr>
        <a:xfrm xmlns:a="http://schemas.openxmlformats.org/drawingml/2006/main">
          <a:off x="2084881" y="1526052"/>
          <a:ext cx="410169" cy="306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-1%</a:t>
          </a:r>
        </a:p>
      </cdr:txBody>
    </cdr:sp>
  </cdr:relSizeAnchor>
  <cdr:relSizeAnchor xmlns:cdr="http://schemas.openxmlformats.org/drawingml/2006/chartDrawing">
    <cdr:from>
      <cdr:x>0.67453</cdr:x>
      <cdr:y>0.96213</cdr:y>
    </cdr:from>
    <cdr:to>
      <cdr:x>1</cdr:x>
      <cdr:y>1</cdr:y>
    </cdr:to>
    <cdr:sp macro="" textlink="">
      <cdr:nvSpPr>
        <cdr:cNvPr id="34" name="txtboxCopyrightLine">
          <a:extLst xmlns:a="http://schemas.openxmlformats.org/drawingml/2006/main">
            <a:ext uri="{FF2B5EF4-FFF2-40B4-BE49-F238E27FC236}">
              <a16:creationId xmlns:a16="http://schemas.microsoft.com/office/drawing/2014/main" id="{9E31FA1B-71F0-4A39-A4C8-FFB32D3231FE}"/>
            </a:ext>
          </a:extLst>
        </cdr:cNvPr>
        <cdr:cNvSpPr txBox="1"/>
      </cdr:nvSpPr>
      <cdr:spPr>
        <a:xfrm xmlns:a="http://schemas.openxmlformats.org/drawingml/2006/main">
          <a:off x="2984362" y="4752975"/>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0.00182</cdr:y>
    </cdr:from>
    <cdr:to>
      <cdr:x>1</cdr:x>
      <cdr:y>0.06241</cdr:y>
    </cdr:to>
    <cdr:sp macro="" textlink="">
      <cdr:nvSpPr>
        <cdr:cNvPr id="11" name="txtboxChartTitle"/>
        <cdr:cNvSpPr txBox="1">
          <a:spLocks xmlns:a="http://schemas.openxmlformats.org/drawingml/2006/main"/>
        </cdr:cNvSpPr>
      </cdr:nvSpPr>
      <cdr:spPr>
        <a:xfrm xmlns:a="http://schemas.openxmlformats.org/drawingml/2006/main">
          <a:off x="0" y="8650"/>
          <a:ext cx="6205008"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p xmlns:a="http://schemas.openxmlformats.org/drawingml/2006/main">
          <a:r>
            <a:rPr lang="en-US" sz="1200" b="1" i="0" dirty="0">
              <a:solidFill>
                <a:srgbClr val="FFFFFF"/>
              </a:solidFill>
              <a:effectLst/>
              <a:latin typeface="Arial" panose="020B0604020202020204" pitchFamily="34" charset="0"/>
              <a:ea typeface="+mn-ea"/>
              <a:cs typeface="Arial" panose="020B0604020202020204" pitchFamily="34" charset="0"/>
            </a:rPr>
            <a:t>Composition of stationary combustion sources in 2020</a:t>
          </a:r>
          <a:endParaRPr lang="en-US" sz="1200" b="1" dirty="0">
            <a:solidFill>
              <a:srgbClr val="FFFFFF"/>
            </a:solidFill>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0.96213</cdr:y>
    </cdr:from>
    <cdr:to>
      <cdr:x>0.76793</cdr:x>
      <cdr:y>1</cdr:y>
    </cdr:to>
    <cdr:sp macro="" textlink="">
      <cdr:nvSpPr>
        <cdr:cNvPr id="21" name="txtBoxSourceLine"/>
        <cdr:cNvSpPr txBox="1"/>
      </cdr:nvSpPr>
      <cdr:spPr>
        <a:xfrm xmlns:a="http://schemas.openxmlformats.org/drawingml/2006/main">
          <a:off x="0" y="4752975"/>
          <a:ext cx="4765008"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0.41209</cdr:x>
      <cdr:y>0.25264</cdr:y>
    </cdr:from>
    <cdr:to>
      <cdr:x>0.50296</cdr:x>
      <cdr:y>0.33433</cdr:y>
    </cdr:to>
    <cdr:sp macro="" textlink="">
      <cdr:nvSpPr>
        <cdr:cNvPr id="31" name="TextBox 1"/>
        <cdr:cNvSpPr txBox="1"/>
      </cdr:nvSpPr>
      <cdr:spPr>
        <a:xfrm xmlns:a="http://schemas.openxmlformats.org/drawingml/2006/main">
          <a:off x="2495550" y="1341966"/>
          <a:ext cx="550289" cy="4339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AE3D1C7-B40C-443C-9F72-C3F4ADD7D4D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0.44</cdr:x>
      <cdr:y>0.44356</cdr:y>
    </cdr:from>
    <cdr:to>
      <cdr:x>0.60382</cdr:x>
      <cdr:y>0.54199</cdr:y>
    </cdr:to>
    <cdr:sp macro="" textlink="">
      <cdr:nvSpPr>
        <cdr:cNvPr id="32" name="TextBox 6"/>
        <cdr:cNvSpPr txBox="1"/>
      </cdr:nvSpPr>
      <cdr:spPr>
        <a:xfrm xmlns:a="http://schemas.openxmlformats.org/drawingml/2006/main">
          <a:off x="3902248" y="2018102"/>
          <a:ext cx="1452919" cy="44781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fld id="{775C9BA9-EA2B-44C1-8C5D-04885A61AEFF}" type="TxLink">
            <a:rPr lang="en-US" sz="1000" b="1" i="0" u="none" strike="noStrike">
              <a:solidFill>
                <a:srgbClr val="000000"/>
              </a:solidFill>
              <a:latin typeface="Arial" panose="020B0604020202020204" pitchFamily="34" charset="0"/>
              <a:cs typeface="Arial"/>
            </a:rPr>
            <a:pPr algn="ct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0.33618</cdr:x>
      <cdr:y>0.6247</cdr:y>
    </cdr:from>
    <cdr:to>
      <cdr:x>0.5</cdr:x>
      <cdr:y>0.68393</cdr:y>
    </cdr:to>
    <cdr:sp macro="" textlink="">
      <cdr:nvSpPr>
        <cdr:cNvPr id="33" name="TextBox 6">
          <a:extLst xmlns:a="http://schemas.openxmlformats.org/drawingml/2006/main">
            <a:ext uri="{FF2B5EF4-FFF2-40B4-BE49-F238E27FC236}">
              <a16:creationId xmlns:a16="http://schemas.microsoft.com/office/drawing/2014/main" id="{068AA847-0638-4F2F-8B7D-B0078BBA26AE}"/>
            </a:ext>
          </a:extLst>
        </cdr:cNvPr>
        <cdr:cNvSpPr txBox="1"/>
      </cdr:nvSpPr>
      <cdr:spPr>
        <a:xfrm xmlns:a="http://schemas.openxmlformats.org/drawingml/2006/main">
          <a:off x="2493380" y="2969165"/>
          <a:ext cx="1215020" cy="281518"/>
        </a:xfrm>
        <a:prstGeom xmlns:a="http://schemas.openxmlformats.org/drawingml/2006/main" prst="rect">
          <a:avLst/>
        </a:prstGeom>
        <a:solidFill xmlns:a="http://schemas.openxmlformats.org/drawingml/2006/main">
          <a:schemeClr val="bg1"/>
        </a:solidFill>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4 MMtCO</a:t>
          </a:r>
          <a:r>
            <a:rPr lang="en-US" sz="1000" b="1" i="0" u="none" strike="noStrike" baseline="-25000" dirty="0">
              <a:solidFill>
                <a:srgbClr val="000000"/>
              </a:solidFill>
              <a:latin typeface="Arial" panose="020B0604020202020204" pitchFamily="34" charset="0"/>
              <a:cs typeface="Arial"/>
            </a:rPr>
            <a:t>2</a:t>
          </a:r>
          <a:endParaRPr lang="en-US" sz="1000" b="1" baseline="-25000" dirty="0">
            <a:solidFill>
              <a:srgbClr val="000000"/>
            </a:solidFill>
            <a:latin typeface="Arial" panose="020B0604020202020204" pitchFamily="34" charset="0"/>
          </a:endParaRPr>
        </a:p>
      </cdr:txBody>
    </cdr:sp>
  </cdr:relSizeAnchor>
  <cdr:relSizeAnchor xmlns:cdr="http://schemas.openxmlformats.org/drawingml/2006/chartDrawing">
    <cdr:from>
      <cdr:x>0.54918</cdr:x>
      <cdr:y>0.09944</cdr:y>
    </cdr:from>
    <cdr:to>
      <cdr:x>0.71301</cdr:x>
      <cdr:y>0.15867</cdr:y>
    </cdr:to>
    <cdr:sp macro="" textlink="">
      <cdr:nvSpPr>
        <cdr:cNvPr id="34" name="TextBox 6">
          <a:extLst xmlns:a="http://schemas.openxmlformats.org/drawingml/2006/main">
            <a:ext uri="{FF2B5EF4-FFF2-40B4-BE49-F238E27FC236}">
              <a16:creationId xmlns:a16="http://schemas.microsoft.com/office/drawing/2014/main" id="{FB0126FF-5F95-4202-8DD9-63AE8DE5BECB}"/>
            </a:ext>
          </a:extLst>
        </cdr:cNvPr>
        <cdr:cNvSpPr txBox="1"/>
      </cdr:nvSpPr>
      <cdr:spPr>
        <a:xfrm xmlns:a="http://schemas.openxmlformats.org/drawingml/2006/main">
          <a:off x="4073195" y="472613"/>
          <a:ext cx="1215094" cy="281519"/>
        </a:xfrm>
        <a:prstGeom xmlns:a="http://schemas.openxmlformats.org/drawingml/2006/main" prst="rect">
          <a:avLst/>
        </a:prstGeom>
        <a:solidFill xmlns:a="http://schemas.openxmlformats.org/drawingml/2006/main">
          <a:schemeClr val="bg1"/>
        </a:solidFill>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28 MMtCO</a:t>
          </a:r>
          <a:r>
            <a:rPr lang="en-US" sz="1000" b="1" i="0" u="none" strike="noStrike" baseline="-25000" dirty="0">
              <a:solidFill>
                <a:srgbClr val="000000"/>
              </a:solidFill>
              <a:latin typeface="Arial" panose="020B0604020202020204" pitchFamily="34" charset="0"/>
              <a:cs typeface="Arial"/>
            </a:rPr>
            <a:t>2</a:t>
          </a:r>
          <a:endParaRPr lang="en-US" sz="1000" b="1" baseline="-25000" dirty="0">
            <a:solidFill>
              <a:srgbClr val="000000"/>
            </a:solidFill>
            <a:latin typeface="Arial" panose="020B0604020202020204" pitchFamily="34" charset="0"/>
          </a:endParaRPr>
        </a:p>
      </cdr:txBody>
    </cdr:sp>
  </cdr:relSizeAnchor>
  <cdr:relSizeAnchor xmlns:cdr="http://schemas.openxmlformats.org/drawingml/2006/chartDrawing">
    <cdr:from>
      <cdr:x>0.12936</cdr:x>
      <cdr:y>0.15976</cdr:y>
    </cdr:from>
    <cdr:to>
      <cdr:x>0.29319</cdr:x>
      <cdr:y>0.21899</cdr:y>
    </cdr:to>
    <cdr:sp macro="" textlink="">
      <cdr:nvSpPr>
        <cdr:cNvPr id="35" name="TextBox 6">
          <a:extLst xmlns:a="http://schemas.openxmlformats.org/drawingml/2006/main">
            <a:ext uri="{FF2B5EF4-FFF2-40B4-BE49-F238E27FC236}">
              <a16:creationId xmlns:a16="http://schemas.microsoft.com/office/drawing/2014/main" id="{A359FEDB-A931-407E-9970-1179B0066ADE}"/>
            </a:ext>
          </a:extLst>
        </cdr:cNvPr>
        <cdr:cNvSpPr txBox="1"/>
      </cdr:nvSpPr>
      <cdr:spPr>
        <a:xfrm xmlns:a="http://schemas.openxmlformats.org/drawingml/2006/main">
          <a:off x="959431" y="759350"/>
          <a:ext cx="1215094" cy="281519"/>
        </a:xfrm>
        <a:prstGeom xmlns:a="http://schemas.openxmlformats.org/drawingml/2006/main" prst="rect">
          <a:avLst/>
        </a:prstGeom>
        <a:noFill xmlns:a="http://schemas.openxmlformats.org/drawingml/2006/main"/>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27 MMtCO</a:t>
          </a:r>
          <a:r>
            <a:rPr lang="en-US" sz="1000" b="1" i="0" u="none" strike="noStrike" baseline="-25000" dirty="0">
              <a:solidFill>
                <a:srgbClr val="000000"/>
              </a:solidFill>
              <a:latin typeface="Arial" panose="020B0604020202020204" pitchFamily="34" charset="0"/>
              <a:cs typeface="Arial"/>
            </a:rPr>
            <a:t>2</a:t>
          </a:r>
          <a:endParaRPr lang="en-US" sz="1000" b="1" baseline="-25000" dirty="0">
            <a:solidFill>
              <a:srgbClr val="000000"/>
            </a:solidFill>
            <a:latin typeface="Arial" panose="020B0604020202020204" pitchFamily="34" charset="0"/>
          </a:endParaRPr>
        </a:p>
      </cdr:txBody>
    </cdr:sp>
  </cdr:relSizeAnchor>
  <cdr:relSizeAnchor xmlns:cdr="http://schemas.openxmlformats.org/drawingml/2006/chartDrawing">
    <cdr:from>
      <cdr:x>0.75056</cdr:x>
      <cdr:y>0.47038</cdr:y>
    </cdr:from>
    <cdr:to>
      <cdr:x>0.91439</cdr:x>
      <cdr:y>0.52961</cdr:y>
    </cdr:to>
    <cdr:sp macro="" textlink="">
      <cdr:nvSpPr>
        <cdr:cNvPr id="16" name="TextBox 6">
          <a:extLst xmlns:a="http://schemas.openxmlformats.org/drawingml/2006/main">
            <a:ext uri="{FF2B5EF4-FFF2-40B4-BE49-F238E27FC236}">
              <a16:creationId xmlns:a16="http://schemas.microsoft.com/office/drawing/2014/main" id="{ED96ED15-5CBA-4392-8DCC-31F771C3F193}"/>
            </a:ext>
          </a:extLst>
        </cdr:cNvPr>
        <cdr:cNvSpPr txBox="1"/>
      </cdr:nvSpPr>
      <cdr:spPr>
        <a:xfrm xmlns:a="http://schemas.openxmlformats.org/drawingml/2006/main">
          <a:off x="5566747" y="2235726"/>
          <a:ext cx="1215094" cy="281519"/>
        </a:xfrm>
        <a:prstGeom xmlns:a="http://schemas.openxmlformats.org/drawingml/2006/main" prst="rect">
          <a:avLst/>
        </a:prstGeom>
        <a:solidFill xmlns:a="http://schemas.openxmlformats.org/drawingml/2006/main">
          <a:schemeClr val="bg1"/>
        </a:solidFill>
        <a:ln xmlns:a="http://schemas.openxmlformats.org/drawingml/2006/main" w="6350" cmpd="sng">
          <a:solidFill>
            <a:srgbClr val="7F808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10 MMtCO</a:t>
          </a:r>
          <a:r>
            <a:rPr lang="en-US" sz="1000" b="1" i="0" u="none" strike="noStrike" baseline="-25000" dirty="0">
              <a:solidFill>
                <a:srgbClr val="000000"/>
              </a:solidFill>
              <a:latin typeface="Arial" panose="020B0604020202020204" pitchFamily="34" charset="0"/>
              <a:cs typeface="Arial"/>
            </a:rPr>
            <a:t>2</a:t>
          </a:r>
          <a:endParaRPr lang="en-US" sz="1000" b="1" baseline="-25000" dirty="0">
            <a:solidFill>
              <a:srgbClr val="000000"/>
            </a:solidFill>
            <a:latin typeface="Arial" panose="020B0604020202020204" pitchFamily="34" charset="0"/>
          </a:endParaRPr>
        </a:p>
      </cdr:txBody>
    </cdr:sp>
  </cdr:relSizeAnchor>
  <cdr:relSizeAnchor xmlns:cdr="http://schemas.openxmlformats.org/drawingml/2006/chartDrawing">
    <cdr:from>
      <cdr:x>0.2622</cdr:x>
      <cdr:y>0.22438</cdr:y>
    </cdr:from>
    <cdr:to>
      <cdr:x>0.57342</cdr:x>
      <cdr:y>0.27618</cdr:y>
    </cdr:to>
    <cdr:sp macro="" textlink="">
      <cdr:nvSpPr>
        <cdr:cNvPr id="17" name="TextBox 1">
          <a:extLst xmlns:a="http://schemas.openxmlformats.org/drawingml/2006/main">
            <a:ext uri="{FF2B5EF4-FFF2-40B4-BE49-F238E27FC236}">
              <a16:creationId xmlns:a16="http://schemas.microsoft.com/office/drawing/2014/main" id="{507750FB-24DF-4507-B6E9-0A6925212B3E}"/>
            </a:ext>
          </a:extLst>
        </cdr:cNvPr>
        <cdr:cNvSpPr txBox="1"/>
      </cdr:nvSpPr>
      <cdr:spPr>
        <a:xfrm xmlns:a="http://schemas.openxmlformats.org/drawingml/2006/main">
          <a:off x="1944686" y="1066484"/>
          <a:ext cx="2308257"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C84623"/>
              </a:solidFill>
              <a:latin typeface="Arial" panose="020B0604020202020204" pitchFamily="34" charset="0"/>
            </a:rPr>
            <a:t>Petroleum coke (fluid coke)</a:t>
          </a:r>
        </a:p>
      </cdr:txBody>
    </cdr:sp>
  </cdr:relSizeAnchor>
  <cdr:relSizeAnchor xmlns:cdr="http://schemas.openxmlformats.org/drawingml/2006/chartDrawing">
    <cdr:from>
      <cdr:x>0.26386</cdr:x>
      <cdr:y>0.27618</cdr:y>
    </cdr:from>
    <cdr:to>
      <cdr:x>0.54342</cdr:x>
      <cdr:y>0.32798</cdr:y>
    </cdr:to>
    <cdr:sp macro="" textlink="">
      <cdr:nvSpPr>
        <cdr:cNvPr id="18" name="TextBox 1">
          <a:extLst xmlns:a="http://schemas.openxmlformats.org/drawingml/2006/main">
            <a:ext uri="{FF2B5EF4-FFF2-40B4-BE49-F238E27FC236}">
              <a16:creationId xmlns:a16="http://schemas.microsoft.com/office/drawing/2014/main" id="{23568579-7AFA-472D-952F-BD950DABEF20}"/>
            </a:ext>
          </a:extLst>
        </cdr:cNvPr>
        <cdr:cNvSpPr txBox="1"/>
      </cdr:nvSpPr>
      <cdr:spPr>
        <a:xfrm xmlns:a="http://schemas.openxmlformats.org/drawingml/2006/main">
          <a:off x="1957027" y="1312688"/>
          <a:ext cx="2073440"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FBB161"/>
              </a:solidFill>
              <a:latin typeface="Arial" panose="020B0604020202020204" pitchFamily="34" charset="0"/>
            </a:rPr>
            <a:t>Petroleum coke (boilers)</a:t>
          </a:r>
        </a:p>
      </cdr:txBody>
    </cdr:sp>
  </cdr:relSizeAnchor>
  <cdr:relSizeAnchor xmlns:cdr="http://schemas.openxmlformats.org/drawingml/2006/chartDrawing">
    <cdr:from>
      <cdr:x>0.2622</cdr:x>
      <cdr:y>0.35735</cdr:y>
    </cdr:from>
    <cdr:to>
      <cdr:x>0.51858</cdr:x>
      <cdr:y>0.40915</cdr:y>
    </cdr:to>
    <cdr:sp macro="" textlink="">
      <cdr:nvSpPr>
        <cdr:cNvPr id="19" name="TextBox 1">
          <a:extLst xmlns:a="http://schemas.openxmlformats.org/drawingml/2006/main">
            <a:ext uri="{FF2B5EF4-FFF2-40B4-BE49-F238E27FC236}">
              <a16:creationId xmlns:a16="http://schemas.microsoft.com/office/drawing/2014/main" id="{67569379-65FF-4499-9388-73E5C06F6219}"/>
            </a:ext>
          </a:extLst>
        </cdr:cNvPr>
        <cdr:cNvSpPr txBox="1"/>
      </cdr:nvSpPr>
      <cdr:spPr>
        <a:xfrm xmlns:a="http://schemas.openxmlformats.org/drawingml/2006/main">
          <a:off x="1944686" y="1698482"/>
          <a:ext cx="1901520" cy="24620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EE2F53"/>
              </a:solidFill>
              <a:latin typeface="Arial" panose="020B0604020202020204" pitchFamily="34" charset="0"/>
            </a:rPr>
            <a:t>SMR (high purity)</a:t>
          </a:r>
        </a:p>
      </cdr:txBody>
    </cdr:sp>
  </cdr:relSizeAnchor>
  <cdr:relSizeAnchor xmlns:cdr="http://schemas.openxmlformats.org/drawingml/2006/chartDrawing">
    <cdr:from>
      <cdr:x>0.26698</cdr:x>
      <cdr:y>0.4213</cdr:y>
    </cdr:from>
    <cdr:to>
      <cdr:x>0.46561</cdr:x>
      <cdr:y>0.50548</cdr:y>
    </cdr:to>
    <cdr:sp macro="" textlink="">
      <cdr:nvSpPr>
        <cdr:cNvPr id="22" name="TextBox 1">
          <a:extLst xmlns:a="http://schemas.openxmlformats.org/drawingml/2006/main">
            <a:ext uri="{FF2B5EF4-FFF2-40B4-BE49-F238E27FC236}">
              <a16:creationId xmlns:a16="http://schemas.microsoft.com/office/drawing/2014/main" id="{05EFC9C1-EA16-47E3-9FEB-0C6A34427924}"/>
            </a:ext>
          </a:extLst>
        </cdr:cNvPr>
        <cdr:cNvSpPr txBox="1"/>
      </cdr:nvSpPr>
      <cdr:spPr>
        <a:xfrm xmlns:a="http://schemas.openxmlformats.org/drawingml/2006/main">
          <a:off x="1656613" y="2002428"/>
          <a:ext cx="1232501" cy="400110"/>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AB4E"/>
              </a:solidFill>
              <a:latin typeface="Arial" panose="020B0604020202020204" pitchFamily="34" charset="0"/>
            </a:rPr>
            <a:t>Natural gas (cogeneration)</a:t>
          </a:r>
        </a:p>
      </cdr:txBody>
    </cdr:sp>
  </cdr:relSizeAnchor>
  <cdr:relSizeAnchor xmlns:cdr="http://schemas.openxmlformats.org/drawingml/2006/chartDrawing">
    <cdr:from>
      <cdr:x>0.2624</cdr:x>
      <cdr:y>0.53046</cdr:y>
    </cdr:from>
    <cdr:to>
      <cdr:x>0.55722</cdr:x>
      <cdr:y>0.61464</cdr:y>
    </cdr:to>
    <cdr:sp macro="" textlink="">
      <cdr:nvSpPr>
        <cdr:cNvPr id="23" name="TextBox 1">
          <a:extLst xmlns:a="http://schemas.openxmlformats.org/drawingml/2006/main">
            <a:ext uri="{FF2B5EF4-FFF2-40B4-BE49-F238E27FC236}">
              <a16:creationId xmlns:a16="http://schemas.microsoft.com/office/drawing/2014/main" id="{6CC15EA5-3613-4622-B2E1-9B59A648E822}"/>
            </a:ext>
          </a:extLst>
        </cdr:cNvPr>
        <cdr:cNvSpPr txBox="1"/>
      </cdr:nvSpPr>
      <cdr:spPr>
        <a:xfrm xmlns:a="http://schemas.openxmlformats.org/drawingml/2006/main">
          <a:off x="1628194" y="2521263"/>
          <a:ext cx="1829361" cy="400110"/>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8DC63F"/>
              </a:solidFill>
              <a:latin typeface="Arial" panose="020B0604020202020204" pitchFamily="34" charset="0"/>
            </a:rPr>
            <a:t>Gas boilers/heaters (natural gas/process gas)</a:t>
          </a:r>
        </a:p>
      </cdr:txBody>
    </cdr:sp>
  </cdr:relSizeAnchor>
  <cdr:relSizeAnchor xmlns:cdr="http://schemas.openxmlformats.org/drawingml/2006/chartDrawing">
    <cdr:from>
      <cdr:x>0.2622</cdr:x>
      <cdr:y>0.75237</cdr:y>
    </cdr:from>
    <cdr:to>
      <cdr:x>0.38458</cdr:x>
      <cdr:y>0.80417</cdr:y>
    </cdr:to>
    <cdr:sp macro="" textlink="">
      <cdr:nvSpPr>
        <cdr:cNvPr id="26" name="TextBox 1">
          <a:extLst xmlns:a="http://schemas.openxmlformats.org/drawingml/2006/main">
            <a:ext uri="{FF2B5EF4-FFF2-40B4-BE49-F238E27FC236}">
              <a16:creationId xmlns:a16="http://schemas.microsoft.com/office/drawing/2014/main" id="{028271D4-C71B-4749-8E0C-5109E5A71D28}"/>
            </a:ext>
          </a:extLst>
        </cdr:cNvPr>
        <cdr:cNvSpPr txBox="1"/>
      </cdr:nvSpPr>
      <cdr:spPr>
        <a:xfrm xmlns:a="http://schemas.openxmlformats.org/drawingml/2006/main">
          <a:off x="1944686" y="3575980"/>
          <a:ext cx="907688" cy="24622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accent5">
                  <a:lumMod val="75000"/>
                </a:schemeClr>
              </a:solidFill>
              <a:latin typeface="Arial" panose="020B0604020202020204" pitchFamily="34" charset="0"/>
            </a:rPr>
            <a:t>CCS (Quest)</a:t>
          </a:r>
        </a:p>
      </cdr:txBody>
    </cdr:sp>
  </cdr:relSizeAnchor>
  <cdr:relSizeAnchor xmlns:cdr="http://schemas.openxmlformats.org/drawingml/2006/chartDrawing">
    <cdr:from>
      <cdr:x>0.67726</cdr:x>
      <cdr:y>0.17581</cdr:y>
    </cdr:from>
    <cdr:to>
      <cdr:x>0.87589</cdr:x>
      <cdr:y>0.25999</cdr:y>
    </cdr:to>
    <cdr:sp macro="" textlink="">
      <cdr:nvSpPr>
        <cdr:cNvPr id="37" name="TextBox 1">
          <a:extLst xmlns:a="http://schemas.openxmlformats.org/drawingml/2006/main">
            <a:ext uri="{FF2B5EF4-FFF2-40B4-BE49-F238E27FC236}">
              <a16:creationId xmlns:a16="http://schemas.microsoft.com/office/drawing/2014/main" id="{F331D70A-3CAB-4063-A0D7-6D0D7049B50F}"/>
            </a:ext>
          </a:extLst>
        </cdr:cNvPr>
        <cdr:cNvSpPr txBox="1"/>
      </cdr:nvSpPr>
      <cdr:spPr>
        <a:xfrm xmlns:a="http://schemas.openxmlformats.org/drawingml/2006/main">
          <a:off x="5023102" y="835631"/>
          <a:ext cx="1473199" cy="400106"/>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00AB4E"/>
              </a:solidFill>
              <a:latin typeface="Arial" panose="020B0604020202020204" pitchFamily="34" charset="0"/>
            </a:rPr>
            <a:t>Natural gas (cogeneration)</a:t>
          </a:r>
        </a:p>
      </cdr:txBody>
    </cdr:sp>
  </cdr:relSizeAnchor>
  <cdr:relSizeAnchor xmlns:cdr="http://schemas.openxmlformats.org/drawingml/2006/chartDrawing">
    <cdr:from>
      <cdr:x>0.6741</cdr:x>
      <cdr:y>0.35378</cdr:y>
    </cdr:from>
    <cdr:to>
      <cdr:x>0.87273</cdr:x>
      <cdr:y>0.43796</cdr:y>
    </cdr:to>
    <cdr:sp macro="" textlink="">
      <cdr:nvSpPr>
        <cdr:cNvPr id="38" name="TextBox 1">
          <a:extLst xmlns:a="http://schemas.openxmlformats.org/drawingml/2006/main">
            <a:ext uri="{FF2B5EF4-FFF2-40B4-BE49-F238E27FC236}">
              <a16:creationId xmlns:a16="http://schemas.microsoft.com/office/drawing/2014/main" id="{9AE730A4-77C0-4E40-B0CA-E0A0F62034BC}"/>
            </a:ext>
          </a:extLst>
        </cdr:cNvPr>
        <cdr:cNvSpPr txBox="1"/>
      </cdr:nvSpPr>
      <cdr:spPr>
        <a:xfrm xmlns:a="http://schemas.openxmlformats.org/drawingml/2006/main">
          <a:off x="4999634" y="1681490"/>
          <a:ext cx="1473199" cy="400106"/>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8DC63F"/>
              </a:solidFill>
              <a:latin typeface="Arial" panose="020B0604020202020204" pitchFamily="34" charset="0"/>
            </a:rPr>
            <a:t>Natural gas (boilers/heater)</a:t>
          </a:r>
        </a:p>
      </cdr:txBody>
    </cdr:sp>
  </cdr:relSizeAnchor>
  <cdr:relSizeAnchor xmlns:cdr="http://schemas.openxmlformats.org/drawingml/2006/chartDrawing">
    <cdr:from>
      <cdr:x>0.76793</cdr:x>
      <cdr:y>0.95992</cdr:y>
    </cdr:from>
    <cdr:to>
      <cdr:x>1</cdr:x>
      <cdr:y>1</cdr:y>
    </cdr:to>
    <cdr:sp macro="" textlink="">
      <cdr:nvSpPr>
        <cdr:cNvPr id="24" name="txtboxCopyrightLine">
          <a:extLst xmlns:a="http://schemas.openxmlformats.org/drawingml/2006/main">
            <a:ext uri="{FF2B5EF4-FFF2-40B4-BE49-F238E27FC236}">
              <a16:creationId xmlns:a16="http://schemas.microsoft.com/office/drawing/2014/main" id="{9E31FA1B-71F0-4A39-A4C8-FFB32D3231FE}"/>
            </a:ext>
          </a:extLst>
        </cdr:cNvPr>
        <cdr:cNvSpPr txBox="1"/>
      </cdr:nvSpPr>
      <cdr:spPr>
        <a:xfrm xmlns:a="http://schemas.openxmlformats.org/drawingml/2006/main">
          <a:off x="4765008"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cdr:x>
      <cdr:y>0.0871</cdr:y>
    </cdr:from>
    <cdr:to>
      <cdr:x>0.04061</cdr:x>
      <cdr:y>0.83333</cdr:y>
    </cdr:to>
    <cdr:sp macro="" textlink="">
      <cdr:nvSpPr>
        <cdr:cNvPr id="2" name="txtBoxPrimaryYAxisLabel">
          <a:extLst xmlns:a="http://schemas.openxmlformats.org/drawingml/2006/main">
            <a:ext uri="{FF2B5EF4-FFF2-40B4-BE49-F238E27FC236}">
              <a16:creationId xmlns:a16="http://schemas.microsoft.com/office/drawing/2014/main" id="{E0C97106-D7F2-4FBA-B7DA-70CF2C5B34B3}"/>
            </a:ext>
          </a:extLst>
        </cdr:cNvPr>
        <cdr:cNvSpPr txBox="1"/>
      </cdr:nvSpPr>
      <cdr:spPr>
        <a:xfrm xmlns:a="http://schemas.openxmlformats.org/drawingml/2006/main" rot="-5400000">
          <a:off x="-1622816" y="2036800"/>
          <a:ext cx="3546827" cy="301196"/>
        </a:xfrm>
        <a:prstGeom xmlns:a="http://schemas.openxmlformats.org/drawingml/2006/main" prst="rect">
          <a:avLst/>
        </a:prstGeom>
        <a:ln xmlns:a="http://schemas.openxmlformats.org/drawingml/2006/main"/>
      </cdr:spPr>
      <cdr:txBody>
        <a:bodyPr xmlns:a="http://schemas.openxmlformats.org/drawingml/2006/main" vertOverflow="clip" vert="horz" lIns="76200" tIns="72000" rIns="76200" bIns="72000" rtlCol="0" anchor="b">
          <a:noAutofit/>
        </a:bodyP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MMTCO</a:t>
          </a:r>
          <a:r>
            <a:rPr lang="en-US" sz="1000" b="1" baseline="-25000" dirty="0">
              <a:solidFill>
                <a:srgbClr val="000000"/>
              </a:solidFill>
              <a:latin typeface="Arial" panose="020B0604020202020204" pitchFamily="34" charset="0"/>
            </a:rPr>
            <a:t>2</a:t>
          </a:r>
          <a:r>
            <a:rPr lang="en-US" sz="1000" b="1" dirty="0">
              <a:solidFill>
                <a:srgbClr val="000000"/>
              </a:solidFill>
              <a:latin typeface="Arial" panose="020B0604020202020204" pitchFamily="34" charset="0"/>
            </a:rPr>
            <a:t>e in 2020</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0.09846</cdr:y>
    </cdr:to>
    <cdr:sp macro="" textlink="">
      <cdr:nvSpPr>
        <cdr:cNvPr id="11" name="txtboxChartTitle"/>
        <cdr:cNvSpPr txBox="1">
          <a:spLocks xmlns:a="http://schemas.openxmlformats.org/drawingml/2006/main"/>
        </cdr:cNvSpPr>
      </cdr:nvSpPr>
      <cdr:spPr>
        <a:xfrm xmlns:a="http://schemas.openxmlformats.org/drawingml/2006/main">
          <a:off x="0" y="0"/>
          <a:ext cx="3527425"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r>
            <a:rPr lang="en-US" sz="1200" b="1" i="0" dirty="0">
              <a:solidFill>
                <a:srgbClr val="FFFFFF"/>
              </a:solidFill>
              <a:effectLst/>
              <a:latin typeface="Arial" panose="020B0604020202020204" pitchFamily="34" charset="0"/>
              <a:ea typeface="+mn-ea"/>
              <a:cs typeface="+mn-cs"/>
            </a:rPr>
            <a:t>Oil sands GHG emissions by type of combustion in 2020</a:t>
          </a:r>
          <a:endParaRPr lang="en-US" sz="1200" b="1" dirty="0">
            <a:solidFill>
              <a:srgbClr val="FFFFFF"/>
            </a:solidFill>
            <a:effectLst/>
            <a:latin typeface="Arial" panose="020B0604020202020204" pitchFamily="34" charset="0"/>
          </a:endParaRPr>
        </a:p>
      </cdr:txBody>
    </cdr:sp>
  </cdr:relSizeAnchor>
  <cdr:relSizeAnchor xmlns:cdr="http://schemas.openxmlformats.org/drawingml/2006/chartDrawing">
    <cdr:from>
      <cdr:x>0.01189</cdr:x>
      <cdr:y>0.90769</cdr:y>
    </cdr:from>
    <cdr:to>
      <cdr:x>0.71526</cdr:x>
      <cdr:y>0.99294</cdr:y>
    </cdr:to>
    <cdr:sp macro="" textlink="">
      <cdr:nvSpPr>
        <cdr:cNvPr id="21" name="txtBoxSourceLine"/>
        <cdr:cNvSpPr txBox="1"/>
      </cdr:nvSpPr>
      <cdr:spPr>
        <a:xfrm xmlns:a="http://schemas.openxmlformats.org/drawingml/2006/main">
          <a:off x="41945" y="4313096"/>
          <a:ext cx="2480428" cy="405086"/>
        </a:xfrm>
        <a:prstGeom xmlns:a="http://schemas.openxmlformats.org/drawingml/2006/main" prst="rect">
          <a:avLst/>
        </a:prstGeom>
        <a:solidFill xmlns:a="http://schemas.openxmlformats.org/drawingml/2006/main">
          <a:schemeClr val="bg1"/>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700" b="0" i="0" u="none" strike="noStrike" dirty="0">
              <a:solidFill>
                <a:schemeClr val="tx1"/>
              </a:solidFill>
              <a:latin typeface="Arial" panose="020B0604020202020204" pitchFamily="34" charset="0"/>
              <a:cs typeface="Arial" pitchFamily="34" charset="0"/>
            </a:rPr>
            <a:t>Note: CCS</a:t>
          </a:r>
          <a:r>
            <a:rPr lang="en-US" sz="700" b="0" i="0" u="none" strike="noStrike" baseline="0" dirty="0">
              <a:solidFill>
                <a:schemeClr val="tx1"/>
              </a:solidFill>
              <a:latin typeface="Arial" panose="020B0604020202020204" pitchFamily="34" charset="0"/>
              <a:cs typeface="Arial" pitchFamily="34" charset="0"/>
            </a:rPr>
            <a:t> is assumed to come from SMR high purity. </a:t>
          </a:r>
          <a:r>
            <a:rPr lang="en-US" sz="700" dirty="0">
              <a:solidFill>
                <a:schemeClr val="tx1"/>
              </a:solidFill>
              <a:latin typeface="Arial"/>
            </a:rPr>
            <a:t>CCS = carbon capture and storage</a:t>
          </a:r>
          <a:endParaRPr lang="en-US" sz="700" b="0" i="0" u="none" strike="noStrike" dirty="0">
            <a:solidFill>
              <a:schemeClr val="tx1"/>
            </a:solidFill>
            <a:latin typeface="Arial" panose="020B0604020202020204" pitchFamily="34" charset="0"/>
            <a:cs typeface="Arial" pitchFamily="34" charset="0"/>
          </a:endParaRPr>
        </a:p>
        <a:p xmlns:a="http://schemas.openxmlformats.org/drawingml/2006/main">
          <a:pPr algn="l"/>
          <a:fld id="{B23CE50E-03B5-4DC7-84FB-CC0A7C609598}" type="TxLink">
            <a:rPr lang="en-US" sz="700" b="0" i="0" u="none" strike="noStrike">
              <a:solidFill>
                <a:schemeClr val="tx1"/>
              </a:solidFill>
              <a:latin typeface="Arial" panose="020B0604020202020204" pitchFamily="34" charset="0"/>
              <a:cs typeface="Arial" pitchFamily="34" charset="0"/>
            </a:rPr>
            <a:pPr algn="l"/>
            <a:t>Source: IHS Markit</a:t>
          </a:fld>
          <a:endParaRPr lang="en-US" sz="700" b="0" dirty="0">
            <a:solidFill>
              <a:schemeClr val="tx1"/>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0.59581</cdr:x>
      <cdr:y>0.75907</cdr:y>
    </cdr:from>
    <cdr:to>
      <cdr:x>0.87102</cdr:x>
      <cdr:y>0.8183</cdr:y>
    </cdr:to>
    <cdr:sp macro="" textlink="">
      <cdr:nvSpPr>
        <cdr:cNvPr id="33" name="TextBox 6">
          <a:extLst xmlns:a="http://schemas.openxmlformats.org/drawingml/2006/main">
            <a:ext uri="{FF2B5EF4-FFF2-40B4-BE49-F238E27FC236}">
              <a16:creationId xmlns:a16="http://schemas.microsoft.com/office/drawing/2014/main" id="{068AA847-0638-4F2F-8B7D-B0078BBA26AE}"/>
            </a:ext>
          </a:extLst>
        </cdr:cNvPr>
        <cdr:cNvSpPr txBox="1"/>
      </cdr:nvSpPr>
      <cdr:spPr>
        <a:xfrm xmlns:a="http://schemas.openxmlformats.org/drawingml/2006/main">
          <a:off x="2101664" y="3607856"/>
          <a:ext cx="970783" cy="28151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Stationary combustion</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0.22984</cdr:x>
      <cdr:y>0.27066</cdr:y>
    </cdr:from>
    <cdr:to>
      <cdr:x>0.41626</cdr:x>
      <cdr:y>0.33352</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810746" y="1286445"/>
          <a:ext cx="657583" cy="29877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Diesel</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0.34472</cdr:x>
      <cdr:y>0.23918</cdr:y>
    </cdr:from>
    <cdr:to>
      <cdr:x>0.56924</cdr:x>
      <cdr:y>0.30209</cdr:y>
    </cdr:to>
    <cdr:sp macro="" textlink="">
      <cdr:nvSpPr>
        <cdr:cNvPr id="18" name="TextBox 6">
          <a:extLst xmlns:a="http://schemas.openxmlformats.org/drawingml/2006/main">
            <a:ext uri="{FF2B5EF4-FFF2-40B4-BE49-F238E27FC236}">
              <a16:creationId xmlns:a16="http://schemas.microsoft.com/office/drawing/2014/main" id="{BDCFBEF3-8E7B-43E9-A297-01560CF38664}"/>
            </a:ext>
          </a:extLst>
        </cdr:cNvPr>
        <cdr:cNvSpPr txBox="1"/>
      </cdr:nvSpPr>
      <cdr:spPr>
        <a:xfrm xmlns:a="http://schemas.openxmlformats.org/drawingml/2006/main">
          <a:off x="1215974" y="1136817"/>
          <a:ext cx="791977" cy="2990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Fugitives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0.3405</cdr:x>
      <cdr:y>0.50229</cdr:y>
    </cdr:from>
    <cdr:to>
      <cdr:x>0.64748</cdr:x>
      <cdr:y>0.58296</cdr:y>
    </cdr:to>
    <cdr:sp macro="" textlink="">
      <cdr:nvSpPr>
        <cdr:cNvPr id="19" name="TextBox 6">
          <a:extLst xmlns:a="http://schemas.openxmlformats.org/drawingml/2006/main">
            <a:ext uri="{FF2B5EF4-FFF2-40B4-BE49-F238E27FC236}">
              <a16:creationId xmlns:a16="http://schemas.microsoft.com/office/drawing/2014/main" id="{F2268549-9F6E-47A2-BEF5-C70FF668FCF5}"/>
            </a:ext>
          </a:extLst>
        </cdr:cNvPr>
        <cdr:cNvSpPr txBox="1"/>
      </cdr:nvSpPr>
      <cdr:spPr>
        <a:xfrm xmlns:a="http://schemas.openxmlformats.org/drawingml/2006/main">
          <a:off x="1201089" y="2387372"/>
          <a:ext cx="1082849" cy="3834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76 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in 2020</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0.55005</cdr:x>
      <cdr:y>0.70053</cdr:y>
    </cdr:from>
    <cdr:to>
      <cdr:x>0.738</cdr:x>
      <cdr:y>0.7651</cdr:y>
    </cdr:to>
    <cdr:sp macro="" textlink="">
      <cdr:nvSpPr>
        <cdr:cNvPr id="2" name="TextBox 1">
          <a:extLst xmlns:a="http://schemas.openxmlformats.org/drawingml/2006/main">
            <a:ext uri="{FF2B5EF4-FFF2-40B4-BE49-F238E27FC236}">
              <a16:creationId xmlns:a16="http://schemas.microsoft.com/office/drawing/2014/main" id="{2E95900F-9CF9-4568-8DEA-737248957799}"/>
            </a:ext>
          </a:extLst>
        </cdr:cNvPr>
        <cdr:cNvSpPr txBox="1"/>
      </cdr:nvSpPr>
      <cdr:spPr>
        <a:xfrm xmlns:a="http://schemas.openxmlformats.org/drawingml/2006/main">
          <a:off x="1940260" y="3329614"/>
          <a:ext cx="662980" cy="306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B349FEF-9714-4B6F-8515-482A8752EE1F}" type="TxLink">
            <a:rPr lang="en-US" sz="1000" b="0" i="0" u="none" strike="noStrike">
              <a:solidFill>
                <a:srgbClr val="000000"/>
              </a:solidFill>
              <a:latin typeface="Arial" panose="020B0604020202020204" pitchFamily="34" charset="0"/>
              <a:cs typeface="Arial"/>
            </a:rPr>
            <a:pPr/>
            <a:t>86%</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0.34651</cdr:x>
      <cdr:y>0.26521</cdr:y>
    </cdr:from>
    <cdr:to>
      <cdr:x>0.46279</cdr:x>
      <cdr:y>0.3298</cdr:y>
    </cdr:to>
    <cdr:sp macro="" textlink="">
      <cdr:nvSpPr>
        <cdr:cNvPr id="16" name="TextBox 1">
          <a:extLst xmlns:a="http://schemas.openxmlformats.org/drawingml/2006/main">
            <a:ext uri="{FF2B5EF4-FFF2-40B4-BE49-F238E27FC236}">
              <a16:creationId xmlns:a16="http://schemas.microsoft.com/office/drawing/2014/main" id="{DAA2CE3B-D301-4543-9AC7-547AED987FC3}"/>
            </a:ext>
          </a:extLst>
        </cdr:cNvPr>
        <cdr:cNvSpPr txBox="1"/>
      </cdr:nvSpPr>
      <cdr:spPr>
        <a:xfrm xmlns:a="http://schemas.openxmlformats.org/drawingml/2006/main">
          <a:off x="1734624" y="1347242"/>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081C09C-268A-4337-89A6-AC766F4397DC}" type="TxLink">
            <a:rPr lang="en-US" sz="1000" b="0"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0.44186</cdr:x>
      <cdr:y>0.31295</cdr:y>
    </cdr:from>
    <cdr:to>
      <cdr:x>0.55814</cdr:x>
      <cdr:y>0.37754</cdr:y>
    </cdr:to>
    <cdr:sp macro="" textlink="">
      <cdr:nvSpPr>
        <cdr:cNvPr id="22" name="TextBox 1">
          <a:extLst xmlns:a="http://schemas.openxmlformats.org/drawingml/2006/main">
            <a:ext uri="{FF2B5EF4-FFF2-40B4-BE49-F238E27FC236}">
              <a16:creationId xmlns:a16="http://schemas.microsoft.com/office/drawing/2014/main" id="{FEE9EFA1-E29E-4FC4-9EFF-6057C34E6696}"/>
            </a:ext>
          </a:extLst>
        </cdr:cNvPr>
        <cdr:cNvSpPr txBox="1"/>
      </cdr:nvSpPr>
      <cdr:spPr>
        <a:xfrm xmlns:a="http://schemas.openxmlformats.org/drawingml/2006/main">
          <a:off x="1558627" y="1487441"/>
          <a:ext cx="410169" cy="306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83B5E23-11D5-4D7A-A92A-6BA3FC086057}" type="TxLink">
            <a:rPr lang="en-US" sz="1000" b="0" i="0" u="none" strike="noStrike">
              <a:solidFill>
                <a:srgbClr val="000000"/>
              </a:solidFill>
              <a:latin typeface="Arial" panose="020B0604020202020204" pitchFamily="34" charset="0"/>
              <a:cs typeface="Arial"/>
            </a:rPr>
            <a:pPr/>
            <a:t>4%</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0.34488</cdr:x>
      <cdr:y>0.31851</cdr:y>
    </cdr:from>
    <cdr:to>
      <cdr:x>0.46116</cdr:x>
      <cdr:y>0.36784</cdr:y>
    </cdr:to>
    <cdr:sp macro="" textlink="">
      <cdr:nvSpPr>
        <cdr:cNvPr id="23" name="TextBox 1">
          <a:extLst xmlns:a="http://schemas.openxmlformats.org/drawingml/2006/main">
            <a:ext uri="{FF2B5EF4-FFF2-40B4-BE49-F238E27FC236}">
              <a16:creationId xmlns:a16="http://schemas.microsoft.com/office/drawing/2014/main" id="{53BA8DAB-FD89-4A2C-9151-22FF2008BFBB}"/>
            </a:ext>
          </a:extLst>
        </cdr:cNvPr>
        <cdr:cNvSpPr txBox="1"/>
      </cdr:nvSpPr>
      <cdr:spPr>
        <a:xfrm xmlns:a="http://schemas.openxmlformats.org/drawingml/2006/main">
          <a:off x="1216532" y="1513860"/>
          <a:ext cx="410169" cy="2344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1CA080A-11D4-4011-BE71-F1DC205970DE}" type="TxLink">
            <a:rPr lang="en-US" sz="1000" i="0" u="none" strike="noStrike">
              <a:solidFill>
                <a:srgbClr val="000000"/>
              </a:solidFill>
              <a:latin typeface="Arial" panose="020B0604020202020204" pitchFamily="34" charset="0"/>
              <a:cs typeface="Arial"/>
            </a:rPr>
            <a:pPr/>
            <a:t>6%</a:t>
          </a:fld>
          <a:endParaRPr lang="en-US" sz="100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0.53865</cdr:x>
      <cdr:y>0.17056</cdr:y>
    </cdr:from>
    <cdr:to>
      <cdr:x>0.86751</cdr:x>
      <cdr:y>0.29235</cdr:y>
    </cdr:to>
    <cdr:sp macro="" textlink="">
      <cdr:nvSpPr>
        <cdr:cNvPr id="26" name="TextBox 6">
          <a:extLst xmlns:a="http://schemas.openxmlformats.org/drawingml/2006/main">
            <a:ext uri="{FF2B5EF4-FFF2-40B4-BE49-F238E27FC236}">
              <a16:creationId xmlns:a16="http://schemas.microsoft.com/office/drawing/2014/main" id="{C752EB2E-1B3C-4869-9BA2-7097912191C6}"/>
            </a:ext>
          </a:extLst>
        </cdr:cNvPr>
        <cdr:cNvSpPr txBox="1"/>
      </cdr:nvSpPr>
      <cdr:spPr>
        <a:xfrm xmlns:a="http://schemas.openxmlformats.org/drawingml/2006/main">
          <a:off x="1900049" y="810684"/>
          <a:ext cx="1160027" cy="57883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chemeClr val="tx1"/>
              </a:solidFill>
              <a:latin typeface="Arial" panose="020B0604020202020204" pitchFamily="34" charset="0"/>
              <a:cs typeface="Arial"/>
            </a:rPr>
            <a:t>Steam</a:t>
          </a:r>
          <a:r>
            <a:rPr lang="en-US" sz="1000" b="0" i="0" u="none" strike="noStrike" baseline="0" dirty="0">
              <a:solidFill>
                <a:srgbClr val="000000"/>
              </a:solidFill>
              <a:latin typeface="Arial" panose="020B0604020202020204" pitchFamily="34" charset="0"/>
              <a:cs typeface="Arial"/>
            </a:rPr>
            <a:t> methane reformer (SMR)</a:t>
          </a:r>
          <a:endParaRPr lang="en-US" sz="1000" b="0" i="0" u="none" strike="noStrike" dirty="0">
            <a:solidFill>
              <a:srgbClr val="000000"/>
            </a:solidFill>
            <a:latin typeface="Arial" panose="020B0604020202020204" pitchFamily="34" charset="0"/>
            <a:cs typeface="Arial"/>
          </a:endParaRPr>
        </a:p>
        <a:p xmlns:a="http://schemas.openxmlformats.org/drawingml/2006/main">
          <a:pPr algn="ctr"/>
          <a:r>
            <a:rPr lang="en-US" sz="1000" b="0" i="0" u="none" strike="noStrike" dirty="0">
              <a:solidFill>
                <a:srgbClr val="000000"/>
              </a:solidFill>
              <a:latin typeface="Arial" panose="020B0604020202020204" pitchFamily="34" charset="0"/>
              <a:cs typeface="Arial"/>
            </a:rPr>
            <a:t> (high purity)*</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0.52219</cdr:x>
      <cdr:y>0.31012</cdr:y>
    </cdr:from>
    <cdr:to>
      <cdr:x>0.63847</cdr:x>
      <cdr:y>0.37471</cdr:y>
    </cdr:to>
    <cdr:sp macro="" textlink="">
      <cdr:nvSpPr>
        <cdr:cNvPr id="30" name="TextBox 1">
          <a:extLst xmlns:a="http://schemas.openxmlformats.org/drawingml/2006/main">
            <a:ext uri="{FF2B5EF4-FFF2-40B4-BE49-F238E27FC236}">
              <a16:creationId xmlns:a16="http://schemas.microsoft.com/office/drawing/2014/main" id="{FC941EB5-1D5D-4D48-A0E2-9B7051CA5DBB}"/>
            </a:ext>
          </a:extLst>
        </cdr:cNvPr>
        <cdr:cNvSpPr txBox="1"/>
      </cdr:nvSpPr>
      <cdr:spPr>
        <a:xfrm xmlns:a="http://schemas.openxmlformats.org/drawingml/2006/main">
          <a:off x="1841998" y="1473979"/>
          <a:ext cx="410169" cy="306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3%</a:t>
          </a:r>
        </a:p>
      </cdr:txBody>
    </cdr:sp>
  </cdr:relSizeAnchor>
  <cdr:relSizeAnchor xmlns:cdr="http://schemas.openxmlformats.org/drawingml/2006/chartDrawing">
    <cdr:from>
      <cdr:x>0.58879</cdr:x>
      <cdr:y>0.29092</cdr:y>
    </cdr:from>
    <cdr:to>
      <cdr:x>0.83297</cdr:x>
      <cdr:y>0.38575</cdr:y>
    </cdr:to>
    <cdr:sp macro="" textlink="">
      <cdr:nvSpPr>
        <cdr:cNvPr id="31" name="TextBox 6">
          <a:extLst xmlns:a="http://schemas.openxmlformats.org/drawingml/2006/main">
            <a:ext uri="{FF2B5EF4-FFF2-40B4-BE49-F238E27FC236}">
              <a16:creationId xmlns:a16="http://schemas.microsoft.com/office/drawing/2014/main" id="{84001A0B-0C07-45D7-A3F8-169D0DCA6DC5}"/>
            </a:ext>
          </a:extLst>
        </cdr:cNvPr>
        <cdr:cNvSpPr txBox="1"/>
      </cdr:nvSpPr>
      <cdr:spPr>
        <a:xfrm xmlns:a="http://schemas.openxmlformats.org/drawingml/2006/main">
          <a:off x="2076921" y="1382754"/>
          <a:ext cx="861327" cy="4507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CCS </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0.59105</cdr:x>
      <cdr:y>0.32107</cdr:y>
    </cdr:from>
    <cdr:to>
      <cdr:x>0.70733</cdr:x>
      <cdr:y>0.38566</cdr:y>
    </cdr:to>
    <cdr:sp macro="" textlink="">
      <cdr:nvSpPr>
        <cdr:cNvPr id="32" name="TextBox 1">
          <a:extLst xmlns:a="http://schemas.openxmlformats.org/drawingml/2006/main">
            <a:ext uri="{FF2B5EF4-FFF2-40B4-BE49-F238E27FC236}">
              <a16:creationId xmlns:a16="http://schemas.microsoft.com/office/drawing/2014/main" id="{B1777038-704D-44D4-85B7-B2E07B9C8616}"/>
            </a:ext>
          </a:extLst>
        </cdr:cNvPr>
        <cdr:cNvSpPr txBox="1"/>
      </cdr:nvSpPr>
      <cdr:spPr>
        <a:xfrm xmlns:a="http://schemas.openxmlformats.org/drawingml/2006/main">
          <a:off x="2084881" y="1526052"/>
          <a:ext cx="410169" cy="306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-1%</a:t>
          </a:r>
        </a:p>
      </cdr:txBody>
    </cdr:sp>
  </cdr:relSizeAnchor>
  <cdr:relSizeAnchor xmlns:cdr="http://schemas.openxmlformats.org/drawingml/2006/chartDrawing">
    <cdr:from>
      <cdr:x>0.67453</cdr:x>
      <cdr:y>0.96213</cdr:y>
    </cdr:from>
    <cdr:to>
      <cdr:x>1</cdr:x>
      <cdr:y>1</cdr:y>
    </cdr:to>
    <cdr:sp macro="" textlink="">
      <cdr:nvSpPr>
        <cdr:cNvPr id="34" name="txtboxCopyrightLine">
          <a:extLst xmlns:a="http://schemas.openxmlformats.org/drawingml/2006/main">
            <a:ext uri="{FF2B5EF4-FFF2-40B4-BE49-F238E27FC236}">
              <a16:creationId xmlns:a16="http://schemas.microsoft.com/office/drawing/2014/main" id="{9E31FA1B-71F0-4A39-A4C8-FFB32D3231FE}"/>
            </a:ext>
          </a:extLst>
        </cdr:cNvPr>
        <cdr:cNvSpPr txBox="1"/>
      </cdr:nvSpPr>
      <cdr:spPr>
        <a:xfrm xmlns:a="http://schemas.openxmlformats.org/drawingml/2006/main">
          <a:off x="2984362" y="4752975"/>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1</cdr:x>
      <cdr:y>0.09846</cdr:y>
    </cdr:to>
    <cdr:sp macro="" textlink="">
      <cdr:nvSpPr>
        <cdr:cNvPr id="2" name="txtboxChartTitle">
          <a:extLst xmlns:a="http://schemas.openxmlformats.org/drawingml/2006/main">
            <a:ext uri="{FF2B5EF4-FFF2-40B4-BE49-F238E27FC236}">
              <a16:creationId xmlns:a16="http://schemas.microsoft.com/office/drawing/2014/main" id="{BE2362D3-DA6E-40BB-A92D-25AC45676E41}"/>
            </a:ext>
          </a:extLst>
        </cdr:cNvPr>
        <cdr:cNvSpPr txBox="1">
          <a:spLocks xmlns:a="http://schemas.openxmlformats.org/drawingml/2006/main"/>
        </cdr:cNvSpPr>
      </cdr:nvSpPr>
      <cdr:spPr>
        <a:xfrm xmlns:a="http://schemas.openxmlformats.org/drawingml/2006/main">
          <a:off x="0" y="0"/>
          <a:ext cx="5470525"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a:rPr>
            <a:t>Concentration</a:t>
          </a:r>
          <a:r>
            <a:rPr lang="en-US" sz="1200" b="1" i="0" u="none" strike="noStrike" baseline="0" dirty="0">
              <a:solidFill>
                <a:srgbClr val="FFFFFF"/>
              </a:solidFill>
              <a:latin typeface="Arial" panose="020B0604020202020204" pitchFamily="34" charset="0"/>
              <a:cs typeface="Arial"/>
            </a:rPr>
            <a:t> of CO</a:t>
          </a:r>
          <a:r>
            <a:rPr lang="en-US" sz="1200" b="1" i="0" u="none" strike="noStrike" baseline="-25000" dirty="0">
              <a:solidFill>
                <a:srgbClr val="FFFFFF"/>
              </a:solidFill>
              <a:latin typeface="Arial" panose="020B0604020202020204" pitchFamily="34" charset="0"/>
              <a:cs typeface="Arial"/>
            </a:rPr>
            <a:t>2</a:t>
          </a:r>
          <a:r>
            <a:rPr lang="en-US" sz="1200" b="1" i="0" u="none" strike="noStrike" baseline="0" dirty="0">
              <a:solidFill>
                <a:srgbClr val="FFFFFF"/>
              </a:solidFill>
              <a:latin typeface="Arial" panose="020B0604020202020204" pitchFamily="34" charset="0"/>
              <a:cs typeface="Arial"/>
            </a:rPr>
            <a:t> flue gas streams of oil sands facilities (represents about 88% of oil sands GHG emissions)</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0.24885</cdr:x>
      <cdr:y>0.22652</cdr:y>
    </cdr:from>
    <cdr:to>
      <cdr:x>0.5</cdr:x>
      <cdr:y>0.2782</cdr:y>
    </cdr:to>
    <cdr:sp macro="" textlink="">
      <cdr:nvSpPr>
        <cdr:cNvPr id="3" name="TextBox 2">
          <a:extLst xmlns:a="http://schemas.openxmlformats.org/drawingml/2006/main">
            <a:ext uri="{FF2B5EF4-FFF2-40B4-BE49-F238E27FC236}">
              <a16:creationId xmlns:a16="http://schemas.microsoft.com/office/drawing/2014/main" id="{42BAD635-5BC7-4B25-990B-88FA2F720721}"/>
            </a:ext>
          </a:extLst>
        </cdr:cNvPr>
        <cdr:cNvSpPr txBox="1"/>
      </cdr:nvSpPr>
      <cdr:spPr>
        <a:xfrm xmlns:a="http://schemas.openxmlformats.org/drawingml/2006/main">
          <a:off x="1361339" y="1076634"/>
          <a:ext cx="1373923" cy="245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00AB4E"/>
              </a:solidFill>
              <a:latin typeface="Arial" panose="020B0604020202020204" pitchFamily="34" charset="0"/>
            </a:rPr>
            <a:t>Gas boilers/heaters</a:t>
          </a:r>
        </a:p>
      </cdr:txBody>
    </cdr:sp>
  </cdr:relSizeAnchor>
  <cdr:relSizeAnchor xmlns:cdr="http://schemas.openxmlformats.org/drawingml/2006/chartDrawing">
    <cdr:from>
      <cdr:x>0.14015</cdr:x>
      <cdr:y>0.55197</cdr:y>
    </cdr:from>
    <cdr:to>
      <cdr:x>0.18319</cdr:x>
      <cdr:y>0.8183</cdr:y>
    </cdr:to>
    <cdr:sp macro="" textlink="">
      <cdr:nvSpPr>
        <cdr:cNvPr id="4" name="TextBox 1">
          <a:extLst xmlns:a="http://schemas.openxmlformats.org/drawingml/2006/main">
            <a:ext uri="{FF2B5EF4-FFF2-40B4-BE49-F238E27FC236}">
              <a16:creationId xmlns:a16="http://schemas.microsoft.com/office/drawing/2014/main" id="{AF5E6395-06EB-41C5-9906-FA6F104CAC62}"/>
            </a:ext>
          </a:extLst>
        </cdr:cNvPr>
        <cdr:cNvSpPr txBox="1"/>
      </cdr:nvSpPr>
      <cdr:spPr>
        <a:xfrm xmlns:a="http://schemas.openxmlformats.org/drawingml/2006/main" rot="16200000">
          <a:off x="251504" y="3138704"/>
          <a:ext cx="1265859" cy="2354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FFD200"/>
              </a:solidFill>
              <a:latin typeface="Arial" panose="020B0604020202020204" pitchFamily="34" charset="0"/>
            </a:rPr>
            <a:t>Cogeneration</a:t>
          </a:r>
        </a:p>
      </cdr:txBody>
    </cdr:sp>
  </cdr:relSizeAnchor>
  <cdr:relSizeAnchor xmlns:cdr="http://schemas.openxmlformats.org/drawingml/2006/chartDrawing">
    <cdr:from>
      <cdr:x>0.67431</cdr:x>
      <cdr:y>0.67199</cdr:y>
    </cdr:from>
    <cdr:to>
      <cdr:x>0.95732</cdr:x>
      <cdr:y>0.74487</cdr:y>
    </cdr:to>
    <cdr:sp macro="" textlink="">
      <cdr:nvSpPr>
        <cdr:cNvPr id="5" name="TextBox 1">
          <a:extLst xmlns:a="http://schemas.openxmlformats.org/drawingml/2006/main">
            <a:ext uri="{FF2B5EF4-FFF2-40B4-BE49-F238E27FC236}">
              <a16:creationId xmlns:a16="http://schemas.microsoft.com/office/drawing/2014/main" id="{643E6A6C-04E4-42C3-ADB4-29474749410F}"/>
            </a:ext>
          </a:extLst>
        </cdr:cNvPr>
        <cdr:cNvSpPr txBox="1"/>
      </cdr:nvSpPr>
      <cdr:spPr>
        <a:xfrm xmlns:a="http://schemas.openxmlformats.org/drawingml/2006/main">
          <a:off x="3688806" y="3193946"/>
          <a:ext cx="1548214" cy="346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C84623"/>
              </a:solidFill>
              <a:latin typeface="Arial" panose="020B0604020202020204" pitchFamily="34" charset="0"/>
            </a:rPr>
            <a:t>Steam methane reforming</a:t>
          </a:r>
        </a:p>
      </cdr:txBody>
    </cdr:sp>
  </cdr:relSizeAnchor>
  <cdr:relSizeAnchor xmlns:cdr="http://schemas.openxmlformats.org/drawingml/2006/chartDrawing">
    <cdr:from>
      <cdr:x>0</cdr:x>
      <cdr:y>0.95059</cdr:y>
    </cdr:from>
    <cdr:to>
      <cdr:x>0.73677</cdr:x>
      <cdr:y>1</cdr:y>
    </cdr:to>
    <cdr:sp macro="" textlink="">
      <cdr:nvSpPr>
        <cdr:cNvPr id="7" name="txtBoxSourceLine">
          <a:extLst xmlns:a="http://schemas.openxmlformats.org/drawingml/2006/main">
            <a:ext uri="{FF2B5EF4-FFF2-40B4-BE49-F238E27FC236}">
              <a16:creationId xmlns:a16="http://schemas.microsoft.com/office/drawing/2014/main" id="{BCBDA796-C75A-4310-81A3-66CDB0B4DA58}"/>
            </a:ext>
          </a:extLst>
        </cdr:cNvPr>
        <cdr:cNvSpPr txBox="1"/>
      </cdr:nvSpPr>
      <cdr:spPr>
        <a:xfrm xmlns:a="http://schemas.openxmlformats.org/drawingml/2006/main">
          <a:off x="0" y="4518134"/>
          <a:ext cx="4030518" cy="234841"/>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0.73677</cdr:x>
      <cdr:y>0.96213</cdr:y>
    </cdr:from>
    <cdr:to>
      <cdr:x>1</cdr:x>
      <cdr:y>1</cdr:y>
    </cdr:to>
    <cdr:sp macro="" textlink="">
      <cdr:nvSpPr>
        <cdr:cNvPr id="8" name="txtboxCopyrightLine">
          <a:extLst xmlns:a="http://schemas.openxmlformats.org/drawingml/2006/main">
            <a:ext uri="{FF2B5EF4-FFF2-40B4-BE49-F238E27FC236}">
              <a16:creationId xmlns:a16="http://schemas.microsoft.com/office/drawing/2014/main" id="{9E31FA1B-71F0-4A39-A4C8-FFB32D3231FE}"/>
            </a:ext>
          </a:extLst>
        </cdr:cNvPr>
        <cdr:cNvSpPr txBox="1"/>
      </cdr:nvSpPr>
      <cdr:spPr>
        <a:xfrm xmlns:a="http://schemas.openxmlformats.org/drawingml/2006/main">
          <a:off x="4030525" y="4752975"/>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0.01274</cdr:x>
      <cdr:y>0.12321</cdr:y>
    </cdr:from>
    <cdr:to>
      <cdr:x>0.05917</cdr:x>
      <cdr:y>0.89393</cdr:y>
    </cdr:to>
    <cdr:sp macro="" textlink="">
      <cdr:nvSpPr>
        <cdr:cNvPr id="6" name="txtBoxPrimaryYAxisLabel">
          <a:extLst xmlns:a="http://schemas.openxmlformats.org/drawingml/2006/main">
            <a:ext uri="{FF2B5EF4-FFF2-40B4-BE49-F238E27FC236}">
              <a16:creationId xmlns:a16="http://schemas.microsoft.com/office/drawing/2014/main" id="{47B06AEF-FEAA-45E9-8604-633C5B340212}"/>
            </a:ext>
          </a:extLst>
        </cdr:cNvPr>
        <cdr:cNvSpPr txBox="1"/>
      </cdr:nvSpPr>
      <cdr:spPr>
        <a:xfrm xmlns:a="http://schemas.openxmlformats.org/drawingml/2006/main" rot="-5400000">
          <a:off x="-1634933" y="2290228"/>
          <a:ext cx="3663202" cy="254000"/>
        </a:xfrm>
        <a:prstGeom xmlns:a="http://schemas.openxmlformats.org/drawingml/2006/main" prst="rect">
          <a:avLst/>
        </a:prstGeom>
        <a:ln xmlns:a="http://schemas.openxmlformats.org/drawingml/2006/main"/>
      </cdr:spPr>
      <cdr:txBody>
        <a:bodyPr xmlns:a="http://schemas.openxmlformats.org/drawingml/2006/main" vertOverflow="clip" vert="horz" lIns="76200" tIns="72000" rIns="76200" bIns="72000" rtlCol="0" anchor="b">
          <a:noAutofit/>
        </a:bodyP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Absolute GHG emissions</a:t>
          </a:r>
        </a:p>
      </cdr:txBody>
    </cdr:sp>
  </cdr:relSizeAnchor>
  <cdr:relSizeAnchor xmlns:cdr="http://schemas.openxmlformats.org/drawingml/2006/chartDrawing">
    <cdr:from>
      <cdr:x>0.43724</cdr:x>
      <cdr:y>0.88111</cdr:y>
    </cdr:from>
    <cdr:to>
      <cdr:x>0.70285</cdr:x>
      <cdr:y>0.93413</cdr:y>
    </cdr:to>
    <cdr:sp macro="" textlink="">
      <cdr:nvSpPr>
        <cdr:cNvPr id="9" name="txtBoxPrimaryXAxisLabel">
          <a:extLst xmlns:a="http://schemas.openxmlformats.org/drawingml/2006/main">
            <a:ext uri="{FF2B5EF4-FFF2-40B4-BE49-F238E27FC236}">
              <a16:creationId xmlns:a16="http://schemas.microsoft.com/office/drawing/2014/main" id="{2EABFEB9-EAF7-4910-9646-E0D91EE07D98}"/>
            </a:ext>
          </a:extLst>
        </cdr:cNvPr>
        <cdr:cNvSpPr txBox="1"/>
      </cdr:nvSpPr>
      <cdr:spPr>
        <a:xfrm xmlns:a="http://schemas.openxmlformats.org/drawingml/2006/main">
          <a:off x="2391931" y="4187898"/>
          <a:ext cx="1453025" cy="252003"/>
        </a:xfrm>
        <a:prstGeom xmlns:a="http://schemas.openxmlformats.org/drawingml/2006/main" prst="rect">
          <a:avLst/>
        </a:prstGeom>
        <a:ln xmlns:a="http://schemas.openxmlformats.org/drawingml/2006/main"/>
      </cdr:spPr>
      <cdr:txBody>
        <a:bodyPr xmlns:a="http://schemas.openxmlformats.org/drawingml/2006/main" vertOverflow="clip" vert="horz" lIns="76200" tIns="25400" rIns="76200" bIns="72000" rtlCol="0" anchor="ctr">
          <a:noAutofit/>
        </a:bodyP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Purity of CO</a:t>
          </a:r>
          <a:r>
            <a:rPr lang="en-US" sz="1000" b="1" baseline="-25000" dirty="0">
              <a:solidFill>
                <a:srgbClr val="000000"/>
              </a:solidFill>
              <a:latin typeface="Arial" panose="020B0604020202020204" pitchFamily="34" charset="0"/>
            </a:rPr>
            <a:t>2</a:t>
          </a:r>
          <a:r>
            <a:rPr lang="en-US" sz="1000" b="1" dirty="0">
              <a:solidFill>
                <a:srgbClr val="000000"/>
              </a:solidFill>
              <a:latin typeface="Arial" panose="020B0604020202020204" pitchFamily="34" charset="0"/>
            </a:rPr>
            <a:t> stream</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2" name="txtboxChartTitle">
          <a:extLst xmlns:a="http://schemas.openxmlformats.org/drawingml/2006/main">
            <a:ext uri="{FF2B5EF4-FFF2-40B4-BE49-F238E27FC236}">
              <a16:creationId xmlns:a16="http://schemas.microsoft.com/office/drawing/2014/main" id="{EAD8EBFE-78B5-4E48-9D63-3D012B800AA4}"/>
            </a:ext>
          </a:extLst>
        </cdr:cNvPr>
        <cdr:cNvSpPr txBox="1">
          <a:spLocks xmlns:a="http://schemas.openxmlformats.org/drawingml/2006/main"/>
        </cdr:cNvSpPr>
      </cdr:nvSpPr>
      <cdr:spPr>
        <a:xfrm xmlns:a="http://schemas.openxmlformats.org/drawingml/2006/main">
          <a:off x="0" y="0"/>
          <a:ext cx="5470525" cy="288000"/>
        </a:xfrm>
        <a:prstGeom xmlns:a="http://schemas.openxmlformats.org/drawingml/2006/main" prst="rect">
          <a:avLst/>
        </a:prstGeom>
        <a:solidFill xmlns:a="http://schemas.openxmlformats.org/drawingml/2006/main">
          <a:srgbClr val="7F8080"/>
        </a:solidFill>
      </cdr:spPr>
      <cdr:txBody>
        <a:bodyPr xmlns:a="http://schemas.openxmlformats.org/drawingml/2006/main" vertOverflow="clip" vert="horz" lIns="72000" tIns="0" rIns="72000" bIns="0" rtlCol="0" anchor="ctr"/>
        <a:lstStyle xmlns:a="http://schemas.openxmlformats.org/drawingml/2006/main"/>
        <a:p xmlns:a="http://schemas.openxmlformats.org/drawingml/2006/main">
          <a:pPr algn="l" eaLnBrk="1"/>
          <a:r>
            <a:rPr lang="en-US" sz="1200" b="1" dirty="0">
              <a:solidFill>
                <a:srgbClr val="FFFFFF"/>
              </a:solidFill>
              <a:latin typeface="Arial" panose="020B0604020202020204" pitchFamily="34" charset="0"/>
            </a:rPr>
            <a:t>Capture cost in function of CO</a:t>
          </a:r>
          <a:r>
            <a:rPr lang="en-US" sz="1200" b="1" baseline="-25000" dirty="0">
              <a:solidFill>
                <a:srgbClr val="FFFFFF"/>
              </a:solidFill>
              <a:latin typeface="Arial" panose="020B0604020202020204" pitchFamily="34" charset="0"/>
            </a:rPr>
            <a:t>2</a:t>
          </a:r>
          <a:r>
            <a:rPr lang="en-US" sz="1200" b="1" dirty="0">
              <a:solidFill>
                <a:srgbClr val="FFFFFF"/>
              </a:solidFill>
              <a:latin typeface="Arial" panose="020B0604020202020204" pitchFamily="34" charset="0"/>
            </a:rPr>
            <a:t> concentration</a:t>
          </a:r>
        </a:p>
      </cdr:txBody>
    </cdr:sp>
  </cdr:relSizeAnchor>
  <cdr:relSizeAnchor xmlns:cdr="http://schemas.openxmlformats.org/drawingml/2006/chartDrawing">
    <cdr:from>
      <cdr:x>0</cdr:x>
      <cdr:y>0.93345</cdr:y>
    </cdr:from>
    <cdr:to>
      <cdr:x>0.73677</cdr:x>
      <cdr:y>1</cdr:y>
    </cdr:to>
    <cdr:sp macro="" textlink="">
      <cdr:nvSpPr>
        <cdr:cNvPr id="3" name="txtBoxSourceLine">
          <a:extLst xmlns:a="http://schemas.openxmlformats.org/drawingml/2006/main">
            <a:ext uri="{FF2B5EF4-FFF2-40B4-BE49-F238E27FC236}">
              <a16:creationId xmlns:a16="http://schemas.microsoft.com/office/drawing/2014/main" id="{62711D89-8584-40A4-A231-552D07FF86F2}"/>
            </a:ext>
          </a:extLst>
        </cdr:cNvPr>
        <cdr:cNvSpPr txBox="1"/>
      </cdr:nvSpPr>
      <cdr:spPr>
        <a:xfrm xmlns:a="http://schemas.openxmlformats.org/drawingml/2006/main">
          <a:off x="0" y="4436652"/>
          <a:ext cx="4030519" cy="316323"/>
        </a:xfrm>
        <a:prstGeom xmlns:a="http://schemas.openxmlformats.org/drawingml/2006/main" prst="rect">
          <a:avLst/>
        </a:prstGeom>
      </cdr:spPr>
      <cdr:txBody>
        <a:bodyPr xmlns:a="http://schemas.openxmlformats.org/drawingml/2006/main" vertOverflow="clip" vert="horz" lIns="76200" tIns="0" rIns="76200" bIns="72000" rtlCol="0" anchor="b"/>
        <a:lstStyle xmlns:a="http://schemas.openxmlformats.org/drawingml/2006/main"/>
        <a:p xmlns:a="http://schemas.openxmlformats.org/drawingml/2006/main">
          <a:pPr algn="l"/>
          <a:r>
            <a:rPr lang="en-US" sz="700" b="0" dirty="0">
              <a:solidFill>
                <a:srgbClr val="000000"/>
              </a:solidFill>
              <a:latin typeface="Arial" panose="020B0604020202020204" pitchFamily="34" charset="0"/>
            </a:rPr>
            <a:t>Note: Based on zeroemissionplatform.eu </a:t>
          </a:r>
        </a:p>
        <a:p xmlns:a="http://schemas.openxmlformats.org/drawingml/2006/main">
          <a:pPr algn="l" eaLnBrk="1"/>
          <a:r>
            <a:rPr lang="en-US" sz="700" b="0" dirty="0">
              <a:solidFill>
                <a:srgbClr val="000000"/>
              </a:solidFill>
              <a:latin typeface="Arial" panose="020B0604020202020204" pitchFamily="34" charset="0"/>
            </a:rPr>
            <a:t>Source: IHS Markit</a:t>
          </a:r>
        </a:p>
      </cdr:txBody>
    </cdr:sp>
  </cdr:relSizeAnchor>
  <cdr:relSizeAnchor xmlns:cdr="http://schemas.openxmlformats.org/drawingml/2006/chartDrawing">
    <cdr:from>
      <cdr:x>0.03055</cdr:x>
      <cdr:y>0.87846</cdr:y>
    </cdr:from>
    <cdr:to>
      <cdr:x>0.96944</cdr:x>
      <cdr:y>0.93148</cdr:y>
    </cdr:to>
    <cdr:sp macro="" textlink="">
      <cdr:nvSpPr>
        <cdr:cNvPr id="6" name="txtBoxPrimaryXAxisLabel">
          <a:extLst xmlns:a="http://schemas.openxmlformats.org/drawingml/2006/main">
            <a:ext uri="{FF2B5EF4-FFF2-40B4-BE49-F238E27FC236}">
              <a16:creationId xmlns:a16="http://schemas.microsoft.com/office/drawing/2014/main" id="{DAACD1FB-4F4C-4AAB-8D41-8D87B6A1E01D}"/>
            </a:ext>
          </a:extLst>
        </cdr:cNvPr>
        <cdr:cNvSpPr txBox="1"/>
      </cdr:nvSpPr>
      <cdr:spPr>
        <a:xfrm xmlns:a="http://schemas.openxmlformats.org/drawingml/2006/main">
          <a:off x="167151" y="4175300"/>
          <a:ext cx="5136221" cy="252000"/>
        </a:xfrm>
        <a:prstGeom xmlns:a="http://schemas.openxmlformats.org/drawingml/2006/main" prst="rect">
          <a:avLst/>
        </a:prstGeom>
        <a:ln xmlns:a="http://schemas.openxmlformats.org/drawingml/2006/main"/>
      </cdr:spPr>
      <cdr:txBody>
        <a:bodyPr xmlns:a="http://schemas.openxmlformats.org/drawingml/2006/main" vertOverflow="clip" vert="horz" lIns="76200" tIns="25400" rIns="76200" bIns="72000" rtlCol="0" anchor="ct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Percent</a:t>
          </a:r>
        </a:p>
      </cdr:txBody>
    </cdr:sp>
  </cdr:relSizeAnchor>
  <cdr:relSizeAnchor xmlns:cdr="http://schemas.openxmlformats.org/drawingml/2006/chartDrawing">
    <cdr:from>
      <cdr:x>0</cdr:x>
      <cdr:y>0.0871</cdr:y>
    </cdr:from>
    <cdr:to>
      <cdr:x>0.04643</cdr:x>
      <cdr:y>0.84077</cdr:y>
    </cdr:to>
    <cdr:sp macro="" textlink="">
      <cdr:nvSpPr>
        <cdr:cNvPr id="7" name="txtBoxPrimaryYAxisLabel">
          <a:extLst xmlns:a="http://schemas.openxmlformats.org/drawingml/2006/main">
            <a:ext uri="{FF2B5EF4-FFF2-40B4-BE49-F238E27FC236}">
              <a16:creationId xmlns:a16="http://schemas.microsoft.com/office/drawing/2014/main" id="{6043513C-B17E-41B8-B271-16400230CCDB}"/>
            </a:ext>
          </a:extLst>
        </cdr:cNvPr>
        <cdr:cNvSpPr txBox="1"/>
      </cdr:nvSpPr>
      <cdr:spPr>
        <a:xfrm xmlns:a="http://schemas.openxmlformats.org/drawingml/2006/main" rot="16200000">
          <a:off x="-1664079" y="2078079"/>
          <a:ext cx="3582158" cy="254000"/>
        </a:xfrm>
        <a:prstGeom xmlns:a="http://schemas.openxmlformats.org/drawingml/2006/main" prst="rect">
          <a:avLst/>
        </a:prstGeom>
        <a:ln xmlns:a="http://schemas.openxmlformats.org/drawingml/2006/main"/>
      </cdr:spPr>
      <cdr:txBody>
        <a:bodyPr xmlns:a="http://schemas.openxmlformats.org/drawingml/2006/main" vertOverflow="clip" vert="horz" lIns="76200" tIns="72000" rIns="76200" bIns="72000" rtlCol="0" anchor="t"/>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Cost per MtofCO</a:t>
          </a:r>
          <a:r>
            <a:rPr lang="en-US" sz="1000" b="1" baseline="-25000" dirty="0">
              <a:solidFill>
                <a:srgbClr val="000000"/>
              </a:solidFill>
              <a:latin typeface="Arial" panose="020B0604020202020204" pitchFamily="34" charset="0"/>
            </a:rPr>
            <a:t>2</a:t>
          </a:r>
          <a:r>
            <a:rPr lang="en-US" sz="1000" b="1" dirty="0">
              <a:solidFill>
                <a:srgbClr val="000000"/>
              </a:solidFill>
              <a:latin typeface="Arial" panose="020B0604020202020204" pitchFamily="34" charset="0"/>
            </a:rPr>
            <a:t> [$]</a:t>
          </a:r>
        </a:p>
      </cdr:txBody>
    </cdr:sp>
  </cdr:relSizeAnchor>
  <cdr:relSizeAnchor xmlns:cdr="http://schemas.openxmlformats.org/drawingml/2006/chartDrawing">
    <cdr:from>
      <cdr:x>0.73677</cdr:x>
      <cdr:y>0.96213</cdr:y>
    </cdr:from>
    <cdr:to>
      <cdr:x>1</cdr:x>
      <cdr:y>1</cdr:y>
    </cdr:to>
    <cdr:sp macro="" textlink="">
      <cdr:nvSpPr>
        <cdr:cNvPr id="8" name="txtboxCopyrightLine">
          <a:extLst xmlns:a="http://schemas.openxmlformats.org/drawingml/2006/main">
            <a:ext uri="{FF2B5EF4-FFF2-40B4-BE49-F238E27FC236}">
              <a16:creationId xmlns:a16="http://schemas.microsoft.com/office/drawing/2014/main" id="{9E31FA1B-71F0-4A39-A4C8-FFB32D3231FE}"/>
            </a:ext>
          </a:extLst>
        </cdr:cNvPr>
        <cdr:cNvSpPr txBox="1"/>
      </cdr:nvSpPr>
      <cdr:spPr>
        <a:xfrm xmlns:a="http://schemas.openxmlformats.org/drawingml/2006/main">
          <a:off x="4030525" y="4752975"/>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2.10395E-7</cdr:y>
    </cdr:from>
    <cdr:to>
      <cdr:x>1</cdr:x>
      <cdr:y>0.06059</cdr:y>
    </cdr:to>
    <cdr:sp macro="" textlink="">
      <cdr:nvSpPr>
        <cdr:cNvPr id="11" name="txtboxChartTitle"/>
        <cdr:cNvSpPr txBox="1">
          <a:spLocks xmlns:a="http://schemas.openxmlformats.org/drawingml/2006/main"/>
        </cdr:cNvSpPr>
      </cdr:nvSpPr>
      <cdr:spPr>
        <a:xfrm xmlns:a="http://schemas.openxmlformats.org/drawingml/2006/main">
          <a:off x="0" y="1"/>
          <a:ext cx="5472113"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D6A6352D-5334-47F8-8F7A-A7088341525F}" type="TxLink">
            <a:rPr lang="en-US" sz="1200" b="1" i="0" u="none" strike="noStrike">
              <a:solidFill>
                <a:srgbClr val="FFFFFF"/>
              </a:solidFill>
              <a:latin typeface="Arial" panose="020B0604020202020204" pitchFamily="34" charset="0"/>
              <a:cs typeface="Arial"/>
            </a:rPr>
            <a:pPr algn="l"/>
            <a:t>Composition of Canada's National Inventory in 2019</a:t>
          </a:fld>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0.92158</cdr:y>
    </cdr:from>
    <cdr:to>
      <cdr:x>0.73685</cdr:x>
      <cdr:y>1</cdr:y>
    </cdr:to>
    <cdr:sp macro="" textlink="">
      <cdr:nvSpPr>
        <cdr:cNvPr id="21" name="txtBoxSourceLine"/>
        <cdr:cNvSpPr txBox="1"/>
      </cdr:nvSpPr>
      <cdr:spPr>
        <a:xfrm xmlns:a="http://schemas.openxmlformats.org/drawingml/2006/main">
          <a:off x="0" y="4379084"/>
          <a:ext cx="4031076" cy="372653"/>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700" b="0" dirty="0">
              <a:solidFill>
                <a:srgbClr val="000000"/>
              </a:solidFill>
              <a:latin typeface="Arial" panose="020B0604020202020204" pitchFamily="34" charset="0"/>
              <a:cs typeface="Arial"/>
            </a:rPr>
            <a:t>Source: Environment and Climate Change Canada National Inventory Report 1990–2019: Greenhouse Gas Sources and Sinks in Canada</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0.67669</cdr:x>
      <cdr:y>0.47748</cdr:y>
    </cdr:from>
    <cdr:to>
      <cdr:x>0.81712</cdr:x>
      <cdr:y>0.55917</cdr:y>
    </cdr:to>
    <cdr:sp macro="" textlink="">
      <cdr:nvSpPr>
        <cdr:cNvPr id="25" name="TextBox 1"/>
        <cdr:cNvSpPr txBox="1"/>
      </cdr:nvSpPr>
      <cdr:spPr>
        <a:xfrm xmlns:a="http://schemas.openxmlformats.org/drawingml/2006/main">
          <a:off x="3701943" y="2268846"/>
          <a:ext cx="768249" cy="3881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C440A8E-A614-4E95-9C1D-446A5E43B97E}" type="TxLink">
            <a:rPr lang="en-US" sz="1000" b="0" i="0" u="none" strike="noStrike">
              <a:solidFill>
                <a:srgbClr val="000000"/>
              </a:solidFill>
              <a:latin typeface="Arial" panose="020B0604020202020204" pitchFamily="34" charset="0"/>
              <a:cs typeface="Arial"/>
            </a:rPr>
            <a:pPr/>
            <a:t>26%</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0" i="0" u="none" strike="noStrike">
              <a:solidFill>
                <a:srgbClr val="000000"/>
              </a:solidFill>
              <a:latin typeface="Arial" panose="020B0604020202020204" pitchFamily="34" charset="0"/>
              <a:cs typeface="Arial"/>
            </a:rPr>
            <a:pPr/>
            <a:t> </a:t>
          </a:fld>
          <a:endParaRPr lang="en-US" sz="1000" b="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0.65661</cdr:x>
      <cdr:y>0.78869</cdr:y>
    </cdr:from>
    <cdr:to>
      <cdr:x>0.94047</cdr:x>
      <cdr:y>0.84792</cdr:y>
    </cdr:to>
    <cdr:sp macro="" textlink="">
      <cdr:nvSpPr>
        <cdr:cNvPr id="33" name="TextBox 6">
          <a:extLst xmlns:a="http://schemas.openxmlformats.org/drawingml/2006/main">
            <a:ext uri="{FF2B5EF4-FFF2-40B4-BE49-F238E27FC236}">
              <a16:creationId xmlns:a16="http://schemas.microsoft.com/office/drawing/2014/main" id="{068AA847-0638-4F2F-8B7D-B0078BBA26AE}"/>
            </a:ext>
          </a:extLst>
        </cdr:cNvPr>
        <cdr:cNvSpPr txBox="1"/>
      </cdr:nvSpPr>
      <cdr:spPr>
        <a:xfrm xmlns:a="http://schemas.openxmlformats.org/drawingml/2006/main">
          <a:off x="3361637" y="3861299"/>
          <a:ext cx="1453250" cy="28998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Power generation</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0.20285</cdr:x>
      <cdr:y>0.14415</cdr:y>
    </cdr:from>
    <cdr:to>
      <cdr:x>0.5</cdr:x>
      <cdr:y>0.22183</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1138999" y="685149"/>
          <a:ext cx="1668494" cy="3692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Agriculture</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cdr:x>
      <cdr:y>0.14946</cdr:y>
    </cdr:from>
    <cdr:to>
      <cdr:x>0.72452</cdr:x>
      <cdr:y>0.21237</cdr:y>
    </cdr:to>
    <cdr:sp macro="" textlink="">
      <cdr:nvSpPr>
        <cdr:cNvPr id="18" name="TextBox 6">
          <a:extLst xmlns:a="http://schemas.openxmlformats.org/drawingml/2006/main">
            <a:ext uri="{FF2B5EF4-FFF2-40B4-BE49-F238E27FC236}">
              <a16:creationId xmlns:a16="http://schemas.microsoft.com/office/drawing/2014/main" id="{BDCFBEF3-8E7B-43E9-A297-01560CF38664}"/>
            </a:ext>
          </a:extLst>
        </cdr:cNvPr>
        <cdr:cNvSpPr txBox="1"/>
      </cdr:nvSpPr>
      <cdr:spPr>
        <a:xfrm xmlns:a="http://schemas.openxmlformats.org/drawingml/2006/main">
          <a:off x="2807493" y="710378"/>
          <a:ext cx="1260677" cy="2990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Other</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0.3482</cdr:x>
      <cdr:y>0.50229</cdr:y>
    </cdr:from>
    <cdr:to>
      <cdr:x>0.65518</cdr:x>
      <cdr:y>0.56227</cdr:y>
    </cdr:to>
    <cdr:sp macro="" textlink="">
      <cdr:nvSpPr>
        <cdr:cNvPr id="19" name="TextBox 6">
          <a:extLst xmlns:a="http://schemas.openxmlformats.org/drawingml/2006/main">
            <a:ext uri="{FF2B5EF4-FFF2-40B4-BE49-F238E27FC236}">
              <a16:creationId xmlns:a16="http://schemas.microsoft.com/office/drawing/2014/main" id="{F2268549-9F6E-47A2-BEF5-C70FF668FCF5}"/>
            </a:ext>
          </a:extLst>
        </cdr:cNvPr>
        <cdr:cNvSpPr txBox="1"/>
      </cdr:nvSpPr>
      <cdr:spPr>
        <a:xfrm xmlns:a="http://schemas.openxmlformats.org/drawingml/2006/main">
          <a:off x="1743061" y="2551659"/>
          <a:ext cx="1536716" cy="3046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fld id="{EB90DE3E-ACBC-4D42-B0FD-EC483DEA55BA}" type="TxLink">
            <a:rPr lang="en-US" sz="1000" b="1" i="0" u="none" strike="noStrike">
              <a:solidFill>
                <a:srgbClr val="000000"/>
              </a:solidFill>
              <a:latin typeface="Arial" panose="020B0604020202020204" pitchFamily="34" charset="0"/>
              <a:cs typeface="Arial"/>
            </a:rPr>
            <a:pPr algn="ct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0.58943</cdr:x>
      <cdr:y>0.71938</cdr:y>
    </cdr:from>
    <cdr:to>
      <cdr:x>0.70571</cdr:x>
      <cdr:y>0.78395</cdr:y>
    </cdr:to>
    <cdr:sp macro="" textlink="">
      <cdr:nvSpPr>
        <cdr:cNvPr id="2" name="TextBox 1">
          <a:extLst xmlns:a="http://schemas.openxmlformats.org/drawingml/2006/main">
            <a:ext uri="{FF2B5EF4-FFF2-40B4-BE49-F238E27FC236}">
              <a16:creationId xmlns:a16="http://schemas.microsoft.com/office/drawing/2014/main" id="{2E95900F-9CF9-4568-8DEA-737248957799}"/>
            </a:ext>
          </a:extLst>
        </cdr:cNvPr>
        <cdr:cNvSpPr txBox="1"/>
      </cdr:nvSpPr>
      <cdr:spPr>
        <a:xfrm xmlns:a="http://schemas.openxmlformats.org/drawingml/2006/main">
          <a:off x="2950615" y="3654426"/>
          <a:ext cx="582087" cy="328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B349FEF-9714-4B6F-8515-482A8752EE1F}"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0.34651</cdr:x>
      <cdr:y>0.26521</cdr:y>
    </cdr:from>
    <cdr:to>
      <cdr:x>0.46279</cdr:x>
      <cdr:y>0.3298</cdr:y>
    </cdr:to>
    <cdr:sp macro="" textlink="">
      <cdr:nvSpPr>
        <cdr:cNvPr id="16" name="TextBox 1">
          <a:extLst xmlns:a="http://schemas.openxmlformats.org/drawingml/2006/main">
            <a:ext uri="{FF2B5EF4-FFF2-40B4-BE49-F238E27FC236}">
              <a16:creationId xmlns:a16="http://schemas.microsoft.com/office/drawing/2014/main" id="{DAA2CE3B-D301-4543-9AC7-547AED987FC3}"/>
            </a:ext>
          </a:extLst>
        </cdr:cNvPr>
        <cdr:cNvSpPr txBox="1"/>
      </cdr:nvSpPr>
      <cdr:spPr>
        <a:xfrm xmlns:a="http://schemas.openxmlformats.org/drawingml/2006/main">
          <a:off x="1734624" y="1347242"/>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081C09C-268A-4337-89A6-AC766F4397DC}" type="TxLink">
            <a:rPr lang="en-US" sz="1000" b="0"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0.52896</cdr:x>
      <cdr:y>0.26083</cdr:y>
    </cdr:from>
    <cdr:to>
      <cdr:x>0.64524</cdr:x>
      <cdr:y>0.32542</cdr:y>
    </cdr:to>
    <cdr:sp macro="" textlink="">
      <cdr:nvSpPr>
        <cdr:cNvPr id="22" name="TextBox 1">
          <a:extLst xmlns:a="http://schemas.openxmlformats.org/drawingml/2006/main">
            <a:ext uri="{FF2B5EF4-FFF2-40B4-BE49-F238E27FC236}">
              <a16:creationId xmlns:a16="http://schemas.microsoft.com/office/drawing/2014/main" id="{FEE9EFA1-E29E-4FC4-9EFF-6057C34E6696}"/>
            </a:ext>
          </a:extLst>
        </cdr:cNvPr>
        <cdr:cNvSpPr txBox="1"/>
      </cdr:nvSpPr>
      <cdr:spPr>
        <a:xfrm xmlns:a="http://schemas.openxmlformats.org/drawingml/2006/main">
          <a:off x="2647937" y="1325017"/>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83B5E23-11D5-4D7A-A92A-6BA3FC086057}"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0.44588</cdr:x>
      <cdr:y>0.25187</cdr:y>
    </cdr:from>
    <cdr:to>
      <cdr:x>0.56216</cdr:x>
      <cdr:y>0.31646</cdr:y>
    </cdr:to>
    <cdr:sp macro="" textlink="">
      <cdr:nvSpPr>
        <cdr:cNvPr id="23" name="TextBox 1">
          <a:extLst xmlns:a="http://schemas.openxmlformats.org/drawingml/2006/main">
            <a:ext uri="{FF2B5EF4-FFF2-40B4-BE49-F238E27FC236}">
              <a16:creationId xmlns:a16="http://schemas.microsoft.com/office/drawing/2014/main" id="{53BA8DAB-FD89-4A2C-9151-22FF2008BFBB}"/>
            </a:ext>
          </a:extLst>
        </cdr:cNvPr>
        <cdr:cNvSpPr txBox="1"/>
      </cdr:nvSpPr>
      <cdr:spPr>
        <a:xfrm xmlns:a="http://schemas.openxmlformats.org/drawingml/2006/main">
          <a:off x="2232025" y="1279525"/>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1CA080A-11D4-4011-BE71-F1DC205970D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0.05259</cdr:x>
      <cdr:y>0.30448</cdr:y>
    </cdr:from>
    <cdr:to>
      <cdr:x>0.30287</cdr:x>
      <cdr:y>0.38216</cdr:y>
    </cdr:to>
    <cdr:sp macro="" textlink="">
      <cdr:nvSpPr>
        <cdr:cNvPr id="26" name="TextBox 6">
          <a:extLst xmlns:a="http://schemas.openxmlformats.org/drawingml/2006/main">
            <a:ext uri="{FF2B5EF4-FFF2-40B4-BE49-F238E27FC236}">
              <a16:creationId xmlns:a16="http://schemas.microsoft.com/office/drawing/2014/main" id="{B9DA5F25-0DC9-49E7-9FCF-9EBA9C18D362}"/>
            </a:ext>
          </a:extLst>
        </cdr:cNvPr>
        <cdr:cNvSpPr txBox="1"/>
      </cdr:nvSpPr>
      <cdr:spPr>
        <a:xfrm xmlns:a="http://schemas.openxmlformats.org/drawingml/2006/main">
          <a:off x="287778" y="1447186"/>
          <a:ext cx="1369561" cy="3692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Buildings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0.5191</cdr:x>
      <cdr:y>0.26431</cdr:y>
    </cdr:from>
    <cdr:to>
      <cdr:x>0.65953</cdr:x>
      <cdr:y>0.346</cdr:y>
    </cdr:to>
    <cdr:sp macro="" textlink="">
      <cdr:nvSpPr>
        <cdr:cNvPr id="30" name="TextBox 1">
          <a:extLst xmlns:a="http://schemas.openxmlformats.org/drawingml/2006/main">
            <a:ext uri="{FF2B5EF4-FFF2-40B4-BE49-F238E27FC236}">
              <a16:creationId xmlns:a16="http://schemas.microsoft.com/office/drawing/2014/main" id="{3C193FDC-296E-48E6-A39B-D276C33F2A97}"/>
            </a:ext>
          </a:extLst>
        </cdr:cNvPr>
        <cdr:cNvSpPr txBox="1"/>
      </cdr:nvSpPr>
      <cdr:spPr>
        <a:xfrm xmlns:a="http://schemas.openxmlformats.org/drawingml/2006/main">
          <a:off x="2914740" y="1256272"/>
          <a:ext cx="788512" cy="388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CEA4938-EAB8-46EC-928E-9F8F10000BD4}" type="TxLink">
            <a:rPr lang="en-US" sz="1000" b="0" i="0" u="none" strike="noStrike">
              <a:solidFill>
                <a:srgbClr val="000000"/>
              </a:solidFill>
              <a:latin typeface="Arial" panose="020B0604020202020204" pitchFamily="34" charset="0"/>
              <a:cs typeface="Arial"/>
            </a:rPr>
            <a:pPr/>
            <a:t>7%</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0.39113</cdr:x>
      <cdr:y>0.25339</cdr:y>
    </cdr:from>
    <cdr:to>
      <cdr:x>0.53439</cdr:x>
      <cdr:y>0.30516</cdr:y>
    </cdr:to>
    <cdr:sp macro="" textlink="">
      <cdr:nvSpPr>
        <cdr:cNvPr id="31" name="TextBox 1">
          <a:extLst xmlns:a="http://schemas.openxmlformats.org/drawingml/2006/main">
            <a:ext uri="{FF2B5EF4-FFF2-40B4-BE49-F238E27FC236}">
              <a16:creationId xmlns:a16="http://schemas.microsoft.com/office/drawing/2014/main" id="{70206F67-D15F-4593-A52B-D92DEB662AE8}"/>
            </a:ext>
          </a:extLst>
        </cdr:cNvPr>
        <cdr:cNvSpPr txBox="1"/>
      </cdr:nvSpPr>
      <cdr:spPr>
        <a:xfrm xmlns:a="http://schemas.openxmlformats.org/drawingml/2006/main">
          <a:off x="2196189" y="1204345"/>
          <a:ext cx="804403" cy="2460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138AC28-90C3-4E63-ACF9-5FFCEB22F81D}" type="TxLink">
            <a:rPr lang="en-US" sz="1000" i="0" u="none" strike="noStrike">
              <a:solidFill>
                <a:srgbClr val="000000"/>
              </a:solidFill>
              <a:latin typeface="Arial" panose="020B0604020202020204" pitchFamily="34" charset="0"/>
              <a:cs typeface="Arial"/>
            </a:rPr>
            <a:pPr/>
            <a:t>10%</a:t>
          </a:fld>
          <a:endParaRPr lang="en-US" sz="100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0.76433</cdr:x>
      <cdr:y>0.38428</cdr:y>
    </cdr:from>
    <cdr:to>
      <cdr:x>0.98885</cdr:x>
      <cdr:y>0.44719</cdr:y>
    </cdr:to>
    <cdr:sp macro="" textlink="">
      <cdr:nvSpPr>
        <cdr:cNvPr id="32" name="TextBox 6">
          <a:extLst xmlns:a="http://schemas.openxmlformats.org/drawingml/2006/main">
            <a:ext uri="{FF2B5EF4-FFF2-40B4-BE49-F238E27FC236}">
              <a16:creationId xmlns:a16="http://schemas.microsoft.com/office/drawing/2014/main" id="{BA9971DE-B10E-4B25-A5F4-50B615D8B713}"/>
            </a:ext>
          </a:extLst>
        </cdr:cNvPr>
        <cdr:cNvSpPr txBox="1"/>
      </cdr:nvSpPr>
      <cdr:spPr>
        <a:xfrm xmlns:a="http://schemas.openxmlformats.org/drawingml/2006/main">
          <a:off x="2879725" y="1955800"/>
          <a:ext cx="845917" cy="32018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Oil and gas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0.11198</cdr:x>
      <cdr:y>0.8465</cdr:y>
    </cdr:from>
    <cdr:to>
      <cdr:x>0.40186</cdr:x>
      <cdr:y>0.90941</cdr:y>
    </cdr:to>
    <cdr:sp macro="" textlink="">
      <cdr:nvSpPr>
        <cdr:cNvPr id="34" name="TextBox 6">
          <a:extLst xmlns:a="http://schemas.openxmlformats.org/drawingml/2006/main">
            <a:ext uri="{FF2B5EF4-FFF2-40B4-BE49-F238E27FC236}">
              <a16:creationId xmlns:a16="http://schemas.microsoft.com/office/drawing/2014/main" id="{C11F7E66-AF02-4E8C-892C-2CC18AB30CD0}"/>
            </a:ext>
          </a:extLst>
        </cdr:cNvPr>
        <cdr:cNvSpPr txBox="1"/>
      </cdr:nvSpPr>
      <cdr:spPr>
        <a:xfrm xmlns:a="http://schemas.openxmlformats.org/drawingml/2006/main">
          <a:off x="628782" y="4023404"/>
          <a:ext cx="1627673" cy="2990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Transport</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0.26313</cdr:x>
      <cdr:y>0.36831</cdr:y>
    </cdr:from>
    <cdr:to>
      <cdr:x>0.40356</cdr:x>
      <cdr:y>0.45</cdr:y>
    </cdr:to>
    <cdr:sp macro="" textlink="">
      <cdr:nvSpPr>
        <cdr:cNvPr id="35" name="TextBox 1">
          <a:extLst xmlns:a="http://schemas.openxmlformats.org/drawingml/2006/main">
            <a:ext uri="{FF2B5EF4-FFF2-40B4-BE49-F238E27FC236}">
              <a16:creationId xmlns:a16="http://schemas.microsoft.com/office/drawing/2014/main" id="{9FCD2FF3-1ED3-4FC9-A1E6-212F8F1AC055}"/>
            </a:ext>
          </a:extLst>
        </cdr:cNvPr>
        <cdr:cNvSpPr txBox="1"/>
      </cdr:nvSpPr>
      <cdr:spPr>
        <a:xfrm xmlns:a="http://schemas.openxmlformats.org/drawingml/2006/main">
          <a:off x="1477475" y="1750551"/>
          <a:ext cx="788513"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86FC5E3-2F6B-461F-8A76-F14B7ABC54DF}" type="TxLink">
            <a:rPr lang="en-US" sz="1000" b="0" i="0" u="none" strike="noStrike">
              <a:solidFill>
                <a:srgbClr val="000000"/>
              </a:solidFill>
              <a:latin typeface="Arial" panose="020B0604020202020204" pitchFamily="34" charset="0"/>
              <a:cs typeface="Arial"/>
            </a:rPr>
            <a:pPr/>
            <a:t>12%</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0.19557</cdr:x>
      <cdr:y>0.53412</cdr:y>
    </cdr:from>
    <cdr:to>
      <cdr:x>0.336</cdr:x>
      <cdr:y>0.61581</cdr:y>
    </cdr:to>
    <cdr:sp macro="" textlink="">
      <cdr:nvSpPr>
        <cdr:cNvPr id="36" name="TextBox 1">
          <a:extLst xmlns:a="http://schemas.openxmlformats.org/drawingml/2006/main">
            <a:ext uri="{FF2B5EF4-FFF2-40B4-BE49-F238E27FC236}">
              <a16:creationId xmlns:a16="http://schemas.microsoft.com/office/drawing/2014/main" id="{039A72A7-3D14-4BCA-9ACF-1A8BD850282B}"/>
            </a:ext>
          </a:extLst>
        </cdr:cNvPr>
        <cdr:cNvSpPr txBox="1"/>
      </cdr:nvSpPr>
      <cdr:spPr>
        <a:xfrm xmlns:a="http://schemas.openxmlformats.org/drawingml/2006/main">
          <a:off x="1001255" y="2614957"/>
          <a:ext cx="718958" cy="399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5469BFE-A90C-49F1-AF52-CC4F6BDFE7B6}" type="TxLink">
            <a:rPr lang="en-US" sz="1000" b="0" i="0" u="none" strike="noStrike">
              <a:solidFill>
                <a:srgbClr val="000000"/>
              </a:solidFill>
              <a:latin typeface="Arial" panose="020B0604020202020204" pitchFamily="34" charset="0"/>
              <a:cs typeface="Arial"/>
            </a:rPr>
            <a:pPr/>
            <a:t>11%</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0.3467</cdr:x>
      <cdr:y>0.73661</cdr:y>
    </cdr:from>
    <cdr:to>
      <cdr:x>0.48713</cdr:x>
      <cdr:y>0.8183</cdr:y>
    </cdr:to>
    <cdr:sp macro="" textlink="">
      <cdr:nvSpPr>
        <cdr:cNvPr id="37" name="TextBox 1">
          <a:extLst xmlns:a="http://schemas.openxmlformats.org/drawingml/2006/main">
            <a:ext uri="{FF2B5EF4-FFF2-40B4-BE49-F238E27FC236}">
              <a16:creationId xmlns:a16="http://schemas.microsoft.com/office/drawing/2014/main" id="{F6618EDB-4CC1-4F06-88D1-CF4C69960FFD}"/>
            </a:ext>
          </a:extLst>
        </cdr:cNvPr>
        <cdr:cNvSpPr txBox="1"/>
      </cdr:nvSpPr>
      <cdr:spPr>
        <a:xfrm xmlns:a="http://schemas.openxmlformats.org/drawingml/2006/main">
          <a:off x="1946705" y="3501103"/>
          <a:ext cx="788513"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6691EE6-B297-47DF-9DA0-00BF106FF270}" type="TxLink">
            <a:rPr lang="en-US" sz="1000" b="0" i="0" u="none" strike="noStrike">
              <a:solidFill>
                <a:srgbClr val="000000"/>
              </a:solidFill>
              <a:latin typeface="Arial" panose="020B0604020202020204" pitchFamily="34" charset="0"/>
              <a:cs typeface="Arial"/>
            </a:rPr>
            <a:pPr/>
            <a:t>25%</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0.60588</cdr:x>
      <cdr:y>0.71284</cdr:y>
    </cdr:from>
    <cdr:to>
      <cdr:x>0.74631</cdr:x>
      <cdr:y>0.79453</cdr:y>
    </cdr:to>
    <cdr:sp macro="" textlink="">
      <cdr:nvSpPr>
        <cdr:cNvPr id="38" name="TextBox 1">
          <a:extLst xmlns:a="http://schemas.openxmlformats.org/drawingml/2006/main">
            <a:ext uri="{FF2B5EF4-FFF2-40B4-BE49-F238E27FC236}">
              <a16:creationId xmlns:a16="http://schemas.microsoft.com/office/drawing/2014/main" id="{7E089F98-31BE-4A03-8232-338EBC625CA8}"/>
            </a:ext>
          </a:extLst>
        </cdr:cNvPr>
        <cdr:cNvSpPr txBox="1"/>
      </cdr:nvSpPr>
      <cdr:spPr>
        <a:xfrm xmlns:a="http://schemas.openxmlformats.org/drawingml/2006/main">
          <a:off x="3402029" y="3388102"/>
          <a:ext cx="788512"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AAB9CCF-B2E1-467A-A666-F4346F29FDDC}" type="TxLink">
            <a:rPr lang="en-US" sz="1000" b="0" i="0" u="none" strike="noStrike">
              <a:solidFill>
                <a:srgbClr val="000000"/>
              </a:solidFill>
              <a:latin typeface="Arial" panose="020B0604020202020204" pitchFamily="34" charset="0"/>
              <a:cs typeface="Arial"/>
            </a:rPr>
            <a:pPr/>
            <a:t>8%</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0.54213</cdr:y>
    </cdr:from>
    <cdr:to>
      <cdr:x>0.17727</cdr:x>
      <cdr:y>0.61982</cdr:y>
    </cdr:to>
    <cdr:sp macro="" textlink="">
      <cdr:nvSpPr>
        <cdr:cNvPr id="39" name="TextBox 6">
          <a:extLst xmlns:a="http://schemas.openxmlformats.org/drawingml/2006/main">
            <a:ext uri="{FF2B5EF4-FFF2-40B4-BE49-F238E27FC236}">
              <a16:creationId xmlns:a16="http://schemas.microsoft.com/office/drawing/2014/main" id="{7230502D-3A20-474E-BBC5-57CB51BE36D5}"/>
            </a:ext>
          </a:extLst>
        </cdr:cNvPr>
        <cdr:cNvSpPr txBox="1"/>
      </cdr:nvSpPr>
      <cdr:spPr>
        <a:xfrm xmlns:a="http://schemas.openxmlformats.org/drawingml/2006/main">
          <a:off x="0" y="2576730"/>
          <a:ext cx="970041" cy="36925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Industrial</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0.34831</cdr:x>
      <cdr:y>0.51714</cdr:y>
    </cdr:from>
    <cdr:to>
      <cdr:x>0.63009</cdr:x>
      <cdr:y>0.57712</cdr:y>
    </cdr:to>
    <cdr:sp macro="" textlink="">
      <cdr:nvSpPr>
        <cdr:cNvPr id="40" name="TextBox 6">
          <a:extLst xmlns:a="http://schemas.openxmlformats.org/drawingml/2006/main">
            <a:ext uri="{FF2B5EF4-FFF2-40B4-BE49-F238E27FC236}">
              <a16:creationId xmlns:a16="http://schemas.microsoft.com/office/drawing/2014/main" id="{991F3BC2-4345-426D-BC41-39331C6A6DE2}"/>
            </a:ext>
          </a:extLst>
        </cdr:cNvPr>
        <cdr:cNvSpPr txBox="1"/>
      </cdr:nvSpPr>
      <cdr:spPr>
        <a:xfrm xmlns:a="http://schemas.openxmlformats.org/drawingml/2006/main">
          <a:off x="1906017" y="2457969"/>
          <a:ext cx="1541932" cy="2850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731 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in 2019</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0.73685</cdr:x>
      <cdr:y>0.95992</cdr:y>
    </cdr:from>
    <cdr:to>
      <cdr:x>1</cdr:x>
      <cdr:y>1</cdr:y>
    </cdr:to>
    <cdr:sp macro="" textlink="">
      <cdr:nvSpPr>
        <cdr:cNvPr id="41"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4032113"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1</cdr:x>
      <cdr:y>0.09846</cdr:y>
    </cdr:to>
    <cdr:sp macro="" textlink="">
      <cdr:nvSpPr>
        <cdr:cNvPr id="2" name="txtboxChartTitle"/>
        <cdr:cNvSpPr txBox="1">
          <a:spLocks xmlns:a="http://schemas.openxmlformats.org/drawingml/2006/main"/>
        </cdr:cNvSpPr>
      </cdr:nvSpPr>
      <cdr:spPr>
        <a:xfrm xmlns:a="http://schemas.openxmlformats.org/drawingml/2006/main">
          <a:off x="0" y="-8709"/>
          <a:ext cx="5472113" cy="467978"/>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p xmlns:a="http://schemas.openxmlformats.org/drawingml/2006/main">
          <a:pPr algn="l"/>
          <a:r>
            <a:rPr lang="en-US" sz="1200" b="1" i="0" u="none" strike="noStrike" dirty="0">
              <a:solidFill>
                <a:srgbClr val="FFFFFF"/>
              </a:solidFill>
              <a:latin typeface="Arial" panose="020B0604020202020204" pitchFamily="34" charset="0"/>
              <a:cs typeface="Arial" panose="020B0604020202020204" pitchFamily="34" charset="0"/>
            </a:rPr>
            <a:t>IHS Markit estimate of</a:t>
          </a:r>
          <a:r>
            <a:rPr lang="en-US" sz="1200" b="1" i="0" u="none" strike="noStrike" baseline="0" dirty="0">
              <a:solidFill>
                <a:srgbClr val="FFFFFF"/>
              </a:solidFill>
              <a:latin typeface="Arial" panose="020B0604020202020204" pitchFamily="34" charset="0"/>
              <a:cs typeface="Arial" panose="020B0604020202020204" pitchFamily="34" charset="0"/>
            </a:rPr>
            <a:t> higher</a:t>
          </a:r>
          <a:r>
            <a:rPr lang="en-US" sz="1200" b="1" i="0" u="none" strike="noStrike" dirty="0">
              <a:solidFill>
                <a:srgbClr val="FFFFFF"/>
              </a:solidFill>
              <a:latin typeface="Arial" panose="020B0604020202020204" pitchFamily="34" charset="0"/>
              <a:cs typeface="Arial" panose="020B0604020202020204" pitchFamily="34" charset="0"/>
            </a:rPr>
            <a:t> </a:t>
          </a:r>
          <a:r>
            <a:rPr lang="en-US" sz="1200" b="1" i="0" u="none" strike="noStrike" baseline="0" dirty="0">
              <a:solidFill>
                <a:srgbClr val="FFFFFF"/>
              </a:solidFill>
              <a:latin typeface="Arial" panose="020B0604020202020204" pitchFamily="34" charset="0"/>
              <a:cs typeface="Arial" panose="020B0604020202020204" pitchFamily="34" charset="0"/>
            </a:rPr>
            <a:t>purity CO</a:t>
          </a:r>
          <a:r>
            <a:rPr lang="en-US" sz="1200" b="1" i="0" u="none" strike="noStrike" baseline="-25000" dirty="0">
              <a:solidFill>
                <a:srgbClr val="FFFFFF"/>
              </a:solidFill>
              <a:latin typeface="Arial" panose="020B0604020202020204" pitchFamily="34" charset="0"/>
              <a:cs typeface="Arial" panose="020B0604020202020204" pitchFamily="34" charset="0"/>
            </a:rPr>
            <a:t>2</a:t>
          </a:r>
          <a:r>
            <a:rPr lang="en-US" sz="1200" b="1" i="0" u="none" strike="noStrike" baseline="0" dirty="0">
              <a:solidFill>
                <a:srgbClr val="FFFFFF"/>
              </a:solidFill>
              <a:latin typeface="Arial" panose="020B0604020202020204" pitchFamily="34" charset="0"/>
              <a:cs typeface="Arial" panose="020B0604020202020204" pitchFamily="34" charset="0"/>
            </a:rPr>
            <a:t> emissions </a:t>
          </a:r>
          <a:r>
            <a:rPr lang="en-US" sz="1200" b="1" i="0" u="none" strike="noStrike" baseline="0" dirty="0">
              <a:solidFill>
                <a:schemeClr val="bg1"/>
              </a:solidFill>
              <a:latin typeface="Arial" panose="020B0604020202020204" pitchFamily="34" charset="0"/>
              <a:cs typeface="Arial" panose="020B0604020202020204" pitchFamily="34" charset="0"/>
            </a:rPr>
            <a:t>from steam methane </a:t>
          </a:r>
          <a:r>
            <a:rPr lang="en-US" sz="1200" b="1" i="0" u="none" strike="noStrike" baseline="0" dirty="0">
              <a:solidFill>
                <a:srgbClr val="FFFFFF"/>
              </a:solidFill>
              <a:latin typeface="Arial" panose="020B0604020202020204" pitchFamily="34" charset="0"/>
              <a:cs typeface="Arial" panose="020B0604020202020204" pitchFamily="34" charset="0"/>
            </a:rPr>
            <a:t>reforming in the oil sands (natural</a:t>
          </a:r>
          <a:r>
            <a:rPr lang="en-US" sz="1200" b="1" i="0" u="none" strike="noStrike" dirty="0">
              <a:solidFill>
                <a:srgbClr val="FFFFFF"/>
              </a:solidFill>
              <a:latin typeface="Arial" panose="020B0604020202020204" pitchFamily="34" charset="0"/>
              <a:cs typeface="Arial" panose="020B0604020202020204" pitchFamily="34" charset="0"/>
            </a:rPr>
            <a:t> gas into chemical process)</a:t>
          </a:r>
        </a:p>
      </cdr:txBody>
    </cdr:sp>
  </cdr:relSizeAnchor>
  <cdr:relSizeAnchor xmlns:cdr="http://schemas.openxmlformats.org/drawingml/2006/chartDrawing">
    <cdr:from>
      <cdr:x>0</cdr:x>
      <cdr:y>0.9483</cdr:y>
    </cdr:from>
    <cdr:to>
      <cdr:x>0.73677</cdr:x>
      <cdr:y>1</cdr:y>
    </cdr:to>
    <cdr:sp macro="" textlink="">
      <cdr:nvSpPr>
        <cdr:cNvPr id="6" name="txtBoxSourceLine"/>
        <cdr:cNvSpPr txBox="1"/>
      </cdr:nvSpPr>
      <cdr:spPr>
        <a:xfrm xmlns:a="http://schemas.openxmlformats.org/drawingml/2006/main">
          <a:off x="0" y="4507234"/>
          <a:ext cx="4031689" cy="245741"/>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2000" rtlCol="0" anchor="b"/>
        <a:lstStyle xmlns:a="http://schemas.openxmlformats.org/drawingml/2006/main"/>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cdr:x>
      <cdr:y>0.12497</cdr:y>
    </cdr:from>
    <cdr:to>
      <cdr:x>0.04643</cdr:x>
      <cdr:y>0.85503</cdr:y>
    </cdr:to>
    <cdr:sp macro="" textlink="">
      <cdr:nvSpPr>
        <cdr:cNvPr id="5" name="txtBoxPrimaryYAxisLabel"/>
        <cdr:cNvSpPr txBox="1"/>
      </cdr:nvSpPr>
      <cdr:spPr>
        <a:xfrm xmlns:a="http://schemas.openxmlformats.org/drawingml/2006/main" rot="16200000">
          <a:off x="-1607958" y="2201958"/>
          <a:ext cx="3469916" cy="254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2000" rIns="76200" bIns="72000" rtlCol="0" anchor="t">
          <a:noAutofit/>
        </a:bodyPr>
        <a:lstStyle xmlns:a="http://schemas.openxmlformats.org/drawingml/2006/main"/>
        <a:p xmlns:a="http://schemas.openxmlformats.org/drawingml/2006/main">
          <a:pPr algn="ctr"/>
          <a:r>
            <a:rPr lang="en-US" sz="1000" b="1" dirty="0" err="1">
              <a:solidFill>
                <a:srgbClr val="000000"/>
              </a:solidFill>
              <a:latin typeface="Arial" panose="020B0604020202020204" pitchFamily="34" charset="0"/>
            </a:rPr>
            <a:t>MMTCO</a:t>
          </a:r>
          <a:r>
            <a:rPr lang="en-US" sz="1000" b="1" baseline="-25000" dirty="0" err="1">
              <a:solidFill>
                <a:srgbClr val="000000"/>
              </a:solidFill>
              <a:latin typeface="Arial" panose="020B0604020202020204" pitchFamily="34" charset="0"/>
            </a:rPr>
            <a:t>2</a:t>
          </a:r>
          <a:r>
            <a:rPr lang="en-US" sz="1000" b="1" dirty="0" err="1">
              <a:solidFill>
                <a:srgbClr val="000000"/>
              </a:solidFill>
              <a:latin typeface="Arial" panose="020B0604020202020204" pitchFamily="34" charset="0"/>
            </a:rPr>
            <a:t>e</a:t>
          </a:r>
        </a:p>
      </cdr:txBody>
    </cdr:sp>
  </cdr:relSizeAnchor>
  <cdr:relSizeAnchor xmlns:cdr="http://schemas.openxmlformats.org/drawingml/2006/chartDrawing">
    <cdr:from>
      <cdr:x>0.09653</cdr:x>
      <cdr:y>0.88662</cdr:y>
    </cdr:from>
    <cdr:to>
      <cdr:x>0.28847</cdr:x>
      <cdr:y>0.94789</cdr:y>
    </cdr:to>
    <cdr:sp macro="" textlink="">
      <cdr:nvSpPr>
        <cdr:cNvPr id="3" name="TextBox 2">
          <a:extLst xmlns:a="http://schemas.openxmlformats.org/drawingml/2006/main">
            <a:ext uri="{FF2B5EF4-FFF2-40B4-BE49-F238E27FC236}">
              <a16:creationId xmlns:a16="http://schemas.microsoft.com/office/drawing/2014/main" id="{AD5775AD-70F4-4996-9B05-02412A867973}"/>
            </a:ext>
          </a:extLst>
        </cdr:cNvPr>
        <cdr:cNvSpPr txBox="1"/>
      </cdr:nvSpPr>
      <cdr:spPr>
        <a:xfrm xmlns:a="http://schemas.openxmlformats.org/drawingml/2006/main">
          <a:off x="528234" y="4214080"/>
          <a:ext cx="1050317" cy="291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solidFill>
                <a:srgbClr val="000000"/>
              </a:solidFill>
              <a:latin typeface="Arial" panose="020B0604020202020204" pitchFamily="34" charset="0"/>
              <a:cs typeface="Arial" panose="020B0604020202020204" pitchFamily="34" charset="0"/>
            </a:rPr>
            <a:t>Albian</a:t>
          </a:r>
          <a:endParaRPr lang="en-US" sz="1000" baseline="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0.67835</cdr:x>
      <cdr:y>0.88662</cdr:y>
    </cdr:from>
    <cdr:to>
      <cdr:x>0.87029</cdr:x>
      <cdr:y>0.94789</cdr:y>
    </cdr:to>
    <cdr:sp macro="" textlink="">
      <cdr:nvSpPr>
        <cdr:cNvPr id="12" name="TextBox 1">
          <a:extLst xmlns:a="http://schemas.openxmlformats.org/drawingml/2006/main">
            <a:ext uri="{FF2B5EF4-FFF2-40B4-BE49-F238E27FC236}">
              <a16:creationId xmlns:a16="http://schemas.microsoft.com/office/drawing/2014/main" id="{20DE1E5F-C6EB-48D1-8FE5-AD0E0EAA7117}"/>
            </a:ext>
          </a:extLst>
        </cdr:cNvPr>
        <cdr:cNvSpPr txBox="1"/>
      </cdr:nvSpPr>
      <cdr:spPr>
        <a:xfrm xmlns:a="http://schemas.openxmlformats.org/drawingml/2006/main">
          <a:off x="3712015" y="4214080"/>
          <a:ext cx="1050317" cy="291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rgbClr val="000000"/>
              </a:solidFill>
              <a:latin typeface="Arial" panose="020B0604020202020204" pitchFamily="34" charset="0"/>
              <a:cs typeface="Arial" panose="020B0604020202020204" pitchFamily="34" charset="0"/>
            </a:rPr>
            <a:t>Suncor</a:t>
          </a:r>
          <a:endParaRPr lang="en-US" sz="1000" baseline="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0.4463</cdr:x>
      <cdr:y>0.88929</cdr:y>
    </cdr:from>
    <cdr:to>
      <cdr:x>0.67406</cdr:x>
      <cdr:y>0.95056</cdr:y>
    </cdr:to>
    <cdr:sp macro="" textlink="">
      <cdr:nvSpPr>
        <cdr:cNvPr id="13" name="TextBox 1">
          <a:extLst xmlns:a="http://schemas.openxmlformats.org/drawingml/2006/main">
            <a:ext uri="{FF2B5EF4-FFF2-40B4-BE49-F238E27FC236}">
              <a16:creationId xmlns:a16="http://schemas.microsoft.com/office/drawing/2014/main" id="{CC39411A-8F33-467F-8A00-ACE2E6522721}"/>
            </a:ext>
          </a:extLst>
        </cdr:cNvPr>
        <cdr:cNvSpPr txBox="1"/>
      </cdr:nvSpPr>
      <cdr:spPr>
        <a:xfrm xmlns:a="http://schemas.openxmlformats.org/drawingml/2006/main">
          <a:off x="2442218" y="4226772"/>
          <a:ext cx="1246328" cy="291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rgbClr val="000000"/>
              </a:solidFill>
              <a:latin typeface="Arial" panose="020B0604020202020204" pitchFamily="34" charset="0"/>
              <a:cs typeface="Arial" panose="020B0604020202020204" pitchFamily="34" charset="0"/>
            </a:rPr>
            <a:t>CNRL Horizon</a:t>
          </a:r>
          <a:endParaRPr lang="en-US" sz="1000" baseline="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0.82557</cdr:x>
      <cdr:y>0.88663</cdr:y>
    </cdr:from>
    <cdr:to>
      <cdr:x>0.96856</cdr:x>
      <cdr:y>0.94789</cdr:y>
    </cdr:to>
    <cdr:sp macro="" textlink="">
      <cdr:nvSpPr>
        <cdr:cNvPr id="15" name="TextBox 1">
          <a:extLst xmlns:a="http://schemas.openxmlformats.org/drawingml/2006/main">
            <a:ext uri="{FF2B5EF4-FFF2-40B4-BE49-F238E27FC236}">
              <a16:creationId xmlns:a16="http://schemas.microsoft.com/office/drawing/2014/main" id="{2BFEA5B5-1F64-4C61-A66C-DDFD32AC3AED}"/>
            </a:ext>
          </a:extLst>
        </cdr:cNvPr>
        <cdr:cNvSpPr txBox="1"/>
      </cdr:nvSpPr>
      <cdr:spPr>
        <a:xfrm xmlns:a="http://schemas.openxmlformats.org/drawingml/2006/main">
          <a:off x="4517590" y="4214127"/>
          <a:ext cx="782457" cy="2911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aseline="0" dirty="0">
              <a:solidFill>
                <a:srgbClr val="000000"/>
              </a:solidFill>
              <a:latin typeface="Arial" panose="020B0604020202020204" pitchFamily="34" charset="0"/>
              <a:cs typeface="Arial" panose="020B0604020202020204" pitchFamily="34" charset="0"/>
            </a:rPr>
            <a:t>Syncrude</a:t>
          </a:r>
        </a:p>
      </cdr:txBody>
    </cdr:sp>
  </cdr:relSizeAnchor>
  <cdr:relSizeAnchor xmlns:cdr="http://schemas.openxmlformats.org/drawingml/2006/chartDrawing">
    <cdr:from>
      <cdr:x>0.23647</cdr:x>
      <cdr:y>0.89106</cdr:y>
    </cdr:from>
    <cdr:to>
      <cdr:x>0.44185</cdr:x>
      <cdr:y>0.95233</cdr:y>
    </cdr:to>
    <cdr:sp macro="" textlink="">
      <cdr:nvSpPr>
        <cdr:cNvPr id="20" name="TextBox 1">
          <a:extLst xmlns:a="http://schemas.openxmlformats.org/drawingml/2006/main">
            <a:ext uri="{FF2B5EF4-FFF2-40B4-BE49-F238E27FC236}">
              <a16:creationId xmlns:a16="http://schemas.microsoft.com/office/drawing/2014/main" id="{91A01282-3214-4546-ACCB-2F4A8D310E90}"/>
            </a:ext>
          </a:extLst>
        </cdr:cNvPr>
        <cdr:cNvSpPr txBox="1"/>
      </cdr:nvSpPr>
      <cdr:spPr>
        <a:xfrm xmlns:a="http://schemas.openxmlformats.org/drawingml/2006/main">
          <a:off x="1293992" y="4235178"/>
          <a:ext cx="1123863" cy="291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aseline="0" dirty="0">
              <a:solidFill>
                <a:srgbClr val="000000"/>
              </a:solidFill>
              <a:latin typeface="Arial" panose="020B0604020202020204" pitchFamily="34" charset="0"/>
              <a:cs typeface="Arial" panose="020B0604020202020204" pitchFamily="34" charset="0"/>
            </a:rPr>
            <a:t>Quest (CCS)</a:t>
          </a:r>
        </a:p>
      </cdr:txBody>
    </cdr:sp>
  </cdr:relSizeAnchor>
  <cdr:relSizeAnchor xmlns:cdr="http://schemas.openxmlformats.org/drawingml/2006/chartDrawing">
    <cdr:from>
      <cdr:x>0.5873</cdr:x>
      <cdr:y>0.18784</cdr:y>
    </cdr:from>
    <cdr:to>
      <cdr:x>0.67414</cdr:x>
      <cdr:y>0.23964</cdr:y>
    </cdr:to>
    <cdr:sp macro="" textlink="">
      <cdr:nvSpPr>
        <cdr:cNvPr id="8" name="TextBox 7">
          <a:extLst xmlns:a="http://schemas.openxmlformats.org/drawingml/2006/main">
            <a:ext uri="{FF2B5EF4-FFF2-40B4-BE49-F238E27FC236}">
              <a16:creationId xmlns:a16="http://schemas.microsoft.com/office/drawing/2014/main" id="{075E7E8B-6BA7-4B04-B49B-B321FFF6D585}"/>
            </a:ext>
          </a:extLst>
        </cdr:cNvPr>
        <cdr:cNvSpPr txBox="1"/>
      </cdr:nvSpPr>
      <cdr:spPr>
        <a:xfrm xmlns:a="http://schemas.openxmlformats.org/drawingml/2006/main">
          <a:off x="3213795" y="892814"/>
          <a:ext cx="475167" cy="246204"/>
        </a:xfrm>
        <a:prstGeom xmlns:a="http://schemas.openxmlformats.org/drawingml/2006/main" prst="rect">
          <a:avLst/>
        </a:prstGeom>
        <a:noFill xmlns:a="http://schemas.openxmlformats.org/drawingml/2006/main"/>
        <a:ln xmlns:a="http://schemas.openxmlformats.org/drawingml/2006/main" w="6350">
          <a:solidFill>
            <a:srgbClr val="7F8080"/>
          </a:solidFill>
        </a:ln>
      </cdr:spPr>
      <cdr:txBody>
        <a:bodyPr xmlns:a="http://schemas.openxmlformats.org/drawingml/2006/main" vertOverflow="clip" wrap="square" lIns="72000" rIns="72000" rtlCol="0">
          <a:spAutoFit/>
        </a:bodyPr>
        <a:lstStyle xmlns:a="http://schemas.openxmlformats.org/drawingml/2006/main"/>
        <a:p xmlns:a="http://schemas.openxmlformats.org/drawingml/2006/main">
          <a:pPr algn="ctr"/>
          <a:r>
            <a:rPr lang="en-US" sz="1000" b="0" dirty="0">
              <a:solidFill>
                <a:srgbClr val="000000"/>
              </a:solidFill>
              <a:latin typeface="Arial" panose="020B0604020202020204" pitchFamily="34" charset="0"/>
              <a:cs typeface="Arial" panose="020B0604020202020204" pitchFamily="34" charset="0"/>
            </a:rPr>
            <a:t>CCS</a:t>
          </a:r>
        </a:p>
      </cdr:txBody>
    </cdr:sp>
  </cdr:relSizeAnchor>
  <cdr:relSizeAnchor xmlns:cdr="http://schemas.openxmlformats.org/drawingml/2006/chartDrawing">
    <cdr:from>
      <cdr:x>0.63072</cdr:x>
      <cdr:y>0.23964</cdr:y>
    </cdr:from>
    <cdr:to>
      <cdr:x>0.67891</cdr:x>
      <cdr:y>0.27037</cdr:y>
    </cdr:to>
    <cdr:cxnSp macro="">
      <cdr:nvCxnSpPr>
        <cdr:cNvPr id="10" name="Straight Arrow Connector 9">
          <a:extLst xmlns:a="http://schemas.openxmlformats.org/drawingml/2006/main">
            <a:ext uri="{FF2B5EF4-FFF2-40B4-BE49-F238E27FC236}">
              <a16:creationId xmlns:a16="http://schemas.microsoft.com/office/drawing/2014/main" id="{0C466A19-43FB-479D-AA9A-F91F5D23E486}"/>
            </a:ext>
          </a:extLst>
        </cdr:cNvPr>
        <cdr:cNvCxnSpPr>
          <a:stCxn xmlns:a="http://schemas.openxmlformats.org/drawingml/2006/main" id="8" idx="2"/>
        </cdr:cNvCxnSpPr>
      </cdr:nvCxnSpPr>
      <cdr:spPr>
        <a:xfrm xmlns:a="http://schemas.openxmlformats.org/drawingml/2006/main">
          <a:off x="3451379" y="1139018"/>
          <a:ext cx="263709" cy="14604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0.73677</cdr:x>
      <cdr:y>0.9483</cdr:y>
    </cdr:from>
    <cdr:to>
      <cdr:x>1</cdr:x>
      <cdr:y>1</cdr:y>
    </cdr:to>
    <cdr:sp macro="" textlink="">
      <cdr:nvSpPr>
        <cdr:cNvPr id="22" name="txtboxCopyrightLine">
          <a:extLst xmlns:a="http://schemas.openxmlformats.org/drawingml/2006/main">
            <a:ext uri="{FF2B5EF4-FFF2-40B4-BE49-F238E27FC236}">
              <a16:creationId xmlns:a16="http://schemas.microsoft.com/office/drawing/2014/main" id="{8E213D1C-D221-4A42-904C-2DC9A862DBDB}"/>
            </a:ext>
          </a:extLst>
        </cdr:cNvPr>
        <cdr:cNvSpPr txBox="1"/>
      </cdr:nvSpPr>
      <cdr:spPr>
        <a:xfrm xmlns:a="http://schemas.openxmlformats.org/drawingml/2006/main">
          <a:off x="4031689" y="4507234"/>
          <a:ext cx="1440424" cy="245741"/>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dirty="0">
              <a:solidFill>
                <a:srgbClr val="000000"/>
              </a:solidFill>
              <a:latin typeface="Arial" panose="020B0604020202020204" pitchFamily="34" charset="0"/>
              <a:cs typeface="Arial" pitchFamily="34" charset="0"/>
            </a:rPr>
            <a:t>© 2022 IHS Markit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0.08053</cdr:x>
      <cdr:y>0.90503</cdr:y>
    </cdr:from>
    <cdr:to>
      <cdr:x>0.09963</cdr:x>
      <cdr:y>0.91897</cdr:y>
    </cdr:to>
    <cdr:sp macro="" textlink="">
      <cdr:nvSpPr>
        <cdr:cNvPr id="4" name="Rectangle 3">
          <a:extLst xmlns:a="http://schemas.openxmlformats.org/drawingml/2006/main">
            <a:ext uri="{FF2B5EF4-FFF2-40B4-BE49-F238E27FC236}">
              <a16:creationId xmlns:a16="http://schemas.microsoft.com/office/drawing/2014/main" id="{97A7DCCF-F980-4968-BF49-49E475D0B0CE}"/>
            </a:ext>
          </a:extLst>
        </cdr:cNvPr>
        <cdr:cNvSpPr/>
      </cdr:nvSpPr>
      <cdr:spPr>
        <a:xfrm xmlns:a="http://schemas.openxmlformats.org/drawingml/2006/main" flipV="1">
          <a:off x="440665" y="4301574"/>
          <a:ext cx="104502" cy="66278"/>
        </a:xfrm>
        <a:prstGeom xmlns:a="http://schemas.openxmlformats.org/drawingml/2006/main" prst="rect">
          <a:avLst/>
        </a:prstGeom>
        <a:solidFill xmlns:a="http://schemas.openxmlformats.org/drawingml/2006/main">
          <a:srgbClr val="EE2F5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tIns="108000" rIns="144000" bIns="144000"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0.21443</cdr:x>
      <cdr:y>0.90947</cdr:y>
    </cdr:from>
    <cdr:to>
      <cdr:x>0.23353</cdr:x>
      <cdr:y>0.92341</cdr:y>
    </cdr:to>
    <cdr:sp macro="" textlink="">
      <cdr:nvSpPr>
        <cdr:cNvPr id="23" name="Rectangle 22">
          <a:extLst xmlns:a="http://schemas.openxmlformats.org/drawingml/2006/main">
            <a:ext uri="{FF2B5EF4-FFF2-40B4-BE49-F238E27FC236}">
              <a16:creationId xmlns:a16="http://schemas.microsoft.com/office/drawing/2014/main" id="{2D2B1A4B-2A91-46C8-8DFA-4FE9E6E04E63}"/>
            </a:ext>
          </a:extLst>
        </cdr:cNvPr>
        <cdr:cNvSpPr/>
      </cdr:nvSpPr>
      <cdr:spPr>
        <a:xfrm xmlns:a="http://schemas.openxmlformats.org/drawingml/2006/main" flipV="1">
          <a:off x="1173390" y="4322672"/>
          <a:ext cx="104502" cy="66278"/>
        </a:xfrm>
        <a:prstGeom xmlns:a="http://schemas.openxmlformats.org/drawingml/2006/main" prst="rect">
          <a:avLst/>
        </a:prstGeom>
        <a:pattFill xmlns:a="http://schemas.openxmlformats.org/drawingml/2006/main" prst="dkDnDiag">
          <a:fgClr>
            <a:srgbClr val="EE2F53"/>
          </a:fgClr>
          <a:bgClr>
            <a:schemeClr val="bg1"/>
          </a:bgClr>
        </a:patt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tIns="108000" rIns="144000" bIns="144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0.43012</cdr:x>
      <cdr:y>0.91028</cdr:y>
    </cdr:from>
    <cdr:to>
      <cdr:x>0.44921</cdr:x>
      <cdr:y>0.92423</cdr:y>
    </cdr:to>
    <cdr:sp macro="" textlink="">
      <cdr:nvSpPr>
        <cdr:cNvPr id="24" name="Rectangle 23">
          <a:extLst xmlns:a="http://schemas.openxmlformats.org/drawingml/2006/main">
            <a:ext uri="{FF2B5EF4-FFF2-40B4-BE49-F238E27FC236}">
              <a16:creationId xmlns:a16="http://schemas.microsoft.com/office/drawing/2014/main" id="{EE1E80C3-2642-4D4D-8271-5ED2B2F14CD4}"/>
            </a:ext>
          </a:extLst>
        </cdr:cNvPr>
        <cdr:cNvSpPr/>
      </cdr:nvSpPr>
      <cdr:spPr>
        <a:xfrm xmlns:a="http://schemas.openxmlformats.org/drawingml/2006/main" flipV="1">
          <a:off x="2353647" y="4326548"/>
          <a:ext cx="104502" cy="66278"/>
        </a:xfrm>
        <a:prstGeom xmlns:a="http://schemas.openxmlformats.org/drawingml/2006/main" prst="rect">
          <a:avLst/>
        </a:prstGeom>
        <a:solidFill xmlns:a="http://schemas.openxmlformats.org/drawingml/2006/main">
          <a:srgbClr val="0066B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tIns="108000" rIns="144000" bIns="144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0.66451</cdr:x>
      <cdr:y>0.90906</cdr:y>
    </cdr:from>
    <cdr:to>
      <cdr:x>0.68361</cdr:x>
      <cdr:y>0.923</cdr:y>
    </cdr:to>
    <cdr:sp macro="" textlink="">
      <cdr:nvSpPr>
        <cdr:cNvPr id="25" name="Rectangle 24">
          <a:extLst xmlns:a="http://schemas.openxmlformats.org/drawingml/2006/main">
            <a:ext uri="{FF2B5EF4-FFF2-40B4-BE49-F238E27FC236}">
              <a16:creationId xmlns:a16="http://schemas.microsoft.com/office/drawing/2014/main" id="{42619637-805F-4934-A3E2-AC0443217CEB}"/>
            </a:ext>
          </a:extLst>
        </cdr:cNvPr>
        <cdr:cNvSpPr/>
      </cdr:nvSpPr>
      <cdr:spPr>
        <a:xfrm xmlns:a="http://schemas.openxmlformats.org/drawingml/2006/main" flipV="1">
          <a:off x="3636295" y="4320733"/>
          <a:ext cx="104502" cy="66278"/>
        </a:xfrm>
        <a:prstGeom xmlns:a="http://schemas.openxmlformats.org/drawingml/2006/main" prst="rect">
          <a:avLst/>
        </a:prstGeom>
        <a:solidFill xmlns:a="http://schemas.openxmlformats.org/drawingml/2006/main">
          <a:srgbClr val="8DC63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tIns="108000" rIns="144000" bIns="144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0.81066</cdr:x>
      <cdr:y>0.90906</cdr:y>
    </cdr:from>
    <cdr:to>
      <cdr:x>0.82976</cdr:x>
      <cdr:y>0.923</cdr:y>
    </cdr:to>
    <cdr:sp macro="" textlink="">
      <cdr:nvSpPr>
        <cdr:cNvPr id="26" name="Rectangle 25">
          <a:extLst xmlns:a="http://schemas.openxmlformats.org/drawingml/2006/main">
            <a:ext uri="{FF2B5EF4-FFF2-40B4-BE49-F238E27FC236}">
              <a16:creationId xmlns:a16="http://schemas.microsoft.com/office/drawing/2014/main" id="{0D1D0342-D0E8-4FF2-B391-287358AC7959}"/>
            </a:ext>
          </a:extLst>
        </cdr:cNvPr>
        <cdr:cNvSpPr/>
      </cdr:nvSpPr>
      <cdr:spPr>
        <a:xfrm xmlns:a="http://schemas.openxmlformats.org/drawingml/2006/main" flipV="1">
          <a:off x="4436032" y="4320733"/>
          <a:ext cx="104502" cy="66278"/>
        </a:xfrm>
        <a:prstGeom xmlns:a="http://schemas.openxmlformats.org/drawingml/2006/main" prst="rect">
          <a:avLst/>
        </a:prstGeom>
        <a:solidFill xmlns:a="http://schemas.openxmlformats.org/drawingml/2006/main">
          <a:srgbClr val="FFD2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tIns="108000" rIns="144000" bIns="144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0.94118</cdr:y>
    </cdr:from>
    <cdr:to>
      <cdr:x>1</cdr:x>
      <cdr:y>0.97905</cdr:y>
    </cdr:to>
    <cdr:sp macro="" textlink="">
      <cdr:nvSpPr>
        <cdr:cNvPr id="18" name="txtBoxSourceLine">
          <a:extLst xmlns:a="http://schemas.openxmlformats.org/drawingml/2006/main">
            <a:ext uri="{FF2B5EF4-FFF2-40B4-BE49-F238E27FC236}">
              <a16:creationId xmlns:a16="http://schemas.microsoft.com/office/drawing/2014/main" id="{7BDE2686-24E8-4FE0-AF9E-EE4982D27D4C}"/>
            </a:ext>
          </a:extLst>
        </cdr:cNvPr>
        <cdr:cNvSpPr txBox="1"/>
      </cdr:nvSpPr>
      <cdr:spPr>
        <a:xfrm xmlns:a="http://schemas.openxmlformats.org/drawingml/2006/main">
          <a:off x="0" y="4473389"/>
          <a:ext cx="5472113" cy="179995"/>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a:lstStyle>
        <a:p xmlns:a="http://schemas.openxmlformats.org/drawingml/2006/main">
          <a:pPr algn="l"/>
          <a:endParaRPr lang="en-US" sz="700" dirty="0">
            <a:solidFill>
              <a:schemeClr val="tx1"/>
            </a:solidFill>
            <a:latin typeface="Arial" panose="020B0604020202020204" pitchFamily="34" charset="0"/>
            <a:cs typeface="Arial"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1</cdr:x>
      <cdr:y>0.07519</cdr:y>
    </cdr:to>
    <cdr:sp macro="" textlink="">
      <cdr:nvSpPr>
        <cdr:cNvPr id="3" name="txtboxChartTitle"/>
        <cdr:cNvSpPr txBox="1"/>
      </cdr:nvSpPr>
      <cdr:spPr>
        <a:xfrm xmlns:a="http://schemas.openxmlformats.org/drawingml/2006/main">
          <a:off x="0" y="0"/>
          <a:ext cx="352742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lnSpc>
              <a:spcPts val="1300"/>
            </a:lnSpc>
          </a:pPr>
          <a:r>
            <a:rPr lang="en-US" sz="1200" b="1" dirty="0">
              <a:solidFill>
                <a:schemeClr val="bg1"/>
              </a:solidFill>
              <a:latin typeface="Arial" panose="020B0604020202020204" pitchFamily="34" charset="0"/>
              <a:cs typeface="Arial"/>
            </a:rPr>
            <a:t>Current CO</a:t>
          </a:r>
          <a:r>
            <a:rPr lang="en-US" sz="1200" b="1" baseline="-25000" dirty="0">
              <a:solidFill>
                <a:schemeClr val="bg1"/>
              </a:solidFill>
              <a:latin typeface="Arial" panose="020B0604020202020204" pitchFamily="34" charset="0"/>
              <a:cs typeface="Arial"/>
            </a:rPr>
            <a:t>2</a:t>
          </a:r>
          <a:r>
            <a:rPr lang="en-US" sz="1200" b="1" dirty="0">
              <a:solidFill>
                <a:schemeClr val="bg1"/>
              </a:solidFill>
              <a:latin typeface="Arial" panose="020B0604020202020204" pitchFamily="34" charset="0"/>
              <a:cs typeface="Arial"/>
            </a:rPr>
            <a:t> capture capacity* by solution </a:t>
          </a:r>
        </a:p>
      </cdr:txBody>
    </cdr:sp>
  </cdr:relSizeAnchor>
  <cdr:relSizeAnchor xmlns:cdr="http://schemas.openxmlformats.org/drawingml/2006/chartDrawing">
    <cdr:from>
      <cdr:x>2.83493E-7</cdr:x>
      <cdr:y>0.79243</cdr:y>
    </cdr:from>
    <cdr:to>
      <cdr:x>0.77734</cdr:x>
      <cdr:y>1</cdr:y>
    </cdr:to>
    <cdr:sp macro="" textlink="">
      <cdr:nvSpPr>
        <cdr:cNvPr id="7" name="txtBoxSourceLine"/>
        <cdr:cNvSpPr txBox="1"/>
      </cdr:nvSpPr>
      <cdr:spPr>
        <a:xfrm xmlns:a="http://schemas.openxmlformats.org/drawingml/2006/main">
          <a:off x="1" y="3024188"/>
          <a:ext cx="2742020" cy="79216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3152" bIns="73152" rtlCol="0" anchor="b"/>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700" dirty="0">
              <a:solidFill>
                <a:schemeClr val="tx1"/>
              </a:solidFill>
              <a:cs typeface="Arial" pitchFamily="34" charset="0"/>
            </a:rPr>
            <a:t>Note: </a:t>
          </a:r>
          <a:r>
            <a:rPr lang="en-US" sz="700" dirty="0">
              <a:solidFill>
                <a:srgbClr val="000000"/>
              </a:solidFill>
              <a:latin typeface="Arial" panose="020B0604020202020204" pitchFamily="34" charset="0"/>
              <a:cs typeface="Arial"/>
            </a:rPr>
            <a:t>*Capacity only includes commercial projects (large-scale and small  commercial). </a:t>
          </a:r>
          <a:r>
            <a:rPr lang="en-US" sz="700" dirty="0">
              <a:solidFill>
                <a:schemeClr val="tx1"/>
              </a:solidFill>
              <a:latin typeface="Arial" panose="020B0604020202020204" pitchFamily="34" charset="0"/>
              <a:cs typeface="Arial"/>
            </a:rPr>
            <a:t>This chart does not </a:t>
          </a:r>
          <a:r>
            <a:rPr lang="en-US" sz="700" dirty="0">
              <a:solidFill>
                <a:srgbClr val="000000"/>
              </a:solidFill>
              <a:latin typeface="Arial" panose="020B0604020202020204" pitchFamily="34" charset="0"/>
              <a:cs typeface="Arial"/>
            </a:rPr>
            <a:t>include “storage or transportation only” projects. CCS = Carbon capture and storage. CCU = Carbon capture and utilization. BECCS = Bioenergy carbon capture and storage. DAC = Direct air capture.</a:t>
          </a:r>
        </a:p>
        <a:p xmlns:a="http://schemas.openxmlformats.org/drawingml/2006/main">
          <a:pPr algn="l"/>
          <a:r>
            <a:rPr lang="en-US" sz="700" b="0" dirty="0">
              <a:solidFill>
                <a:schemeClr val="tx1"/>
              </a:solidFill>
              <a:cs typeface="Arial" pitchFamily="34" charset="0"/>
            </a:rPr>
            <a:t>Source: IHS Markit</a:t>
          </a: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1</cdr:x>
      <cdr:y>0.0816</cdr:y>
    </cdr:to>
    <cdr:sp macro="" textlink="">
      <cdr:nvSpPr>
        <cdr:cNvPr id="2" name="txtboxChartTitle"/>
        <cdr:cNvSpPr txBox="1"/>
      </cdr:nvSpPr>
      <cdr:spPr>
        <a:xfrm xmlns:a="http://schemas.openxmlformats.org/drawingml/2006/main">
          <a:off x="0" y="0"/>
          <a:ext cx="7391400" cy="310896"/>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en-US" sz="1200" b="1" i="0" u="none" strike="noStrike" dirty="0">
              <a:solidFill>
                <a:srgbClr val="FFFFFF"/>
              </a:solidFill>
              <a:latin typeface="Arial" panose="020B0604020202020204" pitchFamily="34" charset="0"/>
              <a:cs typeface="Arial" pitchFamily="34" charset="0"/>
            </a:rPr>
            <a:t>Evolution of CO</a:t>
          </a:r>
          <a:r>
            <a:rPr lang="en-US" sz="1200" b="1" i="0" u="none" strike="noStrike" baseline="-25000" dirty="0">
              <a:solidFill>
                <a:srgbClr val="FFFFFF"/>
              </a:solidFill>
              <a:latin typeface="Arial" panose="020B0604020202020204" pitchFamily="34" charset="0"/>
              <a:cs typeface="Arial" pitchFamily="34" charset="0"/>
            </a:rPr>
            <a:t>2</a:t>
          </a:r>
          <a:r>
            <a:rPr lang="en-US" sz="1200" b="1" i="0" u="none" strike="noStrike" dirty="0">
              <a:solidFill>
                <a:srgbClr val="FFFFFF"/>
              </a:solidFill>
              <a:latin typeface="Arial" panose="020B0604020202020204" pitchFamily="34" charset="0"/>
              <a:cs typeface="Arial" pitchFamily="34" charset="0"/>
            </a:rPr>
            <a:t> </a:t>
          </a:r>
          <a:r>
            <a:rPr lang="en-US" sz="1200" b="1" i="0" u="none" strike="noStrike" dirty="0">
              <a:solidFill>
                <a:schemeClr val="bg1"/>
              </a:solidFill>
              <a:latin typeface="Arial" panose="020B0604020202020204" pitchFamily="34" charset="0"/>
              <a:cs typeface="Arial" pitchFamily="34" charset="0"/>
            </a:rPr>
            <a:t>capacity</a:t>
          </a:r>
          <a:r>
            <a:rPr lang="en-US" sz="1200" b="1" i="0" kern="1200" dirty="0">
              <a:solidFill>
                <a:schemeClr val="bg1"/>
              </a:solidFill>
              <a:effectLst/>
              <a:latin typeface="+mn-lt"/>
              <a:ea typeface="+mn-ea"/>
              <a:cs typeface="+mn-cs"/>
            </a:rPr>
            <a:t>—A</a:t>
          </a:r>
          <a:r>
            <a:rPr lang="en-US" sz="1200" b="1" i="0" u="none" strike="noStrike" dirty="0">
              <a:solidFill>
                <a:schemeClr val="bg1"/>
              </a:solidFill>
              <a:latin typeface="Arial" panose="020B0604020202020204" pitchFamily="34" charset="0"/>
              <a:cs typeface="Arial" pitchFamily="34" charset="0"/>
            </a:rPr>
            <a:t>ll technologies   </a:t>
          </a:r>
        </a:p>
      </cdr:txBody>
    </cdr:sp>
  </cdr:relSizeAnchor>
  <cdr:relSizeAnchor xmlns:cdr="http://schemas.openxmlformats.org/drawingml/2006/chartDrawing">
    <cdr:from>
      <cdr:x>0</cdr:x>
      <cdr:y>0.8858</cdr:y>
    </cdr:from>
    <cdr:to>
      <cdr:x>0.68878</cdr:x>
      <cdr:y>1</cdr:y>
    </cdr:to>
    <cdr:sp macro="" textlink="">
      <cdr:nvSpPr>
        <cdr:cNvPr id="6" name="txtBoxSourceLine"/>
        <cdr:cNvSpPr txBox="1"/>
      </cdr:nvSpPr>
      <cdr:spPr>
        <a:xfrm xmlns:a="http://schemas.openxmlformats.org/drawingml/2006/main">
          <a:off x="0" y="3374898"/>
          <a:ext cx="5091081" cy="43510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r>
            <a:rPr lang="en-US" sz="700" b="0" i="0" u="none" strike="noStrike" dirty="0">
              <a:solidFill>
                <a:srgbClr val="000000"/>
              </a:solidFill>
              <a:latin typeface="Arial" panose="020B0604020202020204" pitchFamily="34" charset="0"/>
              <a:cs typeface="Arial"/>
            </a:rPr>
            <a:t>Note: *Others include cement and Iron production, water to energy and direct air capture. </a:t>
          </a:r>
          <a:r>
            <a:rPr lang="en-US" sz="700" dirty="0">
              <a:solidFill>
                <a:srgbClr val="000000"/>
              </a:solidFill>
              <a:latin typeface="Arial" panose="020B0604020202020204" pitchFamily="34" charset="0"/>
              <a:cs typeface="Arial"/>
            </a:rPr>
            <a:t>**2027 and 2028 compile the projects that have been announced but don’t have a defined project timeline</a:t>
          </a:r>
          <a:endParaRPr lang="en-US" sz="700" b="0" i="0" u="none" strike="noStrike" dirty="0">
            <a:solidFill>
              <a:srgbClr val="000000"/>
            </a:solidFill>
            <a:latin typeface="Arial" panose="020B0604020202020204" pitchFamily="34" charset="0"/>
            <a:cs typeface="Arial"/>
          </a:endParaRPr>
        </a:p>
        <a:p xmlns:a="http://schemas.openxmlformats.org/drawingml/2006/main">
          <a:pPr algn="l"/>
          <a:r>
            <a:rPr lang="en-US" sz="700" b="0" i="0" u="none" strike="noStrike" dirty="0">
              <a:solidFill>
                <a:srgbClr val="000000"/>
              </a:solidFill>
              <a:latin typeface="Arial" panose="020B0604020202020204" pitchFamily="34" charset="0"/>
              <a:cs typeface="Arial"/>
            </a:rPr>
            <a:t>Source: IHS Markit,</a:t>
          </a:r>
          <a:r>
            <a:rPr lang="en-US" sz="700" b="0" i="0" u="none" strike="noStrike" dirty="0">
              <a:solidFill>
                <a:srgbClr val="000000"/>
              </a:solidFill>
              <a:latin typeface="Arial" panose="020B0604020202020204" pitchFamily="34" charset="0"/>
              <a:cs typeface="Arial" pitchFamily="34" charset="0"/>
            </a:rPr>
            <a:t> The Global CCS Institute, NETL CCUS Database, MIT Carbon Capture and Storage Project Database</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1.34829E-7</cdr:x>
      <cdr:y>0.20655</cdr:y>
    </cdr:from>
    <cdr:to>
      <cdr:x>0.07217</cdr:x>
      <cdr:y>0.74228</cdr:y>
    </cdr:to>
    <cdr:sp macro="" textlink="">
      <cdr:nvSpPr>
        <cdr:cNvPr id="5" name="txtBoxPrimaryYAxisLabel"/>
        <cdr:cNvSpPr txBox="1"/>
      </cdr:nvSpPr>
      <cdr:spPr>
        <a:xfrm xmlns:a="http://schemas.openxmlformats.org/drawingml/2006/main" rot="16200000">
          <a:off x="-752930" y="1539868"/>
          <a:ext cx="2041131" cy="53527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r>
            <a:rPr lang="en-US" sz="1000" b="1" dirty="0">
              <a:effectLst/>
            </a:rPr>
            <a:t>Yearly c</a:t>
          </a:r>
          <a:r>
            <a:rPr lang="en-US" sz="1000" b="1" i="0" dirty="0">
              <a:effectLst/>
            </a:rPr>
            <a:t>apacity additions by technology (</a:t>
          </a:r>
          <a:r>
            <a:rPr lang="en-US" sz="1000" b="1" i="0" dirty="0" err="1">
              <a:effectLst/>
            </a:rPr>
            <a:t>MMt</a:t>
          </a:r>
          <a:r>
            <a:rPr lang="en-US" sz="1000" b="1" i="0" dirty="0">
              <a:effectLst/>
            </a:rPr>
            <a:t>/y)</a:t>
          </a:r>
          <a:endParaRPr lang="en-US" sz="1000" dirty="0">
            <a:effectLst/>
          </a:endParaRPr>
        </a:p>
      </cdr:txBody>
    </cdr:sp>
  </cdr:relSizeAnchor>
  <cdr:relSizeAnchor xmlns:cdr="http://schemas.openxmlformats.org/drawingml/2006/chartDrawing">
    <cdr:from>
      <cdr:x>0.9412</cdr:x>
      <cdr:y>0.16562</cdr:y>
    </cdr:from>
    <cdr:to>
      <cdr:x>1</cdr:x>
      <cdr:y>0.70382</cdr:y>
    </cdr:to>
    <cdr:sp macro="" textlink="">
      <cdr:nvSpPr>
        <cdr:cNvPr id="8" name="txtBoxSecondaryYAxisLabel"/>
        <cdr:cNvSpPr txBox="1"/>
      </cdr:nvSpPr>
      <cdr:spPr>
        <a:xfrm xmlns:a="http://schemas.openxmlformats.org/drawingml/2006/main" rot="16200000">
          <a:off x="6173474" y="1438222"/>
          <a:ext cx="2050542" cy="43610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6200" rIns="76200" bIns="76200" rtlCol="0" anchor="b">
          <a:no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Cumulative 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 capture </a:t>
          </a:r>
          <a:r>
            <a:rPr lang="en-US" sz="1000" b="1" dirty="0">
              <a:solidFill>
                <a:srgbClr val="000000"/>
              </a:solidFill>
              <a:latin typeface="Arial" panose="020B0604020202020204" pitchFamily="34" charset="0"/>
              <a:cs typeface="Arial"/>
            </a:rPr>
            <a:t>c</a:t>
          </a:r>
          <a:r>
            <a:rPr lang="en-US" sz="1000" b="1" i="0" u="none" strike="noStrike" dirty="0">
              <a:solidFill>
                <a:srgbClr val="000000"/>
              </a:solidFill>
              <a:latin typeface="Arial" panose="020B0604020202020204" pitchFamily="34" charset="0"/>
              <a:cs typeface="Arial"/>
            </a:rPr>
            <a:t>apacity (</a:t>
          </a:r>
          <a:r>
            <a:rPr lang="en-US" sz="1000" b="1" i="0" u="none" strike="noStrike" dirty="0" err="1">
              <a:solidFill>
                <a:srgbClr val="000000"/>
              </a:solidFill>
              <a:latin typeface="Arial" panose="020B0604020202020204" pitchFamily="34" charset="0"/>
              <a:cs typeface="Arial"/>
            </a:rPr>
            <a:t>MMt</a:t>
          </a:r>
          <a:r>
            <a:rPr lang="en-US" sz="1000" b="1" i="0" u="none" strike="noStrike" dirty="0">
              <a:solidFill>
                <a:srgbClr val="000000"/>
              </a:solidFill>
              <a:latin typeface="Arial" panose="020B0604020202020204" pitchFamily="34" charset="0"/>
              <a:cs typeface="Arial"/>
            </a:rPr>
            <a:t>/y)</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0.80584</cdr:x>
      <cdr:y>0.93333</cdr:y>
    </cdr:from>
    <cdr:to>
      <cdr:x>1</cdr:x>
      <cdr:y>1</cdr:y>
    </cdr:to>
    <cdr:sp macro="" textlink="">
      <cdr:nvSpPr>
        <cdr:cNvPr id="7" name="txtboxCopyrightLine">
          <a:extLst xmlns:a="http://schemas.openxmlformats.org/drawingml/2006/main">
            <a:ext uri="{FF2B5EF4-FFF2-40B4-BE49-F238E27FC236}">
              <a16:creationId xmlns:a16="http://schemas.microsoft.com/office/drawing/2014/main" id="{0C077CDD-F7DC-4866-AF95-568BD677B756}"/>
            </a:ext>
          </a:extLst>
        </cdr:cNvPr>
        <cdr:cNvSpPr txBox="1"/>
      </cdr:nvSpPr>
      <cdr:spPr>
        <a:xfrm xmlns:a="http://schemas.openxmlformats.org/drawingml/2006/main">
          <a:off x="5956300" y="3556000"/>
          <a:ext cx="1435100" cy="254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92D91786-C30F-4D9A-81E2-9FFBA0889D50}" type="TxLink">
            <a:rPr lang="en-US" sz="700" b="0" i="0" u="none" strike="noStrike">
              <a:solidFill>
                <a:srgbClr val="000000"/>
              </a:solidFill>
              <a:latin typeface="Arial" panose="020B0604020202020204" pitchFamily="34" charset="0"/>
              <a:cs typeface="Arial" pitchFamily="34" charset="0"/>
            </a:rPr>
            <a:pPr algn="r"/>
            <a:t>© 2022 IHS Markit</a:t>
          </a:fld>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3" name="txtboxChartTitle"/>
        <cdr:cNvSpPr txBox="1"/>
      </cdr:nvSpPr>
      <cdr:spPr>
        <a:xfrm xmlns:a="http://schemas.openxmlformats.org/drawingml/2006/main">
          <a:off x="0" y="0"/>
          <a:ext cx="822007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eaLnBrk="1"/>
          <a:r>
            <a:rPr lang="en-US" sz="1200" b="1" dirty="0">
              <a:solidFill>
                <a:srgbClr val="FFFFFF"/>
              </a:solidFill>
              <a:latin typeface="Arial" panose="020B0604020202020204" pitchFamily="34" charset="0"/>
            </a:rPr>
            <a:t>Active pipeline capture capacity by </a:t>
          </a:r>
          <a:r>
            <a:rPr lang="en-US" sz="1200" b="1" dirty="0">
              <a:solidFill>
                <a:schemeClr val="bg1"/>
              </a:solidFill>
              <a:latin typeface="Arial" panose="020B0604020202020204" pitchFamily="34" charset="0"/>
            </a:rPr>
            <a:t>geography**, 2021–26 (</a:t>
          </a:r>
          <a:r>
            <a:rPr lang="en-US" sz="1200" b="1" dirty="0">
              <a:solidFill>
                <a:schemeClr val="bg1"/>
              </a:solidFill>
              <a:latin typeface="Arial" panose="020B0604020202020204" pitchFamily="34" charset="0"/>
              <a:cs typeface="Arial"/>
            </a:rPr>
            <a:t>MMt/y)</a:t>
          </a:r>
          <a:endParaRPr lang="en-US" sz="1200" b="1" dirty="0">
            <a:solidFill>
              <a:schemeClr val="bg1"/>
            </a:solidFill>
            <a:latin typeface="Arial" panose="020B0604020202020204" pitchFamily="34" charset="0"/>
          </a:endParaRPr>
        </a:p>
      </cdr:txBody>
    </cdr:sp>
  </cdr:relSizeAnchor>
  <cdr:relSizeAnchor xmlns:cdr="http://schemas.openxmlformats.org/drawingml/2006/chartDrawing">
    <cdr:from>
      <cdr:x>0</cdr:x>
      <cdr:y>0.88866</cdr:y>
    </cdr:from>
    <cdr:to>
      <cdr:x>0.73819</cdr:x>
      <cdr:y>1</cdr:y>
    </cdr:to>
    <cdr:sp macro="" textlink="">
      <cdr:nvSpPr>
        <cdr:cNvPr id="9" name="txtBoxSourceLine"/>
        <cdr:cNvSpPr txBox="1"/>
      </cdr:nvSpPr>
      <cdr:spPr>
        <a:xfrm xmlns:a="http://schemas.openxmlformats.org/drawingml/2006/main">
          <a:off x="0" y="4223802"/>
          <a:ext cx="4039483" cy="529173"/>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3152" bIns="73152" rtlCol="0" anchor="b"/>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700" b="0" dirty="0">
              <a:solidFill>
                <a:schemeClr val="tx1"/>
              </a:solidFill>
              <a:latin typeface="Arial"/>
              <a:cs typeface="Arial" pitchFamily="34" charset="0"/>
            </a:rPr>
            <a:t>Note: </a:t>
          </a:r>
          <a:r>
            <a:rPr lang="en-US" sz="700" dirty="0">
              <a:solidFill>
                <a:schemeClr val="tx1"/>
              </a:solidFill>
              <a:cs typeface="Arial" pitchFamily="34" charset="0"/>
            </a:rPr>
            <a:t>*Refers to mainland China. **Canada is not included in the active pipeline; however, shown in this graph for a representative portion should the projects be deemed active projects in the future. All </a:t>
          </a:r>
          <a:r>
            <a:rPr lang="en-US" sz="700" b="0" dirty="0">
              <a:solidFill>
                <a:schemeClr val="tx1"/>
              </a:solidFill>
              <a:latin typeface="Arial"/>
              <a:cs typeface="Arial" pitchFamily="34" charset="0"/>
            </a:rPr>
            <a:t>capture projects are included (large-scale and small-pilots).</a:t>
          </a:r>
        </a:p>
        <a:p xmlns:a="http://schemas.openxmlformats.org/drawingml/2006/main">
          <a:pPr algn="l"/>
          <a:r>
            <a:rPr lang="en-US" sz="700" b="0" dirty="0">
              <a:solidFill>
                <a:schemeClr val="tx1"/>
              </a:solidFill>
              <a:latin typeface="Arial"/>
              <a:cs typeface="Arial" pitchFamily="34" charset="0"/>
            </a:rPr>
            <a:t>Source: IHS Markit</a:t>
          </a:r>
        </a:p>
      </cdr:txBody>
    </cdr:sp>
  </cdr:relSizeAnchor>
  <cdr:relSizeAnchor xmlns:cdr="http://schemas.openxmlformats.org/drawingml/2006/chartDrawing">
    <cdr:from>
      <cdr:x>0.73774</cdr:x>
      <cdr:y>0.94656</cdr:y>
    </cdr:from>
    <cdr:to>
      <cdr:x>1</cdr:x>
      <cdr:y>1</cdr:y>
    </cdr:to>
    <cdr:sp macro="" textlink="">
      <cdr:nvSpPr>
        <cdr:cNvPr id="5" name="txtboxCopyrightLine">
          <a:extLst xmlns:a="http://schemas.openxmlformats.org/drawingml/2006/main">
            <a:ext uri="{FF2B5EF4-FFF2-40B4-BE49-F238E27FC236}">
              <a16:creationId xmlns:a16="http://schemas.microsoft.com/office/drawing/2014/main" id="{0C077CDD-F7DC-4866-AF95-568BD677B756}"/>
            </a:ext>
          </a:extLst>
        </cdr:cNvPr>
        <cdr:cNvSpPr txBox="1"/>
      </cdr:nvSpPr>
      <cdr:spPr>
        <a:xfrm xmlns:a="http://schemas.openxmlformats.org/drawingml/2006/main">
          <a:off x="4037013" y="4498975"/>
          <a:ext cx="1435100" cy="254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92D91786-C30F-4D9A-81E2-9FFBA0889D50}" type="TxLink">
            <a:rPr lang="en-US" sz="700" b="0" i="0" u="none" strike="noStrike">
              <a:solidFill>
                <a:srgbClr val="000000"/>
              </a:solidFill>
              <a:latin typeface="Arial" panose="020B0604020202020204" pitchFamily="34" charset="0"/>
              <a:cs typeface="Arial" pitchFamily="34" charset="0"/>
            </a:rPr>
            <a:pPr algn="r"/>
            <a:t>© 2022 IHS Markit</a:t>
          </a:fld>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2" name="txtboxChartTitle"/>
        <cdr:cNvSpPr txBox="1"/>
      </cdr:nvSpPr>
      <cdr:spPr>
        <a:xfrm xmlns:a="http://schemas.openxmlformats.org/drawingml/2006/main">
          <a:off x="0" y="0"/>
          <a:ext cx="7416800"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en-US" sz="1200" b="1" i="0" u="none" strike="noStrike" dirty="0">
              <a:solidFill>
                <a:srgbClr val="FFFFFF"/>
              </a:solidFill>
              <a:latin typeface="Arial" panose="020B0604020202020204" pitchFamily="34" charset="0"/>
              <a:cs typeface="Arial" pitchFamily="34" charset="0"/>
            </a:rPr>
            <a:t>Canadian CCUS projects 2010–26</a:t>
          </a:r>
        </a:p>
      </cdr:txBody>
    </cdr:sp>
  </cdr:relSizeAnchor>
  <cdr:relSizeAnchor xmlns:cdr="http://schemas.openxmlformats.org/drawingml/2006/chartDrawing">
    <cdr:from>
      <cdr:x>0</cdr:x>
      <cdr:y>0.94134</cdr:y>
    </cdr:from>
    <cdr:to>
      <cdr:x>0.18538</cdr:x>
      <cdr:y>1</cdr:y>
    </cdr:to>
    <cdr:sp macro="" textlink="">
      <cdr:nvSpPr>
        <cdr:cNvPr id="6" name="txtBoxSourceLine"/>
        <cdr:cNvSpPr txBox="1"/>
      </cdr:nvSpPr>
      <cdr:spPr>
        <a:xfrm xmlns:a="http://schemas.openxmlformats.org/drawingml/2006/main">
          <a:off x="0" y="4474150"/>
          <a:ext cx="1374947" cy="278825"/>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cdr:x>
      <cdr:y>0.13909</cdr:y>
    </cdr:from>
    <cdr:to>
      <cdr:x>0.03413</cdr:x>
      <cdr:y>0.78839</cdr:y>
    </cdr:to>
    <cdr:sp macro="" textlink="">
      <cdr:nvSpPr>
        <cdr:cNvPr id="5" name="txtBoxPrimaryYAxisLabel"/>
        <cdr:cNvSpPr txBox="1"/>
      </cdr:nvSpPr>
      <cdr:spPr>
        <a:xfrm xmlns:a="http://schemas.openxmlformats.org/drawingml/2006/main" rot="16200000">
          <a:off x="-1897498" y="2077590"/>
          <a:ext cx="3086107" cy="25313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fld id="{4B975B6B-27D4-4E16-9720-8A2505AD9221}" type="TxLink">
            <a:rPr lang="en-US" sz="1000" b="1" i="0" u="none" strike="noStrike" dirty="0" err="1" smtClean="0">
              <a:solidFill>
                <a:srgbClr val="000000"/>
              </a:solidFill>
              <a:latin typeface="Arial" panose="020B0604020202020204" pitchFamily="34" charset="0"/>
              <a:cs typeface="Arial"/>
            </a:rPr>
            <a:pPr algn="ctr"/>
            <a:t>Number of projects</a:t>
          </a:fld>
          <a:endParaRPr lang="en-US" sz="1000" b="1" dirty="0" err="1">
            <a:solidFill>
              <a:srgbClr val="000000"/>
            </a:solidFill>
            <a:latin typeface="Arial" panose="020B0604020202020204" pitchFamily="34" charset="0"/>
          </a:endParaRPr>
        </a:p>
      </cdr:txBody>
    </cdr:sp>
  </cdr:relSizeAnchor>
  <cdr:relSizeAnchor xmlns:cdr="http://schemas.openxmlformats.org/drawingml/2006/chartDrawing">
    <cdr:from>
      <cdr:x>0.81821</cdr:x>
      <cdr:y>0.94656</cdr:y>
    </cdr:from>
    <cdr:to>
      <cdr:x>1</cdr:x>
      <cdr:y>1</cdr:y>
    </cdr:to>
    <cdr:sp macro="" textlink="">
      <cdr:nvSpPr>
        <cdr:cNvPr id="7" name="txtboxCopyrightLine">
          <a:extLst xmlns:a="http://schemas.openxmlformats.org/drawingml/2006/main">
            <a:ext uri="{FF2B5EF4-FFF2-40B4-BE49-F238E27FC236}">
              <a16:creationId xmlns:a16="http://schemas.microsoft.com/office/drawing/2014/main" id="{0C077CDD-F7DC-4866-AF95-568BD677B756}"/>
            </a:ext>
          </a:extLst>
        </cdr:cNvPr>
        <cdr:cNvSpPr txBox="1"/>
      </cdr:nvSpPr>
      <cdr:spPr>
        <a:xfrm xmlns:a="http://schemas.openxmlformats.org/drawingml/2006/main">
          <a:off x="6068500" y="4498976"/>
          <a:ext cx="1348300" cy="25399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92D91786-C30F-4D9A-81E2-9FFBA0889D50}" type="TxLink">
            <a:rPr lang="en-US" sz="700" b="0" i="0" u="none" strike="noStrike">
              <a:solidFill>
                <a:srgbClr val="000000"/>
              </a:solidFill>
              <a:latin typeface="Arial" panose="020B0604020202020204" pitchFamily="34" charset="0"/>
              <a:cs typeface="Arial" pitchFamily="34" charset="0"/>
            </a:rPr>
            <a:pPr algn="r"/>
            <a:t>© 2022 IHS Markit</a:t>
          </a:fld>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3.9975E-6</cdr:y>
    </cdr:from>
    <cdr:to>
      <cdr:x>1</cdr:x>
      <cdr:y>0.0606</cdr:y>
    </cdr:to>
    <cdr:sp macro="" textlink="">
      <cdr:nvSpPr>
        <cdr:cNvPr id="2" name="txtboxChartTitle"/>
        <cdr:cNvSpPr txBox="1"/>
      </cdr:nvSpPr>
      <cdr:spPr>
        <a:xfrm xmlns:a="http://schemas.openxmlformats.org/drawingml/2006/main">
          <a:off x="0" y="19"/>
          <a:ext cx="8207375" cy="288000"/>
        </a:xfrm>
        <a:prstGeom xmlns:a="http://schemas.openxmlformats.org/drawingml/2006/main" prst="rect">
          <a:avLst/>
        </a:prstGeom>
        <a:solidFill xmlns:a="http://schemas.openxmlformats.org/drawingml/2006/main">
          <a:srgbClr val="7F8080"/>
        </a:solidFill>
      </cdr:spPr>
      <cdr:txBody>
        <a:bodyPr xmlns:a="http://schemas.openxmlformats.org/drawingml/2006/main" wrap="square" lIns="76200" tIns="0" rIns="76200" bIns="0" rtlCol="0" anchor="ctr" anchorCtr="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l"/>
          <a:fld id="{81FEC48F-7CA6-4BC9-A064-37794F8D8661}" type="TxLink">
            <a:rPr lang="en-US" sz="1200" b="1" i="0" u="none" strike="noStrike">
              <a:solidFill>
                <a:srgbClr val="FFFFFF"/>
              </a:solidFill>
              <a:latin typeface="Arial" panose="020B0604020202020204" pitchFamily="34" charset="0"/>
              <a:cs typeface="Arial" pitchFamily="34" charset="0"/>
            </a:rPr>
            <a:pPr algn="l"/>
            <a:t>Canadian GHG emissions by province*</a:t>
          </a:fld>
          <a:endParaRPr lang="en-US" sz="1000" b="1"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0.91582</cdr:y>
    </cdr:from>
    <cdr:to>
      <cdr:x>0.81696</cdr:x>
      <cdr:y>1</cdr:y>
    </cdr:to>
    <cdr:sp macro="" textlink="">
      <cdr:nvSpPr>
        <cdr:cNvPr id="4" name="txtboxSourceLine"/>
        <cdr:cNvSpPr txBox="1"/>
      </cdr:nvSpPr>
      <cdr:spPr>
        <a:xfrm xmlns:a="http://schemas.openxmlformats.org/drawingml/2006/main">
          <a:off x="-481013" y="4352866"/>
          <a:ext cx="6705097" cy="400109"/>
        </a:xfrm>
        <a:prstGeom xmlns:a="http://schemas.openxmlformats.org/drawingml/2006/main" prst="rect">
          <a:avLst/>
        </a:prstGeom>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l"/>
          <a:r>
            <a:rPr lang="en-US" sz="700" b="0" i="0" u="none" strike="noStrike" dirty="0">
              <a:solidFill>
                <a:srgbClr val="000000"/>
              </a:solidFill>
              <a:latin typeface="Arial" panose="020B0604020202020204" pitchFamily="34" charset="0"/>
              <a:cs typeface="Arial" pitchFamily="34" charset="0"/>
            </a:rPr>
            <a:t>Note: *For year 2019</a:t>
          </a:r>
        </a:p>
        <a:p xmlns:a="http://schemas.openxmlformats.org/drawingml/2006/main">
          <a:pPr algn="l"/>
          <a:r>
            <a:rPr lang="en-US" sz="700" dirty="0">
              <a:solidFill>
                <a:srgbClr val="000000"/>
              </a:solidFill>
              <a:latin typeface="Arial" panose="020B0604020202020204" pitchFamily="34" charset="0"/>
              <a:cs typeface="Arial" pitchFamily="34" charset="0"/>
            </a:rPr>
            <a:t>Source: Canada National Inventory Report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4.87329E-7</cdr:x>
      <cdr:y>0.09572</cdr:y>
    </cdr:from>
    <cdr:to>
      <cdr:x>0.03095</cdr:x>
      <cdr:y>0.61635</cdr:y>
    </cdr:to>
    <cdr:sp macro="" textlink="">
      <cdr:nvSpPr>
        <cdr:cNvPr id="6" name="txtBoxPrimaryYAxisLabel"/>
        <cdr:cNvSpPr txBox="1"/>
      </cdr:nvSpPr>
      <cdr:spPr>
        <a:xfrm xmlns:a="http://schemas.openxmlformats.org/drawingml/2006/main" rot="16200000">
          <a:off x="-1110013" y="1564879"/>
          <a:ext cx="2474033" cy="254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6200" rIns="76200" bIns="76200" rtlCol="0" anchor="t">
          <a:no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fld id="{1DAE7A91-660E-4A53-A3D4-9D5EEC595AAB}" type="TxLink">
            <a:rPr lang="en-US" sz="800" b="1" i="0" u="none" strike="noStrike" dirty="0" err="1" smtClean="0">
              <a:solidFill>
                <a:srgbClr val="000000"/>
              </a:solidFill>
              <a:latin typeface="Arial" panose="020B0604020202020204" pitchFamily="34" charset="0"/>
              <a:cs typeface="Arial"/>
            </a:rPr>
            <a:pPr algn="ctr"/>
            <a:t> </a:t>
          </a:fld>
          <a:endParaRPr lang="en-US" sz="800" b="1" dirty="0" err="1">
            <a:solidFill>
              <a:srgbClr val="000000"/>
            </a:solidFill>
            <a:latin typeface="Arial" panose="020B0604020202020204" pitchFamily="34" charset="0"/>
          </a:endParaRPr>
        </a:p>
      </cdr:txBody>
    </cdr:sp>
  </cdr:relSizeAnchor>
  <cdr:relSizeAnchor xmlns:cdr="http://schemas.openxmlformats.org/drawingml/2006/chartDrawing">
    <cdr:from>
      <cdr:x>0.16201</cdr:x>
      <cdr:y>0.83333</cdr:y>
    </cdr:from>
    <cdr:to>
      <cdr:x>0.93062</cdr:x>
      <cdr:y>0.91752</cdr:y>
    </cdr:to>
    <cdr:grpSp>
      <cdr:nvGrpSpPr>
        <cdr:cNvPr id="3" name="Group 2">
          <a:extLst xmlns:a="http://schemas.openxmlformats.org/drawingml/2006/main">
            <a:ext uri="{FF2B5EF4-FFF2-40B4-BE49-F238E27FC236}">
              <a16:creationId xmlns:a16="http://schemas.microsoft.com/office/drawing/2014/main" id="{CD73E580-AB82-4FA6-B689-42921C66A441}"/>
            </a:ext>
          </a:extLst>
        </cdr:cNvPr>
        <cdr:cNvGrpSpPr/>
      </cdr:nvGrpSpPr>
      <cdr:grpSpPr>
        <a:xfrm xmlns:a="http://schemas.openxmlformats.org/drawingml/2006/main">
          <a:off x="1329331" y="3959766"/>
          <a:ext cx="6306628" cy="400049"/>
          <a:chOff x="703536" y="3883086"/>
          <a:chExt cx="6925383" cy="400152"/>
        </a:xfrm>
      </cdr:grpSpPr>
      <cdr:sp macro="" textlink="">
        <cdr:nvSpPr>
          <cdr:cNvPr id="7" name="TextBox 7">
            <a:extLst xmlns:a="http://schemas.openxmlformats.org/drawingml/2006/main">
              <a:ext uri="{FF2B5EF4-FFF2-40B4-BE49-F238E27FC236}">
                <a16:creationId xmlns:a16="http://schemas.microsoft.com/office/drawing/2014/main" id="{A626B644-6D73-46D4-979C-2C467A1F73FA}"/>
              </a:ext>
            </a:extLst>
          </cdr:cNvPr>
          <cdr:cNvSpPr txBox="1"/>
        </cdr:nvSpPr>
        <cdr:spPr>
          <a:xfrm xmlns:a="http://schemas.openxmlformats.org/drawingml/2006/main">
            <a:off x="1066713" y="3883086"/>
            <a:ext cx="6562206" cy="40015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Oil sands		Midstream and conventional oil and gas</a:t>
            </a:r>
          </a:p>
          <a:p xmlns:a="http://schemas.openxmlformats.org/drawingml/2006/main">
            <a:r>
              <a:rPr lang="en-US" sz="1000" dirty="0">
                <a:latin typeface="Arial" panose="020B0604020202020204" pitchFamily="34" charset="0"/>
                <a:cs typeface="Arial" panose="020B0604020202020204" pitchFamily="34" charset="0"/>
              </a:rPr>
              <a:t>Power generation	Refining</a:t>
            </a:r>
            <a:r>
              <a:rPr lang="en-US" sz="1000" baseline="0" dirty="0">
                <a:latin typeface="Arial" panose="020B0604020202020204" pitchFamily="34" charset="0"/>
                <a:cs typeface="Arial" panose="020B0604020202020204" pitchFamily="34" charset="0"/>
              </a:rPr>
              <a:t> and heavy industries		Other</a:t>
            </a:r>
            <a:endParaRPr lang="en-US" sz="1000" dirty="0">
              <a:latin typeface="Arial" panose="020B0604020202020204" pitchFamily="34" charset="0"/>
              <a:cs typeface="Arial" panose="020B0604020202020204" pitchFamily="34" charset="0"/>
            </a:endParaRPr>
          </a:p>
        </cdr:txBody>
      </cdr:sp>
      <cdr:sp macro="" textlink="">
        <cdr:nvSpPr>
          <cdr:cNvPr id="8" name="Rectangle 7">
            <a:extLst xmlns:a="http://schemas.openxmlformats.org/drawingml/2006/main">
              <a:ext uri="{FF2B5EF4-FFF2-40B4-BE49-F238E27FC236}">
                <a16:creationId xmlns:a16="http://schemas.microsoft.com/office/drawing/2014/main" id="{DBFBC81D-630B-44FC-BAA4-43FE0714EB90}"/>
              </a:ext>
            </a:extLst>
          </cdr:cNvPr>
          <cdr:cNvSpPr/>
        </cdr:nvSpPr>
        <cdr:spPr>
          <a:xfrm xmlns:a="http://schemas.openxmlformats.org/drawingml/2006/main">
            <a:off x="703536" y="3935416"/>
            <a:ext cx="333384" cy="133368"/>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sp macro="" textlink="">
        <cdr:nvSpPr>
          <cdr:cNvPr id="9" name="Rectangle 8">
            <a:extLst xmlns:a="http://schemas.openxmlformats.org/drawingml/2006/main">
              <a:ext uri="{FF2B5EF4-FFF2-40B4-BE49-F238E27FC236}">
                <a16:creationId xmlns:a16="http://schemas.microsoft.com/office/drawing/2014/main" id="{B167C3E9-A55A-4E9A-A341-56951F269504}"/>
              </a:ext>
            </a:extLst>
          </cdr:cNvPr>
          <cdr:cNvSpPr/>
        </cdr:nvSpPr>
        <cdr:spPr>
          <a:xfrm xmlns:a="http://schemas.openxmlformats.org/drawingml/2006/main">
            <a:off x="703536" y="4097350"/>
            <a:ext cx="333384" cy="133368"/>
          </a:xfrm>
          <a:prstGeom xmlns:a="http://schemas.openxmlformats.org/drawingml/2006/main" prst="rect">
            <a:avLst/>
          </a:prstGeom>
          <a:solidFill xmlns:a="http://schemas.openxmlformats.org/drawingml/2006/main">
            <a:srgbClr val="009697"/>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sp macro="" textlink="">
        <cdr:nvSpPr>
          <cdr:cNvPr id="10" name="Rectangle 9">
            <a:extLst xmlns:a="http://schemas.openxmlformats.org/drawingml/2006/main">
              <a:ext uri="{FF2B5EF4-FFF2-40B4-BE49-F238E27FC236}">
                <a16:creationId xmlns:a16="http://schemas.microsoft.com/office/drawing/2014/main" id="{E6CBEF2B-D951-4035-B25F-CDD815913A2B}"/>
              </a:ext>
            </a:extLst>
          </cdr:cNvPr>
          <cdr:cNvSpPr/>
        </cdr:nvSpPr>
        <cdr:spPr>
          <a:xfrm xmlns:a="http://schemas.openxmlformats.org/drawingml/2006/main">
            <a:off x="2522701" y="3906803"/>
            <a:ext cx="333383" cy="133416"/>
          </a:xfrm>
          <a:prstGeom xmlns:a="http://schemas.openxmlformats.org/drawingml/2006/main" prst="rect">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sp macro="" textlink="">
        <cdr:nvSpPr>
          <cdr:cNvPr id="11" name="Rectangle 10">
            <a:extLst xmlns:a="http://schemas.openxmlformats.org/drawingml/2006/main">
              <a:ext uri="{FF2B5EF4-FFF2-40B4-BE49-F238E27FC236}">
                <a16:creationId xmlns:a16="http://schemas.microsoft.com/office/drawing/2014/main" id="{7D8B7E6F-D696-45A3-A12D-4161E4A843FC}"/>
              </a:ext>
            </a:extLst>
          </cdr:cNvPr>
          <cdr:cNvSpPr/>
        </cdr:nvSpPr>
        <cdr:spPr>
          <a:xfrm xmlns:a="http://schemas.openxmlformats.org/drawingml/2006/main">
            <a:off x="2522701" y="4087844"/>
            <a:ext cx="333383" cy="133368"/>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sp macro="" textlink="">
        <cdr:nvSpPr>
          <cdr:cNvPr id="12" name="Rectangle 11">
            <a:extLst xmlns:a="http://schemas.openxmlformats.org/drawingml/2006/main">
              <a:ext uri="{FF2B5EF4-FFF2-40B4-BE49-F238E27FC236}">
                <a16:creationId xmlns:a16="http://schemas.microsoft.com/office/drawing/2014/main" id="{5024ABB9-8CBE-400A-A631-2603B2877112}"/>
              </a:ext>
            </a:extLst>
          </cdr:cNvPr>
          <cdr:cNvSpPr/>
        </cdr:nvSpPr>
        <cdr:spPr>
          <a:xfrm xmlns:a="http://schemas.openxmlformats.org/drawingml/2006/main">
            <a:off x="5313290" y="4097350"/>
            <a:ext cx="333384" cy="133368"/>
          </a:xfrm>
          <a:prstGeom xmlns:a="http://schemas.openxmlformats.org/drawingml/2006/main" prst="rect">
            <a:avLst/>
          </a:prstGeom>
          <a:solidFill xmlns:a="http://schemas.openxmlformats.org/drawingml/2006/main">
            <a:schemeClr val="bg1">
              <a:lumMod val="6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grpSp>
  </cdr:relSizeAnchor>
  <cdr:relSizeAnchor xmlns:cdr="http://schemas.openxmlformats.org/drawingml/2006/chartDrawing">
    <cdr:from>
      <cdr:x>0.47637</cdr:x>
      <cdr:y>0.75374</cdr:y>
    </cdr:from>
    <cdr:to>
      <cdr:x>0.86048</cdr:x>
      <cdr:y>0.81187</cdr:y>
    </cdr:to>
    <cdr:sp macro="" textlink="">
      <cdr:nvSpPr>
        <cdr:cNvPr id="13" name="TextBox 6">
          <a:extLst xmlns:a="http://schemas.openxmlformats.org/drawingml/2006/main">
            <a:ext uri="{FF2B5EF4-FFF2-40B4-BE49-F238E27FC236}">
              <a16:creationId xmlns:a16="http://schemas.microsoft.com/office/drawing/2014/main" id="{3B97D53D-7109-4ECA-9B30-AA31C422C534}"/>
            </a:ext>
          </a:extLst>
        </cdr:cNvPr>
        <cdr:cNvSpPr txBox="1"/>
      </cdr:nvSpPr>
      <cdr:spPr>
        <a:xfrm xmlns:a="http://schemas.openxmlformats.org/drawingml/2006/main">
          <a:off x="3910012" y="3581777"/>
          <a:ext cx="3152775" cy="27622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1">
              <a:latin typeface="Arial" panose="020B0604020202020204" pitchFamily="34" charset="0"/>
              <a:cs typeface="Arial" panose="020B0604020202020204" pitchFamily="34" charset="0"/>
            </a:rPr>
            <a:t>MMtCO</a:t>
          </a:r>
          <a:r>
            <a:rPr lang="en-US" sz="1000" b="1" baseline="-25000">
              <a:latin typeface="Arial" panose="020B0604020202020204" pitchFamily="34" charset="0"/>
              <a:cs typeface="Arial" panose="020B0604020202020204" pitchFamily="34" charset="0"/>
            </a:rPr>
            <a:t>2</a:t>
          </a:r>
          <a:r>
            <a:rPr lang="en-US" sz="1000" b="1" baseline="0">
              <a:latin typeface="Arial" panose="020B0604020202020204" pitchFamily="34" charset="0"/>
              <a:cs typeface="Arial" panose="020B0604020202020204" pitchFamily="34" charset="0"/>
            </a:rPr>
            <a:t>/year</a:t>
          </a:r>
          <a:endParaRPr lang="en-US" sz="1000" b="1" baseline="-25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0.83574</cdr:x>
      <cdr:y>0.94655</cdr:y>
    </cdr:from>
    <cdr:to>
      <cdr:x>1</cdr:x>
      <cdr:y>1</cdr:y>
    </cdr:to>
    <cdr:sp macro="" textlink="">
      <cdr:nvSpPr>
        <cdr:cNvPr id="15" name="txtboxCopyrightLine">
          <a:extLst xmlns:a="http://schemas.openxmlformats.org/drawingml/2006/main">
            <a:ext uri="{FF2B5EF4-FFF2-40B4-BE49-F238E27FC236}">
              <a16:creationId xmlns:a16="http://schemas.microsoft.com/office/drawing/2014/main" id="{E4CD2DBF-8AFA-447A-82BE-C55D61480EB3}"/>
            </a:ext>
          </a:extLst>
        </cdr:cNvPr>
        <cdr:cNvSpPr txBox="1"/>
      </cdr:nvSpPr>
      <cdr:spPr>
        <a:xfrm xmlns:a="http://schemas.openxmlformats.org/drawingml/2006/main">
          <a:off x="10371104" y="6009341"/>
          <a:ext cx="1348252" cy="254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a:lstStyle>
        <a:p xmlns:a="http://schemas.openxmlformats.org/drawingml/2006/main">
          <a:pPr algn="r"/>
          <a:fld id="{92D91786-C30F-4D9A-81E2-9FFBA0889D50}" type="TxLink">
            <a:rPr lang="en-US" sz="700" b="0" i="0" u="none" strike="noStrike">
              <a:solidFill>
                <a:srgbClr val="000000"/>
              </a:solidFill>
              <a:latin typeface="Arial" panose="020B0604020202020204" pitchFamily="34" charset="0"/>
              <a:cs typeface="Arial" pitchFamily="34" charset="0"/>
            </a:rPr>
            <a:pPr algn="r"/>
            <a:t>© 2022 IHS Markit</a:t>
          </a:fld>
          <a:endParaRPr lang="en-US" sz="700" b="0" dirty="0">
            <a:solidFill>
              <a:srgbClr val="000000"/>
            </a:solidFill>
            <a:latin typeface="Arial" panose="020B0604020202020204" pitchFamily="34" charset="0"/>
            <a:cs typeface="Arial"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cdr:y>
    </cdr:from>
    <cdr:to>
      <cdr:x>1</cdr:x>
      <cdr:y>0.06147</cdr:y>
    </cdr:to>
    <cdr:sp macro="" textlink="">
      <cdr:nvSpPr>
        <cdr:cNvPr id="2" name="txtboxChartTitle"/>
        <cdr:cNvSpPr txBox="1"/>
      </cdr:nvSpPr>
      <cdr:spPr>
        <a:xfrm xmlns:a="http://schemas.openxmlformats.org/drawingml/2006/main">
          <a:off x="0" y="0"/>
          <a:ext cx="5472000" cy="2921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200" b="1" i="0" u="none" strike="noStrike">
              <a:solidFill>
                <a:srgbClr val="FFFFFF"/>
              </a:solidFill>
              <a:latin typeface="Arial" panose="020B0604020202020204" pitchFamily="34" charset="0"/>
              <a:cs typeface="Arial" pitchFamily="34" charset="0"/>
            </a:rPr>
            <a:pPr algn="l"/>
            <a:t>Transportation cost per region</a:t>
          </a:fld>
          <a:endParaRPr lang="en-US" sz="1200" b="1" i="0" u="none" strike="noStrike">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0.73774</cdr:x>
      <cdr:y>0.95457</cdr:y>
    </cdr:from>
    <cdr:to>
      <cdr:x>1</cdr:x>
      <cdr:y>1</cdr:y>
    </cdr:to>
    <cdr:sp macro="" textlink="">
      <cdr:nvSpPr>
        <cdr:cNvPr id="4" name="txtboxCopyrightLine"/>
        <cdr:cNvSpPr txBox="1"/>
      </cdr:nvSpPr>
      <cdr:spPr>
        <a:xfrm xmlns:a="http://schemas.openxmlformats.org/drawingml/2006/main">
          <a:off x="4036900" y="4737100"/>
          <a:ext cx="1435100" cy="2159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1D3A8802-EAB0-4D91-92A1-74CEC9CB959E}" type="TxLink">
            <a:rPr lang="en-US" sz="700" b="0" i="0" u="none" strike="noStrike">
              <a:solidFill>
                <a:srgbClr val="000000"/>
              </a:solidFill>
              <a:latin typeface="Arial" panose="020B0604020202020204" pitchFamily="34" charset="0"/>
              <a:cs typeface="Arial" pitchFamily="34" charset="0"/>
            </a:rPr>
            <a:pPr algn="r"/>
            <a:t>© 2022 IHS Markit</a:t>
          </a:fld>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5.48246E-6</cdr:x>
      <cdr:y>0.1061</cdr:y>
    </cdr:from>
    <cdr:to>
      <cdr:x>0.05339</cdr:x>
      <cdr:y>0.79194</cdr:y>
    </cdr:to>
    <cdr:sp macro="" textlink="">
      <cdr:nvSpPr>
        <cdr:cNvPr id="5" name="txtBoxPrimaryYAxisLabel"/>
        <cdr:cNvSpPr txBox="1"/>
      </cdr:nvSpPr>
      <cdr:spPr>
        <a:xfrm xmlns:a="http://schemas.openxmlformats.org/drawingml/2006/main" rot="16200000">
          <a:off x="-1483476" y="1987693"/>
          <a:ext cx="3259112" cy="2921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r>
            <a:rPr lang="en-US" sz="1000" b="1" i="0" u="none" strike="noStrike" dirty="0">
              <a:solidFill>
                <a:srgbClr val="000000"/>
              </a:solidFill>
              <a:latin typeface="Arial" panose="020B0604020202020204" pitchFamily="34" charset="0"/>
              <a:cs typeface="Arial"/>
            </a:rPr>
            <a:t>C$/MtCo</a:t>
          </a:r>
          <a:r>
            <a:rPr lang="en-US" sz="1000" b="1" i="0" u="none" strike="noStrike" baseline="-25000" dirty="0">
              <a:solidFill>
                <a:srgbClr val="000000"/>
              </a:solidFill>
              <a:latin typeface="Arial" panose="020B0604020202020204" pitchFamily="34" charset="0"/>
              <a:cs typeface="Arial"/>
            </a:rPr>
            <a:t>2</a:t>
          </a:r>
          <a:endParaRPr lang="en-US" sz="1000" b="1" baseline="-25000" dirty="0">
            <a:solidFill>
              <a:srgbClr val="000000"/>
            </a:solidFill>
            <a:latin typeface="Arial" panose="020B0604020202020204" pitchFamily="34" charset="0"/>
          </a:endParaRPr>
        </a:p>
      </cdr:txBody>
    </cdr:sp>
  </cdr:relSizeAnchor>
  <cdr:relSizeAnchor xmlns:cdr="http://schemas.openxmlformats.org/drawingml/2006/chartDrawing">
    <cdr:from>
      <cdr:x>0</cdr:x>
      <cdr:y>0.95457</cdr:y>
    </cdr:from>
    <cdr:to>
      <cdr:x>0.72644</cdr:x>
      <cdr:y>1</cdr:y>
    </cdr:to>
    <cdr:sp macro="" textlink="">
      <cdr:nvSpPr>
        <cdr:cNvPr id="3" name="txtBoxSourceLine">
          <a:extLst xmlns:a="http://schemas.openxmlformats.org/drawingml/2006/main">
            <a:ext uri="{FF2B5EF4-FFF2-40B4-BE49-F238E27FC236}">
              <a16:creationId xmlns:a16="http://schemas.microsoft.com/office/drawing/2014/main" id="{1A99F188-6351-483A-B68F-71498E7589DF}"/>
            </a:ext>
          </a:extLst>
        </cdr:cNvPr>
        <cdr:cNvSpPr txBox="1"/>
      </cdr:nvSpPr>
      <cdr:spPr>
        <a:xfrm xmlns:a="http://schemas.openxmlformats.org/drawingml/2006/main">
          <a:off x="0" y="4737100"/>
          <a:ext cx="397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l" eaLnBrk="1"/>
          <a:fld id="{82D4B6C1-6BA7-4A6B-BB64-E962BDBCC4AB}" type="TxLink">
            <a:rPr lang="en-US" sz="700" b="0" i="0" u="none" strike="noStrike">
              <a:solidFill>
                <a:srgbClr val="000000"/>
              </a:solidFill>
              <a:latin typeface="Arial" panose="020B0604020202020204" pitchFamily="34" charset="0"/>
              <a:cs typeface="Arial"/>
            </a:rPr>
            <a:pPr algn="l" eaLnBrk="1"/>
            <a:t>Source: IHS Markit</a:t>
          </a:fld>
          <a:endParaRPr lang="en-US" sz="700" b="0">
            <a:solidFill>
              <a:srgbClr val="000000"/>
            </a:solidFill>
            <a:latin typeface="Arial" panose="020B0604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cdr:y>
    </cdr:from>
    <cdr:to>
      <cdr:x>1</cdr:x>
      <cdr:y>0.06147</cdr:y>
    </cdr:to>
    <cdr:sp macro="" textlink="">
      <cdr:nvSpPr>
        <cdr:cNvPr id="2" name="txtboxChartTitle"/>
        <cdr:cNvSpPr txBox="1"/>
      </cdr:nvSpPr>
      <cdr:spPr>
        <a:xfrm xmlns:a="http://schemas.openxmlformats.org/drawingml/2006/main">
          <a:off x="0" y="0"/>
          <a:ext cx="5472000" cy="2921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200" b="1" i="0" u="none" strike="noStrike">
              <a:solidFill>
                <a:srgbClr val="FFFFFF"/>
              </a:solidFill>
              <a:latin typeface="Arial" panose="020B0604020202020204" pitchFamily="34" charset="0"/>
              <a:cs typeface="Arial" pitchFamily="34" charset="0"/>
            </a:rPr>
            <a:pPr algn="l"/>
            <a:t>CCS/CCUS projects by completion or expected completion date</a:t>
          </a:fld>
          <a:endParaRPr lang="en-US" sz="1200" b="1" i="0" u="none" strike="noStrike">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0.73774</cdr:x>
      <cdr:y>0.95457</cdr:y>
    </cdr:from>
    <cdr:to>
      <cdr:x>1</cdr:x>
      <cdr:y>1</cdr:y>
    </cdr:to>
    <cdr:sp macro="" textlink="">
      <cdr:nvSpPr>
        <cdr:cNvPr id="4" name="txtboxCopyrightLine"/>
        <cdr:cNvSpPr txBox="1"/>
      </cdr:nvSpPr>
      <cdr:spPr>
        <a:xfrm xmlns:a="http://schemas.openxmlformats.org/drawingml/2006/main">
          <a:off x="4036900" y="4737100"/>
          <a:ext cx="1435100" cy="2159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1D3A8802-EAB0-4D91-92A1-74CEC9CB959E}" type="TxLink">
            <a:rPr lang="en-US" sz="700" b="0" i="0" u="none" strike="noStrike">
              <a:solidFill>
                <a:srgbClr val="000000"/>
              </a:solidFill>
              <a:latin typeface="Arial" panose="020B0604020202020204" pitchFamily="34" charset="0"/>
              <a:cs typeface="Arial" pitchFamily="34" charset="0"/>
            </a:rPr>
            <a:pPr algn="r"/>
            <a:t>© 2022 IHS Markit</a:t>
          </a:fld>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5.48246E-6</cdr:x>
      <cdr:y>0.1061</cdr:y>
    </cdr:from>
    <cdr:to>
      <cdr:x>0.05339</cdr:x>
      <cdr:y>0.79194</cdr:y>
    </cdr:to>
    <cdr:sp macro="" textlink="">
      <cdr:nvSpPr>
        <cdr:cNvPr id="5" name="txtBoxPrimaryYAxisLabel"/>
        <cdr:cNvSpPr txBox="1"/>
      </cdr:nvSpPr>
      <cdr:spPr>
        <a:xfrm xmlns:a="http://schemas.openxmlformats.org/drawingml/2006/main" rot="16200000">
          <a:off x="-1483476" y="1987693"/>
          <a:ext cx="3259112" cy="2921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fld id="{4B975B6B-27D4-4E16-9720-8A2505AD9221}" type="TxLink">
            <a:rPr lang="en-US" sz="1000" b="1" i="0" u="none" strike="noStrike" dirty="0" err="1" smtClean="0">
              <a:solidFill>
                <a:srgbClr val="000000"/>
              </a:solidFill>
              <a:latin typeface="Arial" panose="020B0604020202020204" pitchFamily="34" charset="0"/>
              <a:cs typeface="Arial"/>
            </a:rPr>
            <a:pPr algn="ctr"/>
            <a:t>Number of projects</a:t>
          </a:fld>
          <a:endParaRPr lang="en-US" sz="1000" b="1" dirty="0" err="1">
            <a:solidFill>
              <a:srgbClr val="000000"/>
            </a:solidFill>
            <a:latin typeface="Arial" panose="020B0604020202020204" pitchFamily="34" charset="0"/>
          </a:endParaRPr>
        </a:p>
      </cdr:txBody>
    </cdr:sp>
  </cdr:relSizeAnchor>
  <cdr:relSizeAnchor xmlns:cdr="http://schemas.openxmlformats.org/drawingml/2006/chartDrawing">
    <cdr:from>
      <cdr:x>0</cdr:x>
      <cdr:y>0.93051</cdr:y>
    </cdr:from>
    <cdr:to>
      <cdr:x>0.72644</cdr:x>
      <cdr:y>1</cdr:y>
    </cdr:to>
    <cdr:sp macro="" textlink="">
      <cdr:nvSpPr>
        <cdr:cNvPr id="3" name="txtBoxSourceLine">
          <a:extLst xmlns:a="http://schemas.openxmlformats.org/drawingml/2006/main">
            <a:ext uri="{FF2B5EF4-FFF2-40B4-BE49-F238E27FC236}">
              <a16:creationId xmlns:a16="http://schemas.microsoft.com/office/drawing/2014/main" id="{1A99F188-6351-483A-B68F-71498E7589DF}"/>
            </a:ext>
          </a:extLst>
        </cdr:cNvPr>
        <cdr:cNvSpPr txBox="1"/>
      </cdr:nvSpPr>
      <cdr:spPr>
        <a:xfrm xmlns:a="http://schemas.openxmlformats.org/drawingml/2006/main">
          <a:off x="0" y="4737100"/>
          <a:ext cx="3975100" cy="3302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l" eaLnBrk="1"/>
          <a:fld id="{82D4B6C1-6BA7-4A6B-BB64-E962BDBCC4AB}" type="TxLink">
            <a:rPr lang="en-US" sz="700" b="0" i="0" u="none" strike="noStrike">
              <a:solidFill>
                <a:srgbClr val="000000"/>
              </a:solidFill>
              <a:latin typeface="Arial" panose="020B0604020202020204" pitchFamily="34" charset="0"/>
              <a:cs typeface="Arial"/>
            </a:rPr>
            <a:pPr algn="l" eaLnBrk="1"/>
            <a:t>Note: Does not include pilot projects.
Source: IHS Markit</a:t>
          </a:fld>
          <a:endParaRPr lang="en-US" sz="700" b="0">
            <a:solidFill>
              <a:srgbClr val="000000"/>
            </a:solidFill>
            <a:latin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11" name="txtboxChartTitle"/>
        <cdr:cNvSpPr txBox="1">
          <a:spLocks xmlns:a="http://schemas.openxmlformats.org/drawingml/2006/main"/>
        </cdr:cNvSpPr>
      </cdr:nvSpPr>
      <cdr:spPr>
        <a:xfrm xmlns:a="http://schemas.openxmlformats.org/drawingml/2006/main">
          <a:off x="0" y="0"/>
          <a:ext cx="547052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a:rPr>
            <a:t>Canada’s oil and gas sector emissions in 2019</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1.82798E-7</cdr:x>
      <cdr:y>0.93941</cdr:y>
    </cdr:from>
    <cdr:to>
      <cdr:x>0.73677</cdr:x>
      <cdr:y>1</cdr:y>
    </cdr:to>
    <cdr:sp macro="" textlink="">
      <cdr:nvSpPr>
        <cdr:cNvPr id="21" name="txtBoxSourceLine"/>
        <cdr:cNvSpPr txBox="1"/>
      </cdr:nvSpPr>
      <cdr:spPr>
        <a:xfrm xmlns:a="http://schemas.openxmlformats.org/drawingml/2006/main">
          <a:off x="1" y="4752975"/>
          <a:ext cx="4030525" cy="288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700" b="0" i="0" u="none" strike="noStrike" dirty="0">
              <a:solidFill>
                <a:srgbClr val="000000"/>
              </a:solidFill>
              <a:latin typeface="Arial" panose="020B0604020202020204" pitchFamily="34" charset="0"/>
              <a:cs typeface="Arial"/>
            </a:rPr>
            <a:t>Source: Environment and Climate Change Canada National Inventory Report 1990–2019: Greenhouse Gas Sources and Sinks in Canada</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0.67237</cdr:x>
      <cdr:y>0.53188</cdr:y>
    </cdr:from>
    <cdr:to>
      <cdr:x>0.8128</cdr:x>
      <cdr:y>0.61357</cdr:y>
    </cdr:to>
    <cdr:sp macro="" textlink="">
      <cdr:nvSpPr>
        <cdr:cNvPr id="25" name="TextBox 1"/>
        <cdr:cNvSpPr txBox="1"/>
      </cdr:nvSpPr>
      <cdr:spPr>
        <a:xfrm xmlns:a="http://schemas.openxmlformats.org/drawingml/2006/main">
          <a:off x="3678191" y="2528022"/>
          <a:ext cx="768225" cy="388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ADC952C6-78D9-44F8-9DFA-205AB2D1169D}" type="TxLink">
            <a:rPr lang="en-US" sz="1000" b="0" i="0" u="none" strike="noStrike">
              <a:solidFill>
                <a:srgbClr val="000000"/>
              </a:solidFill>
              <a:latin typeface="Arial" panose="020B0604020202020204" pitchFamily="34" charset="0"/>
              <a:cs typeface="Arial"/>
            </a:rPr>
            <a:pPr/>
            <a:t>43%</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0.03946</cdr:x>
      <cdr:y>0.17445</cdr:y>
    </cdr:from>
    <cdr:to>
      <cdr:x>0.42347</cdr:x>
      <cdr:y>0.25213</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215861" y="829176"/>
          <a:ext cx="2100737" cy="3692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Transportation</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0.28323</cdr:x>
      <cdr:y>0.13299</cdr:y>
    </cdr:from>
    <cdr:to>
      <cdr:x>0.66409</cdr:x>
      <cdr:y>0.21096</cdr:y>
    </cdr:to>
    <cdr:sp macro="" textlink="">
      <cdr:nvSpPr>
        <cdr:cNvPr id="18" name="TextBox 6">
          <a:extLst xmlns:a="http://schemas.openxmlformats.org/drawingml/2006/main">
            <a:ext uri="{FF2B5EF4-FFF2-40B4-BE49-F238E27FC236}">
              <a16:creationId xmlns:a16="http://schemas.microsoft.com/office/drawing/2014/main" id="{BDCFBEF3-8E7B-43E9-A297-01560CF38664}"/>
            </a:ext>
          </a:extLst>
        </cdr:cNvPr>
        <cdr:cNvSpPr txBox="1"/>
      </cdr:nvSpPr>
      <cdr:spPr>
        <a:xfrm xmlns:a="http://schemas.openxmlformats.org/drawingml/2006/main">
          <a:off x="1549426" y="632106"/>
          <a:ext cx="2083504" cy="3705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p xmlns:a="http://schemas.openxmlformats.org/drawingml/2006/main">
          <a:pPr marL="0" indent="0" algn="ctr"/>
          <a:r>
            <a:rPr lang="en-US" sz="1000" b="0" i="0" u="none" strike="noStrike" dirty="0">
              <a:solidFill>
                <a:srgbClr val="000000"/>
              </a:solidFill>
              <a:latin typeface="Arial" panose="020B0604020202020204" pitchFamily="34" charset="0"/>
              <a:ea typeface="+mn-ea"/>
              <a:cs typeface="Arial"/>
            </a:rPr>
            <a:t>Downstream </a:t>
          </a:r>
        </a:p>
      </cdr:txBody>
    </cdr:sp>
  </cdr:relSizeAnchor>
  <cdr:relSizeAnchor xmlns:cdr="http://schemas.openxmlformats.org/drawingml/2006/chartDrawing">
    <cdr:from>
      <cdr:x>0.3482</cdr:x>
      <cdr:y>0.50229</cdr:y>
    </cdr:from>
    <cdr:to>
      <cdr:x>0.65518</cdr:x>
      <cdr:y>0.56227</cdr:y>
    </cdr:to>
    <cdr:sp macro="" textlink="">
      <cdr:nvSpPr>
        <cdr:cNvPr id="19" name="TextBox 6">
          <a:extLst xmlns:a="http://schemas.openxmlformats.org/drawingml/2006/main">
            <a:ext uri="{FF2B5EF4-FFF2-40B4-BE49-F238E27FC236}">
              <a16:creationId xmlns:a16="http://schemas.microsoft.com/office/drawing/2014/main" id="{F2268549-9F6E-47A2-BEF5-C70FF668FCF5}"/>
            </a:ext>
          </a:extLst>
        </cdr:cNvPr>
        <cdr:cNvSpPr txBox="1"/>
      </cdr:nvSpPr>
      <cdr:spPr>
        <a:xfrm xmlns:a="http://schemas.openxmlformats.org/drawingml/2006/main">
          <a:off x="1743061" y="2551659"/>
          <a:ext cx="1536716" cy="3046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fld id="{EB90DE3E-ACBC-4D42-B0FD-EC483DEA55BA}" type="TxLink">
            <a:rPr lang="en-US" sz="1000" b="1" i="0" u="none" strike="noStrike">
              <a:solidFill>
                <a:srgbClr val="000000"/>
              </a:solidFill>
              <a:latin typeface="Arial" panose="020B0604020202020204" pitchFamily="34" charset="0"/>
              <a:cs typeface="Arial"/>
            </a:rPr>
            <a:pPr algn="ct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0.58943</cdr:x>
      <cdr:y>0.71938</cdr:y>
    </cdr:from>
    <cdr:to>
      <cdr:x>0.70571</cdr:x>
      <cdr:y>0.78395</cdr:y>
    </cdr:to>
    <cdr:sp macro="" textlink="">
      <cdr:nvSpPr>
        <cdr:cNvPr id="2" name="TextBox 1">
          <a:extLst xmlns:a="http://schemas.openxmlformats.org/drawingml/2006/main">
            <a:ext uri="{FF2B5EF4-FFF2-40B4-BE49-F238E27FC236}">
              <a16:creationId xmlns:a16="http://schemas.microsoft.com/office/drawing/2014/main" id="{2E95900F-9CF9-4568-8DEA-737248957799}"/>
            </a:ext>
          </a:extLst>
        </cdr:cNvPr>
        <cdr:cNvSpPr txBox="1"/>
      </cdr:nvSpPr>
      <cdr:spPr>
        <a:xfrm xmlns:a="http://schemas.openxmlformats.org/drawingml/2006/main">
          <a:off x="2950615" y="3654426"/>
          <a:ext cx="582087" cy="328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B349FEF-9714-4B6F-8515-482A8752EE1F}"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0.34651</cdr:x>
      <cdr:y>0.26521</cdr:y>
    </cdr:from>
    <cdr:to>
      <cdr:x>0.46279</cdr:x>
      <cdr:y>0.3298</cdr:y>
    </cdr:to>
    <cdr:sp macro="" textlink="">
      <cdr:nvSpPr>
        <cdr:cNvPr id="16" name="TextBox 1">
          <a:extLst xmlns:a="http://schemas.openxmlformats.org/drawingml/2006/main">
            <a:ext uri="{FF2B5EF4-FFF2-40B4-BE49-F238E27FC236}">
              <a16:creationId xmlns:a16="http://schemas.microsoft.com/office/drawing/2014/main" id="{DAA2CE3B-D301-4543-9AC7-547AED987FC3}"/>
            </a:ext>
          </a:extLst>
        </cdr:cNvPr>
        <cdr:cNvSpPr txBox="1"/>
      </cdr:nvSpPr>
      <cdr:spPr>
        <a:xfrm xmlns:a="http://schemas.openxmlformats.org/drawingml/2006/main">
          <a:off x="1734624" y="1347242"/>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081C09C-268A-4337-89A6-AC766F4397DC}" type="TxLink">
            <a:rPr lang="en-US" sz="1000" b="0"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0.52896</cdr:x>
      <cdr:y>0.26083</cdr:y>
    </cdr:from>
    <cdr:to>
      <cdr:x>0.64524</cdr:x>
      <cdr:y>0.32542</cdr:y>
    </cdr:to>
    <cdr:sp macro="" textlink="">
      <cdr:nvSpPr>
        <cdr:cNvPr id="22" name="TextBox 1">
          <a:extLst xmlns:a="http://schemas.openxmlformats.org/drawingml/2006/main">
            <a:ext uri="{FF2B5EF4-FFF2-40B4-BE49-F238E27FC236}">
              <a16:creationId xmlns:a16="http://schemas.microsoft.com/office/drawing/2014/main" id="{FEE9EFA1-E29E-4FC4-9EFF-6057C34E6696}"/>
            </a:ext>
          </a:extLst>
        </cdr:cNvPr>
        <cdr:cNvSpPr txBox="1"/>
      </cdr:nvSpPr>
      <cdr:spPr>
        <a:xfrm xmlns:a="http://schemas.openxmlformats.org/drawingml/2006/main">
          <a:off x="2647937" y="1325017"/>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83B5E23-11D5-4D7A-A92A-6BA3FC086057}"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0.44588</cdr:x>
      <cdr:y>0.25187</cdr:y>
    </cdr:from>
    <cdr:to>
      <cdr:x>0.56216</cdr:x>
      <cdr:y>0.31646</cdr:y>
    </cdr:to>
    <cdr:sp macro="" textlink="">
      <cdr:nvSpPr>
        <cdr:cNvPr id="23" name="TextBox 1">
          <a:extLst xmlns:a="http://schemas.openxmlformats.org/drawingml/2006/main">
            <a:ext uri="{FF2B5EF4-FFF2-40B4-BE49-F238E27FC236}">
              <a16:creationId xmlns:a16="http://schemas.microsoft.com/office/drawing/2014/main" id="{53BA8DAB-FD89-4A2C-9151-22FF2008BFBB}"/>
            </a:ext>
          </a:extLst>
        </cdr:cNvPr>
        <cdr:cNvSpPr txBox="1"/>
      </cdr:nvSpPr>
      <cdr:spPr>
        <a:xfrm xmlns:a="http://schemas.openxmlformats.org/drawingml/2006/main">
          <a:off x="2232025" y="1279525"/>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1CA080A-11D4-4011-BE71-F1DC205970D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0.2775</cdr:y>
    </cdr:from>
    <cdr:to>
      <cdr:x>0.25682</cdr:x>
      <cdr:y>0.36142</cdr:y>
    </cdr:to>
    <cdr:sp macro="" textlink="">
      <cdr:nvSpPr>
        <cdr:cNvPr id="26" name="TextBox 6">
          <a:extLst xmlns:a="http://schemas.openxmlformats.org/drawingml/2006/main">
            <a:ext uri="{FF2B5EF4-FFF2-40B4-BE49-F238E27FC236}">
              <a16:creationId xmlns:a16="http://schemas.microsoft.com/office/drawing/2014/main" id="{B9DA5F25-0DC9-49E7-9FCF-9EBA9C18D362}"/>
            </a:ext>
          </a:extLst>
        </cdr:cNvPr>
        <cdr:cNvSpPr txBox="1"/>
      </cdr:nvSpPr>
      <cdr:spPr>
        <a:xfrm xmlns:a="http://schemas.openxmlformats.org/drawingml/2006/main">
          <a:off x="-481013" y="1318959"/>
          <a:ext cx="1404937" cy="39887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Upstream conventional &amp;</a:t>
          </a:r>
          <a:r>
            <a:rPr lang="en-US" sz="1000" b="0" i="0" u="none" strike="noStrike" baseline="0" dirty="0">
              <a:solidFill>
                <a:srgbClr val="000000"/>
              </a:solidFill>
              <a:latin typeface="Arial" panose="020B0604020202020204" pitchFamily="34" charset="0"/>
              <a:cs typeface="Arial"/>
            </a:rPr>
            <a:t> offshore</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0.5191</cdr:x>
      <cdr:y>0.32813</cdr:y>
    </cdr:from>
    <cdr:to>
      <cdr:x>0.65953</cdr:x>
      <cdr:y>0.40982</cdr:y>
    </cdr:to>
    <cdr:sp macro="" textlink="">
      <cdr:nvSpPr>
        <cdr:cNvPr id="30" name="TextBox 1">
          <a:extLst xmlns:a="http://schemas.openxmlformats.org/drawingml/2006/main">
            <a:ext uri="{FF2B5EF4-FFF2-40B4-BE49-F238E27FC236}">
              <a16:creationId xmlns:a16="http://schemas.microsoft.com/office/drawing/2014/main" id="{3C193FDC-296E-48E6-A39B-D276C33F2A97}"/>
            </a:ext>
          </a:extLst>
        </cdr:cNvPr>
        <cdr:cNvSpPr txBox="1"/>
      </cdr:nvSpPr>
      <cdr:spPr>
        <a:xfrm xmlns:a="http://schemas.openxmlformats.org/drawingml/2006/main">
          <a:off x="1955800" y="1670050"/>
          <a:ext cx="529090" cy="4157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CEA4938-EAB8-46EC-928E-9F8F10000BD4}"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0.37247</cdr:x>
      <cdr:y>0.33001</cdr:y>
    </cdr:from>
    <cdr:to>
      <cdr:x>0.51573</cdr:x>
      <cdr:y>0.38178</cdr:y>
    </cdr:to>
    <cdr:sp macro="" textlink="">
      <cdr:nvSpPr>
        <cdr:cNvPr id="31" name="TextBox 1">
          <a:extLst xmlns:a="http://schemas.openxmlformats.org/drawingml/2006/main">
            <a:ext uri="{FF2B5EF4-FFF2-40B4-BE49-F238E27FC236}">
              <a16:creationId xmlns:a16="http://schemas.microsoft.com/office/drawing/2014/main" id="{70206F67-D15F-4593-A52B-D92DEB662AE8}"/>
            </a:ext>
          </a:extLst>
        </cdr:cNvPr>
        <cdr:cNvSpPr txBox="1"/>
      </cdr:nvSpPr>
      <cdr:spPr>
        <a:xfrm xmlns:a="http://schemas.openxmlformats.org/drawingml/2006/main">
          <a:off x="1403350" y="1679575"/>
          <a:ext cx="539750" cy="263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138AC28-90C3-4E63-ACF9-5FFCEB22F81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0.72519</cdr:x>
      <cdr:y>0.30505</cdr:y>
    </cdr:from>
    <cdr:to>
      <cdr:x>0.98153</cdr:x>
      <cdr:y>0.36796</cdr:y>
    </cdr:to>
    <cdr:sp macro="" textlink="">
      <cdr:nvSpPr>
        <cdr:cNvPr id="32" name="TextBox 6">
          <a:extLst xmlns:a="http://schemas.openxmlformats.org/drawingml/2006/main">
            <a:ext uri="{FF2B5EF4-FFF2-40B4-BE49-F238E27FC236}">
              <a16:creationId xmlns:a16="http://schemas.microsoft.com/office/drawing/2014/main" id="{BA9971DE-B10E-4B25-A5F4-50B615D8B713}"/>
            </a:ext>
          </a:extLst>
        </cdr:cNvPr>
        <cdr:cNvSpPr txBox="1"/>
      </cdr:nvSpPr>
      <cdr:spPr>
        <a:xfrm xmlns:a="http://schemas.openxmlformats.org/drawingml/2006/main">
          <a:off x="3967162" y="1449874"/>
          <a:ext cx="1402318" cy="2990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Upstream oil sands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0.03624</cdr:x>
      <cdr:y>0.77916</cdr:y>
    </cdr:from>
    <cdr:to>
      <cdr:x>0.32612</cdr:x>
      <cdr:y>0.84207</cdr:y>
    </cdr:to>
    <cdr:sp macro="" textlink="">
      <cdr:nvSpPr>
        <cdr:cNvPr id="34" name="TextBox 6">
          <a:extLst xmlns:a="http://schemas.openxmlformats.org/drawingml/2006/main">
            <a:ext uri="{FF2B5EF4-FFF2-40B4-BE49-F238E27FC236}">
              <a16:creationId xmlns:a16="http://schemas.microsoft.com/office/drawing/2014/main" id="{C11F7E66-AF02-4E8C-892C-2CC18AB30CD0}"/>
            </a:ext>
          </a:extLst>
        </cdr:cNvPr>
        <cdr:cNvSpPr txBox="1"/>
      </cdr:nvSpPr>
      <cdr:spPr>
        <a:xfrm xmlns:a="http://schemas.openxmlformats.org/drawingml/2006/main">
          <a:off x="136535" y="3965560"/>
          <a:ext cx="1092172" cy="3201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Upstream natural gas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0.22695</cdr:x>
      <cdr:y>0.42995</cdr:y>
    </cdr:from>
    <cdr:to>
      <cdr:x>0.36738</cdr:x>
      <cdr:y>0.51164</cdr:y>
    </cdr:to>
    <cdr:sp macro="" textlink="">
      <cdr:nvSpPr>
        <cdr:cNvPr id="35" name="TextBox 1">
          <a:extLst xmlns:a="http://schemas.openxmlformats.org/drawingml/2006/main">
            <a:ext uri="{FF2B5EF4-FFF2-40B4-BE49-F238E27FC236}">
              <a16:creationId xmlns:a16="http://schemas.microsoft.com/office/drawing/2014/main" id="{9FCD2FF3-1ED3-4FC9-A1E6-212F8F1AC055}"/>
            </a:ext>
          </a:extLst>
        </cdr:cNvPr>
        <cdr:cNvSpPr txBox="1"/>
      </cdr:nvSpPr>
      <cdr:spPr>
        <a:xfrm xmlns:a="http://schemas.openxmlformats.org/drawingml/2006/main">
          <a:off x="1241541" y="2043535"/>
          <a:ext cx="768226"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DACFFA3-AD85-468D-8CB2-AF1B4A568C15}" type="TxLink">
            <a:rPr lang="en-US" sz="1000" b="0" i="0" u="none" strike="noStrike">
              <a:solidFill>
                <a:srgbClr val="000000"/>
              </a:solidFill>
              <a:latin typeface="Arial" panose="020B0604020202020204" pitchFamily="34" charset="0"/>
              <a:cs typeface="Arial"/>
            </a:rPr>
            <a:pPr/>
            <a:t>13%</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0.41243</cdr:x>
      <cdr:y>0.26431</cdr:y>
    </cdr:from>
    <cdr:to>
      <cdr:x>0.52147</cdr:x>
      <cdr:y>0.32298</cdr:y>
    </cdr:to>
    <cdr:sp macro="" textlink="">
      <cdr:nvSpPr>
        <cdr:cNvPr id="36" name="TextBox 1">
          <a:extLst xmlns:a="http://schemas.openxmlformats.org/drawingml/2006/main">
            <a:ext uri="{FF2B5EF4-FFF2-40B4-BE49-F238E27FC236}">
              <a16:creationId xmlns:a16="http://schemas.microsoft.com/office/drawing/2014/main" id="{039A72A7-3D14-4BCA-9ACF-1A8BD850282B}"/>
            </a:ext>
          </a:extLst>
        </cdr:cNvPr>
        <cdr:cNvSpPr txBox="1"/>
      </cdr:nvSpPr>
      <cdr:spPr>
        <a:xfrm xmlns:a="http://schemas.openxmlformats.org/drawingml/2006/main">
          <a:off x="2256214" y="1256272"/>
          <a:ext cx="596523" cy="2788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FB6B9C5D-E343-40C6-8F7E-3F0D2421B63E}" type="TxLink">
            <a:rPr lang="en-US" sz="1000" b="0" i="0" u="none" strike="noStrike">
              <a:solidFill>
                <a:srgbClr val="000000"/>
              </a:solidFill>
              <a:latin typeface="Arial" panose="020B0604020202020204" pitchFamily="34" charset="0"/>
              <a:cs typeface="Arial"/>
            </a:rPr>
            <a:pPr algn="ctr"/>
            <a:t>10%</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0.31686</cdr:x>
      <cdr:y>0.31102</cdr:y>
    </cdr:from>
    <cdr:to>
      <cdr:x>0.45729</cdr:x>
      <cdr:y>0.39271</cdr:y>
    </cdr:to>
    <cdr:sp macro="" textlink="">
      <cdr:nvSpPr>
        <cdr:cNvPr id="37" name="TextBox 1">
          <a:extLst xmlns:a="http://schemas.openxmlformats.org/drawingml/2006/main">
            <a:ext uri="{FF2B5EF4-FFF2-40B4-BE49-F238E27FC236}">
              <a16:creationId xmlns:a16="http://schemas.microsoft.com/office/drawing/2014/main" id="{F6618EDB-4CC1-4F06-88D1-CF4C69960FFD}"/>
            </a:ext>
          </a:extLst>
        </cdr:cNvPr>
        <cdr:cNvSpPr txBox="1"/>
      </cdr:nvSpPr>
      <cdr:spPr>
        <a:xfrm xmlns:a="http://schemas.openxmlformats.org/drawingml/2006/main">
          <a:off x="1733390" y="1478260"/>
          <a:ext cx="768226"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A41586E1-F186-4991-A9AD-8B5230DF4A9F}" type="TxLink">
            <a:rPr lang="en-US" sz="1000" b="0" i="0" u="none" strike="noStrike">
              <a:solidFill>
                <a:srgbClr val="000000"/>
              </a:solidFill>
              <a:latin typeface="Arial" panose="020B0604020202020204" pitchFamily="34" charset="0"/>
              <a:cs typeface="Arial"/>
            </a:rPr>
            <a:pPr/>
            <a:t>6%</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0.30525</cdr:x>
      <cdr:y>0.70868</cdr:y>
    </cdr:from>
    <cdr:to>
      <cdr:x>0.44568</cdr:x>
      <cdr:y>0.79037</cdr:y>
    </cdr:to>
    <cdr:sp macro="" textlink="">
      <cdr:nvSpPr>
        <cdr:cNvPr id="38" name="TextBox 1">
          <a:extLst xmlns:a="http://schemas.openxmlformats.org/drawingml/2006/main">
            <a:ext uri="{FF2B5EF4-FFF2-40B4-BE49-F238E27FC236}">
              <a16:creationId xmlns:a16="http://schemas.microsoft.com/office/drawing/2014/main" id="{7E089F98-31BE-4A03-8232-338EBC625CA8}"/>
            </a:ext>
          </a:extLst>
        </cdr:cNvPr>
        <cdr:cNvSpPr txBox="1"/>
      </cdr:nvSpPr>
      <cdr:spPr>
        <a:xfrm xmlns:a="http://schemas.openxmlformats.org/drawingml/2006/main">
          <a:off x="1669900" y="3368330"/>
          <a:ext cx="768226" cy="388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A8AC713-FFCC-4B67-9180-91B697FB5005}" type="TxLink">
            <a:rPr lang="en-US" sz="1000" b="0" i="0" u="none" strike="noStrike">
              <a:solidFill>
                <a:srgbClr val="000000"/>
              </a:solidFill>
              <a:latin typeface="Arial" panose="020B0604020202020204" pitchFamily="34" charset="0"/>
              <a:cs typeface="Arial"/>
            </a:rPr>
            <a:pPr/>
            <a:t>28%</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0.30846</cdr:x>
      <cdr:y>0.52286</cdr:y>
    </cdr:from>
    <cdr:to>
      <cdr:x>0.69154</cdr:x>
      <cdr:y>0.58284</cdr:y>
    </cdr:to>
    <cdr:sp macro="" textlink="">
      <cdr:nvSpPr>
        <cdr:cNvPr id="40" name="TextBox 6">
          <a:extLst xmlns:a="http://schemas.openxmlformats.org/drawingml/2006/main">
            <a:ext uri="{FF2B5EF4-FFF2-40B4-BE49-F238E27FC236}">
              <a16:creationId xmlns:a16="http://schemas.microsoft.com/office/drawing/2014/main" id="{991F3BC2-4345-426D-BC41-39331C6A6DE2}"/>
            </a:ext>
          </a:extLst>
        </cdr:cNvPr>
        <cdr:cNvSpPr txBox="1"/>
      </cdr:nvSpPr>
      <cdr:spPr>
        <a:xfrm xmlns:a="http://schemas.openxmlformats.org/drawingml/2006/main">
          <a:off x="1687928" y="2485130"/>
          <a:ext cx="2096256" cy="2850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191 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in 2019</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0.73677</cdr:x>
      <cdr:y>0.95992</cdr:y>
    </cdr:from>
    <cdr:to>
      <cdr:x>1</cdr:x>
      <cdr:y>1</cdr:y>
    </cdr:to>
    <cdr:sp macro="" textlink="">
      <cdr:nvSpPr>
        <cdr:cNvPr id="33"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4030525"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11" name="txtboxChartTitle"/>
        <cdr:cNvSpPr txBox="1">
          <a:spLocks xmlns:a="http://schemas.openxmlformats.org/drawingml/2006/main"/>
        </cdr:cNvSpPr>
      </cdr:nvSpPr>
      <cdr:spPr>
        <a:xfrm xmlns:a="http://schemas.openxmlformats.org/drawingml/2006/main">
          <a:off x="0" y="0"/>
          <a:ext cx="547052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a:rPr>
            <a:t>Canada’s oil sands sector emissions in 2019</a:t>
          </a:r>
          <a:endParaRPr lang="en-US" sz="12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0.88773</cdr:y>
    </cdr:from>
    <cdr:to>
      <cdr:x>0.77683</cdr:x>
      <cdr:y>1</cdr:y>
    </cdr:to>
    <cdr:sp macro="" textlink="">
      <cdr:nvSpPr>
        <cdr:cNvPr id="21" name="txtBoxSourceLine"/>
        <cdr:cNvSpPr txBox="1"/>
      </cdr:nvSpPr>
      <cdr:spPr>
        <a:xfrm xmlns:a="http://schemas.openxmlformats.org/drawingml/2006/main">
          <a:off x="0" y="4219370"/>
          <a:ext cx="4250915" cy="533605"/>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700" dirty="0">
              <a:solidFill>
                <a:schemeClr val="tx1"/>
              </a:solidFill>
              <a:latin typeface="Arial" panose="020B0604020202020204" pitchFamily="34" charset="0"/>
            </a:rPr>
            <a:t>Note: </a:t>
          </a:r>
          <a:r>
            <a:rPr lang="en-US" sz="1000" dirty="0">
              <a:solidFill>
                <a:schemeClr val="tx1"/>
              </a:solidFill>
              <a:latin typeface="Arial" panose="020B0604020202020204" pitchFamily="34" charset="0"/>
            </a:rPr>
            <a:t>*</a:t>
          </a:r>
          <a:r>
            <a:rPr lang="en-US" sz="700" dirty="0">
              <a:solidFill>
                <a:schemeClr val="tx1"/>
              </a:solidFill>
              <a:latin typeface="Arial" panose="020B0604020202020204" pitchFamily="34" charset="0"/>
            </a:rPr>
            <a:t>Other processing includes emissions from the Bi-provincial upgrader and Northwest Redwater Refinery both part of oil sands in Canada's National Inventory.</a:t>
          </a:r>
        </a:p>
        <a:p xmlns:a="http://schemas.openxmlformats.org/drawingml/2006/main">
          <a:pPr algn="l"/>
          <a:r>
            <a:rPr lang="en-US" sz="700" b="0" i="0" u="none" strike="noStrike" dirty="0">
              <a:solidFill>
                <a:srgbClr val="000000"/>
              </a:solidFill>
              <a:latin typeface="Arial" panose="020B0604020202020204" pitchFamily="34" charset="0"/>
              <a:cs typeface="Arial"/>
            </a:rPr>
            <a:t>Source: IHS Markit, Environment and Climate Change Canada National Inventory Report 1990–2019: Greenhouse Gas Sources and Sinks in Canada</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0.5641</cdr:x>
      <cdr:y>0.30269</cdr:y>
    </cdr:from>
    <cdr:to>
      <cdr:x>0.65497</cdr:x>
      <cdr:y>0.38438</cdr:y>
    </cdr:to>
    <cdr:sp macro="" textlink="">
      <cdr:nvSpPr>
        <cdr:cNvPr id="24" name="TextBox 1"/>
        <cdr:cNvSpPr txBox="1"/>
      </cdr:nvSpPr>
      <cdr:spPr>
        <a:xfrm xmlns:a="http://schemas.openxmlformats.org/drawingml/2006/main">
          <a:off x="3516471" y="1514032"/>
          <a:ext cx="566465" cy="4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9B75E2B-6102-4420-A6DE-879B2BB5D7D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endParaRPr>
        </a:p>
      </cdr:txBody>
    </cdr:sp>
  </cdr:relSizeAnchor>
  <cdr:relSizeAnchor xmlns:cdr="http://schemas.openxmlformats.org/drawingml/2006/chartDrawing">
    <cdr:from>
      <cdr:x>0.62336</cdr:x>
      <cdr:y>0.61556</cdr:y>
    </cdr:from>
    <cdr:to>
      <cdr:x>0.76379</cdr:x>
      <cdr:y>0.69725</cdr:y>
    </cdr:to>
    <cdr:sp macro="" textlink="">
      <cdr:nvSpPr>
        <cdr:cNvPr id="25" name="TextBox 1"/>
        <cdr:cNvSpPr txBox="1"/>
      </cdr:nvSpPr>
      <cdr:spPr>
        <a:xfrm xmlns:a="http://schemas.openxmlformats.org/drawingml/2006/main">
          <a:off x="3410104" y="2925730"/>
          <a:ext cx="768226"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i="0" u="none" strike="noStrike" dirty="0">
              <a:solidFill>
                <a:srgbClr val="000000"/>
              </a:solidFill>
              <a:latin typeface="Arial" panose="020B0604020202020204" pitchFamily="34" charset="0"/>
              <a:cs typeface="Arial"/>
            </a:rPr>
            <a:t>25%</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0.35267</cdr:x>
      <cdr:y>0.66507</cdr:y>
    </cdr:from>
    <cdr:to>
      <cdr:x>0.44355</cdr:x>
      <cdr:y>0.74676</cdr:y>
    </cdr:to>
    <cdr:sp macro="" textlink="">
      <cdr:nvSpPr>
        <cdr:cNvPr id="27" name="TextBox 1"/>
        <cdr:cNvSpPr txBox="1"/>
      </cdr:nvSpPr>
      <cdr:spPr>
        <a:xfrm xmlns:a="http://schemas.openxmlformats.org/drawingml/2006/main">
          <a:off x="2135716" y="353271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A407C26-0DCC-4678-9D3E-1721356511A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0.55016</cdr:x>
      <cdr:y>0.67105</cdr:y>
    </cdr:from>
    <cdr:to>
      <cdr:x>0.64103</cdr:x>
      <cdr:y>0.75274</cdr:y>
    </cdr:to>
    <cdr:sp macro="" textlink="">
      <cdr:nvSpPr>
        <cdr:cNvPr id="28" name="TextBox 1"/>
        <cdr:cNvSpPr txBox="1"/>
      </cdr:nvSpPr>
      <cdr:spPr>
        <a:xfrm xmlns:a="http://schemas.openxmlformats.org/drawingml/2006/main">
          <a:off x="3331633" y="3564466"/>
          <a:ext cx="550333" cy="433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07EC60-B927-440E-A0AE-AEFD06E502DA}"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0.26704</cdr:x>
      <cdr:y>0.526</cdr:y>
    </cdr:from>
    <cdr:to>
      <cdr:x>0.36036</cdr:x>
      <cdr:y>0.61128</cdr:y>
    </cdr:to>
    <cdr:sp macro="" textlink="">
      <cdr:nvSpPr>
        <cdr:cNvPr id="29" name="TextBox 1"/>
        <cdr:cNvSpPr txBox="1"/>
      </cdr:nvSpPr>
      <cdr:spPr>
        <a:xfrm xmlns:a="http://schemas.openxmlformats.org/drawingml/2006/main">
          <a:off x="1617134" y="2794001"/>
          <a:ext cx="565150" cy="45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F985F5-31DD-492F-853F-9C813578615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0.29212</cdr:x>
      <cdr:y>0.05903</cdr:y>
    </cdr:from>
    <cdr:to>
      <cdr:x>0.65703</cdr:x>
      <cdr:y>0.13671</cdr:y>
    </cdr:to>
    <cdr:sp macro="" textlink="">
      <cdr:nvSpPr>
        <cdr:cNvPr id="17" name="TextBox 6">
          <a:extLst xmlns:a="http://schemas.openxmlformats.org/drawingml/2006/main">
            <a:ext uri="{FF2B5EF4-FFF2-40B4-BE49-F238E27FC236}">
              <a16:creationId xmlns:a16="http://schemas.microsoft.com/office/drawing/2014/main" id="{24BD18C2-B148-4615-A381-08BE7943A2AF}"/>
            </a:ext>
          </a:extLst>
        </cdr:cNvPr>
        <cdr:cNvSpPr txBox="1"/>
      </cdr:nvSpPr>
      <cdr:spPr>
        <a:xfrm xmlns:a="http://schemas.openxmlformats.org/drawingml/2006/main">
          <a:off x="1598537" y="280557"/>
          <a:ext cx="1996829" cy="3692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Experimental</a:t>
          </a:r>
        </a:p>
        <a:p xmlns:a="http://schemas.openxmlformats.org/drawingml/2006/main">
          <a:pPr algn="ctr"/>
          <a:r>
            <a:rPr lang="en-US" sz="1000" b="0" i="0" u="none" strike="noStrike" dirty="0">
              <a:solidFill>
                <a:srgbClr val="000000"/>
              </a:solidFill>
              <a:latin typeface="Arial" panose="020B0604020202020204" pitchFamily="34" charset="0"/>
              <a:cs typeface="Arial"/>
            </a:rPr>
            <a:t>1%</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0.4892</cdr:x>
      <cdr:y>0.10523</cdr:y>
    </cdr:from>
    <cdr:to>
      <cdr:x>0.79253</cdr:x>
      <cdr:y>0.18321</cdr:y>
    </cdr:to>
    <cdr:sp macro="" textlink="">
      <cdr:nvSpPr>
        <cdr:cNvPr id="18" name="TextBox 6">
          <a:extLst xmlns:a="http://schemas.openxmlformats.org/drawingml/2006/main">
            <a:ext uri="{FF2B5EF4-FFF2-40B4-BE49-F238E27FC236}">
              <a16:creationId xmlns:a16="http://schemas.microsoft.com/office/drawing/2014/main" id="{BDCFBEF3-8E7B-43E9-A297-01560CF38664}"/>
            </a:ext>
          </a:extLst>
        </cdr:cNvPr>
        <cdr:cNvSpPr txBox="1"/>
      </cdr:nvSpPr>
      <cdr:spPr>
        <a:xfrm xmlns:a="http://schemas.openxmlformats.org/drawingml/2006/main">
          <a:off x="2676983" y="500139"/>
          <a:ext cx="1659856" cy="37063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p xmlns:a="http://schemas.openxmlformats.org/drawingml/2006/main">
          <a:pPr marL="0" indent="0" algn="ctr"/>
          <a:r>
            <a:rPr lang="en-US" sz="1000" b="0" i="0" u="none" strike="noStrike" dirty="0">
              <a:solidFill>
                <a:srgbClr val="000000"/>
              </a:solidFill>
              <a:latin typeface="Arial" panose="020B0604020202020204" pitchFamily="34" charset="0"/>
              <a:ea typeface="+mn-ea"/>
              <a:cs typeface="Arial"/>
            </a:rPr>
            <a:t>Mining</a:t>
          </a:r>
          <a:r>
            <a:rPr lang="en-US" sz="1000" b="0" i="0" u="none" strike="noStrike" baseline="0" dirty="0">
              <a:solidFill>
                <a:srgbClr val="000000"/>
              </a:solidFill>
              <a:latin typeface="Arial" panose="020B0604020202020204" pitchFamily="34" charset="0"/>
              <a:ea typeface="+mn-ea"/>
              <a:cs typeface="Arial"/>
            </a:rPr>
            <a:t> PFT</a:t>
          </a:r>
          <a:endParaRPr lang="en-US" sz="1000" b="0" i="0" u="none" strike="noStrike" dirty="0">
            <a:solidFill>
              <a:srgbClr val="000000"/>
            </a:solidFill>
            <a:latin typeface="Arial" panose="020B0604020202020204" pitchFamily="34" charset="0"/>
            <a:ea typeface="+mn-ea"/>
            <a:cs typeface="Arial"/>
          </a:endParaRPr>
        </a:p>
      </cdr:txBody>
    </cdr:sp>
  </cdr:relSizeAnchor>
  <cdr:relSizeAnchor xmlns:cdr="http://schemas.openxmlformats.org/drawingml/2006/chartDrawing">
    <cdr:from>
      <cdr:x>0.58943</cdr:x>
      <cdr:y>0.71938</cdr:y>
    </cdr:from>
    <cdr:to>
      <cdr:x>0.70571</cdr:x>
      <cdr:y>0.78395</cdr:y>
    </cdr:to>
    <cdr:sp macro="" textlink="">
      <cdr:nvSpPr>
        <cdr:cNvPr id="2" name="TextBox 1">
          <a:extLst xmlns:a="http://schemas.openxmlformats.org/drawingml/2006/main">
            <a:ext uri="{FF2B5EF4-FFF2-40B4-BE49-F238E27FC236}">
              <a16:creationId xmlns:a16="http://schemas.microsoft.com/office/drawing/2014/main" id="{2E95900F-9CF9-4568-8DEA-737248957799}"/>
            </a:ext>
          </a:extLst>
        </cdr:cNvPr>
        <cdr:cNvSpPr txBox="1"/>
      </cdr:nvSpPr>
      <cdr:spPr>
        <a:xfrm xmlns:a="http://schemas.openxmlformats.org/drawingml/2006/main">
          <a:off x="2950615" y="3654426"/>
          <a:ext cx="582087" cy="328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B349FEF-9714-4B6F-8515-482A8752EE1F}"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0.34651</cdr:x>
      <cdr:y>0.26521</cdr:y>
    </cdr:from>
    <cdr:to>
      <cdr:x>0.46279</cdr:x>
      <cdr:y>0.3298</cdr:y>
    </cdr:to>
    <cdr:sp macro="" textlink="">
      <cdr:nvSpPr>
        <cdr:cNvPr id="16" name="TextBox 1">
          <a:extLst xmlns:a="http://schemas.openxmlformats.org/drawingml/2006/main">
            <a:ext uri="{FF2B5EF4-FFF2-40B4-BE49-F238E27FC236}">
              <a16:creationId xmlns:a16="http://schemas.microsoft.com/office/drawing/2014/main" id="{DAA2CE3B-D301-4543-9AC7-547AED987FC3}"/>
            </a:ext>
          </a:extLst>
        </cdr:cNvPr>
        <cdr:cNvSpPr txBox="1"/>
      </cdr:nvSpPr>
      <cdr:spPr>
        <a:xfrm xmlns:a="http://schemas.openxmlformats.org/drawingml/2006/main">
          <a:off x="1734624" y="1347242"/>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081C09C-268A-4337-89A6-AC766F4397DC}" type="TxLink">
            <a:rPr lang="en-US" sz="1000" b="0"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0.52896</cdr:x>
      <cdr:y>0.26083</cdr:y>
    </cdr:from>
    <cdr:to>
      <cdr:x>0.64524</cdr:x>
      <cdr:y>0.32542</cdr:y>
    </cdr:to>
    <cdr:sp macro="" textlink="">
      <cdr:nvSpPr>
        <cdr:cNvPr id="22" name="TextBox 1">
          <a:extLst xmlns:a="http://schemas.openxmlformats.org/drawingml/2006/main">
            <a:ext uri="{FF2B5EF4-FFF2-40B4-BE49-F238E27FC236}">
              <a16:creationId xmlns:a16="http://schemas.microsoft.com/office/drawing/2014/main" id="{FEE9EFA1-E29E-4FC4-9EFF-6057C34E6696}"/>
            </a:ext>
          </a:extLst>
        </cdr:cNvPr>
        <cdr:cNvSpPr txBox="1"/>
      </cdr:nvSpPr>
      <cdr:spPr>
        <a:xfrm xmlns:a="http://schemas.openxmlformats.org/drawingml/2006/main">
          <a:off x="2647937" y="1325017"/>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83B5E23-11D5-4D7A-A92A-6BA3FC086057}"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0.44588</cdr:x>
      <cdr:y>0.25187</cdr:y>
    </cdr:from>
    <cdr:to>
      <cdr:x>0.56216</cdr:x>
      <cdr:y>0.31646</cdr:y>
    </cdr:to>
    <cdr:sp macro="" textlink="">
      <cdr:nvSpPr>
        <cdr:cNvPr id="23" name="TextBox 1">
          <a:extLst xmlns:a="http://schemas.openxmlformats.org/drawingml/2006/main">
            <a:ext uri="{FF2B5EF4-FFF2-40B4-BE49-F238E27FC236}">
              <a16:creationId xmlns:a16="http://schemas.microsoft.com/office/drawing/2014/main" id="{53BA8DAB-FD89-4A2C-9151-22FF2008BFBB}"/>
            </a:ext>
          </a:extLst>
        </cdr:cNvPr>
        <cdr:cNvSpPr txBox="1"/>
      </cdr:nvSpPr>
      <cdr:spPr>
        <a:xfrm xmlns:a="http://schemas.openxmlformats.org/drawingml/2006/main">
          <a:off x="2232025" y="1279525"/>
          <a:ext cx="582088" cy="3281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1CA080A-11D4-4011-BE71-F1DC205970DE}"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0.11469</cdr:x>
      <cdr:y>0.1822</cdr:y>
    </cdr:from>
    <cdr:to>
      <cdr:x>0.44081</cdr:x>
      <cdr:y>0.26612</cdr:y>
    </cdr:to>
    <cdr:sp macro="" textlink="">
      <cdr:nvSpPr>
        <cdr:cNvPr id="26" name="TextBox 6">
          <a:extLst xmlns:a="http://schemas.openxmlformats.org/drawingml/2006/main">
            <a:ext uri="{FF2B5EF4-FFF2-40B4-BE49-F238E27FC236}">
              <a16:creationId xmlns:a16="http://schemas.microsoft.com/office/drawing/2014/main" id="{B9DA5F25-0DC9-49E7-9FCF-9EBA9C18D362}"/>
            </a:ext>
          </a:extLst>
        </cdr:cNvPr>
        <cdr:cNvSpPr txBox="1"/>
      </cdr:nvSpPr>
      <cdr:spPr>
        <a:xfrm xmlns:a="http://schemas.openxmlformats.org/drawingml/2006/main">
          <a:off x="627622" y="865977"/>
          <a:ext cx="1784565" cy="39887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CSS</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0.37247</cdr:x>
      <cdr:y>0.33001</cdr:y>
    </cdr:from>
    <cdr:to>
      <cdr:x>0.51573</cdr:x>
      <cdr:y>0.38178</cdr:y>
    </cdr:to>
    <cdr:sp macro="" textlink="">
      <cdr:nvSpPr>
        <cdr:cNvPr id="31" name="TextBox 1">
          <a:extLst xmlns:a="http://schemas.openxmlformats.org/drawingml/2006/main">
            <a:ext uri="{FF2B5EF4-FFF2-40B4-BE49-F238E27FC236}">
              <a16:creationId xmlns:a16="http://schemas.microsoft.com/office/drawing/2014/main" id="{70206F67-D15F-4593-A52B-D92DEB662AE8}"/>
            </a:ext>
          </a:extLst>
        </cdr:cNvPr>
        <cdr:cNvSpPr txBox="1"/>
      </cdr:nvSpPr>
      <cdr:spPr>
        <a:xfrm xmlns:a="http://schemas.openxmlformats.org/drawingml/2006/main">
          <a:off x="1403350" y="1679575"/>
          <a:ext cx="539750" cy="263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138AC28-90C3-4E63-ACF9-5FFCEB22F81D}"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0.72215</cdr:x>
      <cdr:y>0.27426</cdr:y>
    </cdr:from>
    <cdr:to>
      <cdr:x>0.97976</cdr:x>
      <cdr:y>0.33717</cdr:y>
    </cdr:to>
    <cdr:sp macro="" textlink="">
      <cdr:nvSpPr>
        <cdr:cNvPr id="32" name="TextBox 6">
          <a:extLst xmlns:a="http://schemas.openxmlformats.org/drawingml/2006/main">
            <a:ext uri="{FF2B5EF4-FFF2-40B4-BE49-F238E27FC236}">
              <a16:creationId xmlns:a16="http://schemas.microsoft.com/office/drawing/2014/main" id="{BA9971DE-B10E-4B25-A5F4-50B615D8B713}"/>
            </a:ext>
          </a:extLst>
        </cdr:cNvPr>
        <cdr:cNvSpPr txBox="1"/>
      </cdr:nvSpPr>
      <cdr:spPr>
        <a:xfrm xmlns:a="http://schemas.openxmlformats.org/drawingml/2006/main">
          <a:off x="3951688" y="1303536"/>
          <a:ext cx="1409671" cy="2990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Integrated</a:t>
          </a:r>
          <a:r>
            <a:rPr lang="en-US" sz="1000" b="0" i="0" u="none" strike="noStrike" baseline="0" dirty="0">
              <a:solidFill>
                <a:srgbClr val="000000"/>
              </a:solidFill>
              <a:latin typeface="Arial" panose="020B0604020202020204" pitchFamily="34" charset="0"/>
              <a:cs typeface="Arial"/>
            </a:rPr>
            <a:t> mining</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0.03996</cdr:x>
      <cdr:y>0.6341</cdr:y>
    </cdr:from>
    <cdr:to>
      <cdr:x>0.32984</cdr:x>
      <cdr:y>0.69701</cdr:y>
    </cdr:to>
    <cdr:sp macro="" textlink="">
      <cdr:nvSpPr>
        <cdr:cNvPr id="34" name="TextBox 6">
          <a:extLst xmlns:a="http://schemas.openxmlformats.org/drawingml/2006/main">
            <a:ext uri="{FF2B5EF4-FFF2-40B4-BE49-F238E27FC236}">
              <a16:creationId xmlns:a16="http://schemas.microsoft.com/office/drawing/2014/main" id="{C11F7E66-AF02-4E8C-892C-2CC18AB30CD0}"/>
            </a:ext>
          </a:extLst>
        </cdr:cNvPr>
        <cdr:cNvSpPr txBox="1"/>
      </cdr:nvSpPr>
      <cdr:spPr>
        <a:xfrm xmlns:a="http://schemas.openxmlformats.org/drawingml/2006/main">
          <a:off x="218690" y="3013848"/>
          <a:ext cx="1586256" cy="2990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SAGD</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0.26842</cdr:x>
      <cdr:y>0.57877</cdr:y>
    </cdr:from>
    <cdr:to>
      <cdr:x>0.40885</cdr:x>
      <cdr:y>0.66046</cdr:y>
    </cdr:to>
    <cdr:sp macro="" textlink="">
      <cdr:nvSpPr>
        <cdr:cNvPr id="35" name="TextBox 1">
          <a:extLst xmlns:a="http://schemas.openxmlformats.org/drawingml/2006/main">
            <a:ext uri="{FF2B5EF4-FFF2-40B4-BE49-F238E27FC236}">
              <a16:creationId xmlns:a16="http://schemas.microsoft.com/office/drawing/2014/main" id="{9FCD2FF3-1ED3-4FC9-A1E6-212F8F1AC055}"/>
            </a:ext>
          </a:extLst>
        </cdr:cNvPr>
        <cdr:cNvSpPr txBox="1"/>
      </cdr:nvSpPr>
      <cdr:spPr>
        <a:xfrm xmlns:a="http://schemas.openxmlformats.org/drawingml/2006/main">
          <a:off x="1468380" y="2750894"/>
          <a:ext cx="768226" cy="388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i="0" u="none" strike="noStrike" dirty="0">
              <a:solidFill>
                <a:srgbClr val="000000"/>
              </a:solidFill>
              <a:latin typeface="Arial" panose="020B0604020202020204" pitchFamily="34" charset="0"/>
              <a:cs typeface="Arial"/>
            </a:rPr>
            <a:t>34%</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0.51428</cdr:x>
      <cdr:y>0.19314</cdr:y>
    </cdr:from>
    <cdr:to>
      <cdr:x>0.65471</cdr:x>
      <cdr:y>0.27483</cdr:y>
    </cdr:to>
    <cdr:sp macro="" textlink="">
      <cdr:nvSpPr>
        <cdr:cNvPr id="36" name="TextBox 1">
          <a:extLst xmlns:a="http://schemas.openxmlformats.org/drawingml/2006/main">
            <a:ext uri="{FF2B5EF4-FFF2-40B4-BE49-F238E27FC236}">
              <a16:creationId xmlns:a16="http://schemas.microsoft.com/office/drawing/2014/main" id="{039A72A7-3D14-4BCA-9ACF-1A8BD850282B}"/>
            </a:ext>
          </a:extLst>
        </cdr:cNvPr>
        <cdr:cNvSpPr txBox="1"/>
      </cdr:nvSpPr>
      <cdr:spPr>
        <a:xfrm xmlns:a="http://schemas.openxmlformats.org/drawingml/2006/main">
          <a:off x="2813382" y="917966"/>
          <a:ext cx="768226"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i="0" u="none" strike="noStrike" dirty="0">
              <a:solidFill>
                <a:srgbClr val="000000"/>
              </a:solidFill>
              <a:latin typeface="Arial" panose="020B0604020202020204" pitchFamily="34" charset="0"/>
              <a:cs typeface="Arial"/>
            </a:rPr>
            <a:t>6%</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0.3634</cdr:x>
      <cdr:y>0.31503</cdr:y>
    </cdr:from>
    <cdr:to>
      <cdr:x>0.50383</cdr:x>
      <cdr:y>0.39672</cdr:y>
    </cdr:to>
    <cdr:sp macro="" textlink="">
      <cdr:nvSpPr>
        <cdr:cNvPr id="37" name="TextBox 1">
          <a:extLst xmlns:a="http://schemas.openxmlformats.org/drawingml/2006/main">
            <a:ext uri="{FF2B5EF4-FFF2-40B4-BE49-F238E27FC236}">
              <a16:creationId xmlns:a16="http://schemas.microsoft.com/office/drawing/2014/main" id="{F6618EDB-4CC1-4F06-88D1-CF4C69960FFD}"/>
            </a:ext>
          </a:extLst>
        </cdr:cNvPr>
        <cdr:cNvSpPr txBox="1"/>
      </cdr:nvSpPr>
      <cdr:spPr>
        <a:xfrm xmlns:a="http://schemas.openxmlformats.org/drawingml/2006/main">
          <a:off x="1478020" y="1603376"/>
          <a:ext cx="571153" cy="4157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A41586E1-F186-4991-A9AD-8B5230DF4A9F}" type="TxLink">
            <a:rPr lang="en-US" sz="1000" b="1" i="0" u="none" strike="noStrike">
              <a:solidFill>
                <a:srgbClr val="000000"/>
              </a:solidFill>
              <a:latin typeface="Arial" panose="020B0604020202020204" pitchFamily="34" charset="0"/>
              <a:cs typeface="Arial"/>
            </a:rPr>
            <a:pPr/>
            <a:t> </a:t>
          </a:fld>
          <a:endParaRPr lang="en-US" sz="1000" b="1">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0.64347</cdr:x>
      <cdr:y>0.31442</cdr:y>
    </cdr:from>
    <cdr:to>
      <cdr:x>0.78389</cdr:x>
      <cdr:y>0.39611</cdr:y>
    </cdr:to>
    <cdr:sp macro="" textlink="">
      <cdr:nvSpPr>
        <cdr:cNvPr id="38" name="TextBox 1">
          <a:extLst xmlns:a="http://schemas.openxmlformats.org/drawingml/2006/main">
            <a:ext uri="{FF2B5EF4-FFF2-40B4-BE49-F238E27FC236}">
              <a16:creationId xmlns:a16="http://schemas.microsoft.com/office/drawing/2014/main" id="{7E089F98-31BE-4A03-8232-338EBC625CA8}"/>
            </a:ext>
          </a:extLst>
        </cdr:cNvPr>
        <cdr:cNvSpPr txBox="1"/>
      </cdr:nvSpPr>
      <cdr:spPr>
        <a:xfrm xmlns:a="http://schemas.openxmlformats.org/drawingml/2006/main">
          <a:off x="3520145" y="1494408"/>
          <a:ext cx="768171" cy="388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i="0" u="none" strike="noStrike" dirty="0">
              <a:solidFill>
                <a:srgbClr val="000000"/>
              </a:solidFill>
              <a:latin typeface="Arial" panose="020B0604020202020204" pitchFamily="34" charset="0"/>
              <a:cs typeface="Arial"/>
            </a:rPr>
            <a:t>18%</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0.33103</cdr:x>
      <cdr:y>0.44002</cdr:y>
    </cdr:from>
    <cdr:to>
      <cdr:x>0.66896</cdr:x>
      <cdr:y>0.5</cdr:y>
    </cdr:to>
    <cdr:sp macro="" textlink="">
      <cdr:nvSpPr>
        <cdr:cNvPr id="40" name="TextBox 6">
          <a:extLst xmlns:a="http://schemas.openxmlformats.org/drawingml/2006/main">
            <a:ext uri="{FF2B5EF4-FFF2-40B4-BE49-F238E27FC236}">
              <a16:creationId xmlns:a16="http://schemas.microsoft.com/office/drawing/2014/main" id="{991F3BC2-4345-426D-BC41-39331C6A6DE2}"/>
            </a:ext>
          </a:extLst>
        </cdr:cNvPr>
        <cdr:cNvSpPr txBox="1"/>
      </cdr:nvSpPr>
      <cdr:spPr>
        <a:xfrm xmlns:a="http://schemas.openxmlformats.org/drawingml/2006/main">
          <a:off x="1811459" y="2091404"/>
          <a:ext cx="1849191" cy="2850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83 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in 2019</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0.6817</cdr:x>
      <cdr:y>0.67169</cdr:y>
    </cdr:from>
    <cdr:to>
      <cdr:x>0.93931</cdr:x>
      <cdr:y>0.7346</cdr:y>
    </cdr:to>
    <cdr:sp macro="" textlink="">
      <cdr:nvSpPr>
        <cdr:cNvPr id="33" name="TextBox 6">
          <a:extLst xmlns:a="http://schemas.openxmlformats.org/drawingml/2006/main">
            <a:ext uri="{FF2B5EF4-FFF2-40B4-BE49-F238E27FC236}">
              <a16:creationId xmlns:a16="http://schemas.microsoft.com/office/drawing/2014/main" id="{CE8EAECA-BD1B-4EF1-A696-17049665BA3F}"/>
            </a:ext>
          </a:extLst>
        </cdr:cNvPr>
        <cdr:cNvSpPr txBox="1"/>
      </cdr:nvSpPr>
      <cdr:spPr>
        <a:xfrm xmlns:a="http://schemas.openxmlformats.org/drawingml/2006/main">
          <a:off x="3730323" y="3192529"/>
          <a:ext cx="1409671" cy="2990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a:solidFill>
                <a:srgbClr val="000000"/>
              </a:solidFill>
              <a:latin typeface="Arial" panose="020B0604020202020204" pitchFamily="34" charset="0"/>
              <a:cs typeface="Arial"/>
            </a:rPr>
            <a:t>Upgrading</a:t>
          </a:r>
          <a:endParaRPr lang="en-US" sz="1000" b="0">
            <a:solidFill>
              <a:srgbClr val="000000"/>
            </a:solidFill>
            <a:latin typeface="Arial" panose="020B0604020202020204" pitchFamily="34" charset="0"/>
          </a:endParaRPr>
        </a:p>
      </cdr:txBody>
    </cdr:sp>
  </cdr:relSizeAnchor>
  <cdr:relSizeAnchor xmlns:cdr="http://schemas.openxmlformats.org/drawingml/2006/chartDrawing">
    <cdr:from>
      <cdr:x>0.18123</cdr:x>
      <cdr:y>0.80386</cdr:y>
    </cdr:from>
    <cdr:to>
      <cdr:x>0.59028</cdr:x>
      <cdr:y>0.86677</cdr:y>
    </cdr:to>
    <cdr:sp macro="" textlink="">
      <cdr:nvSpPr>
        <cdr:cNvPr id="41" name="TextBox 6">
          <a:extLst xmlns:a="http://schemas.openxmlformats.org/drawingml/2006/main">
            <a:ext uri="{FF2B5EF4-FFF2-40B4-BE49-F238E27FC236}">
              <a16:creationId xmlns:a16="http://schemas.microsoft.com/office/drawing/2014/main" id="{D2F9D247-E507-4255-8205-25441820FE1F}"/>
            </a:ext>
          </a:extLst>
        </cdr:cNvPr>
        <cdr:cNvSpPr txBox="1"/>
      </cdr:nvSpPr>
      <cdr:spPr>
        <a:xfrm xmlns:a="http://schemas.openxmlformats.org/drawingml/2006/main">
          <a:off x="991704" y="3820736"/>
          <a:ext cx="2238368" cy="2990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Other processing*</a:t>
          </a:r>
        </a:p>
        <a:p xmlns:a="http://schemas.openxmlformats.org/drawingml/2006/main">
          <a:pPr algn="ctr"/>
          <a:r>
            <a:rPr lang="en-US" sz="1000" dirty="0">
              <a:solidFill>
                <a:srgbClr val="000000"/>
              </a:solidFill>
              <a:latin typeface="Arial" panose="020B0604020202020204" pitchFamily="34" charset="0"/>
              <a:cs typeface="Arial"/>
            </a:rPr>
            <a:t>3%</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0.4912</cdr:x>
      <cdr:y>0.13111</cdr:y>
    </cdr:from>
    <cdr:to>
      <cdr:x>0.4912</cdr:x>
      <cdr:y>0.17281</cdr:y>
    </cdr:to>
    <cdr:cxnSp macro="">
      <cdr:nvCxnSpPr>
        <cdr:cNvPr id="4" name="Straight Connector 3">
          <a:extLst xmlns:a="http://schemas.openxmlformats.org/drawingml/2006/main">
            <a:ext uri="{FF2B5EF4-FFF2-40B4-BE49-F238E27FC236}">
              <a16:creationId xmlns:a16="http://schemas.microsoft.com/office/drawing/2014/main" id="{7AB8A9CA-685F-4C4E-9D6A-54A90D4E696A}"/>
            </a:ext>
          </a:extLst>
        </cdr:cNvPr>
        <cdr:cNvCxnSpPr/>
      </cdr:nvCxnSpPr>
      <cdr:spPr>
        <a:xfrm xmlns:a="http://schemas.openxmlformats.org/drawingml/2006/main" flipV="1">
          <a:off x="2687146" y="623160"/>
          <a:ext cx="0" cy="198199"/>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0.38128</cdr:x>
      <cdr:y>0.13661</cdr:y>
    </cdr:from>
    <cdr:to>
      <cdr:x>0.46787</cdr:x>
      <cdr:y>0.18206</cdr:y>
    </cdr:to>
    <cdr:cxnSp macro="">
      <cdr:nvCxnSpPr>
        <cdr:cNvPr id="43" name="Straight Connector 42">
          <a:extLst xmlns:a="http://schemas.openxmlformats.org/drawingml/2006/main">
            <a:ext uri="{FF2B5EF4-FFF2-40B4-BE49-F238E27FC236}">
              <a16:creationId xmlns:a16="http://schemas.microsoft.com/office/drawing/2014/main" id="{7444A7B6-84FC-48D7-BE3E-A91995285747}"/>
            </a:ext>
          </a:extLst>
        </cdr:cNvPr>
        <cdr:cNvCxnSpPr/>
      </cdr:nvCxnSpPr>
      <cdr:spPr>
        <a:xfrm xmlns:a="http://schemas.openxmlformats.org/drawingml/2006/main" flipH="1" flipV="1">
          <a:off x="2085779" y="649286"/>
          <a:ext cx="473735" cy="216024"/>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0.17156</cdr:x>
      <cdr:y>0.08285</cdr:y>
    </cdr:from>
    <cdr:to>
      <cdr:x>0.4892</cdr:x>
      <cdr:y>0.16053</cdr:y>
    </cdr:to>
    <cdr:sp macro="" textlink="">
      <cdr:nvSpPr>
        <cdr:cNvPr id="44" name="TextBox 6">
          <a:extLst xmlns:a="http://schemas.openxmlformats.org/drawingml/2006/main">
            <a:ext uri="{FF2B5EF4-FFF2-40B4-BE49-F238E27FC236}">
              <a16:creationId xmlns:a16="http://schemas.microsoft.com/office/drawing/2014/main" id="{795B4E85-57FA-4C61-92FC-6B28C304FD45}"/>
            </a:ext>
          </a:extLst>
        </cdr:cNvPr>
        <cdr:cNvSpPr txBox="1"/>
      </cdr:nvSpPr>
      <cdr:spPr>
        <a:xfrm xmlns:a="http://schemas.openxmlformats.org/drawingml/2006/main">
          <a:off x="938821" y="393761"/>
          <a:ext cx="1738162" cy="3692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i="0" u="none" strike="noStrike" dirty="0">
              <a:solidFill>
                <a:srgbClr val="000000"/>
              </a:solidFill>
              <a:latin typeface="Arial" panose="020B0604020202020204" pitchFamily="34" charset="0"/>
              <a:cs typeface="Arial"/>
            </a:rPr>
            <a:t>Primary</a:t>
          </a:r>
        </a:p>
        <a:p xmlns:a="http://schemas.openxmlformats.org/drawingml/2006/main">
          <a:pPr algn="ctr"/>
          <a:r>
            <a:rPr lang="en-US" sz="1000" b="0" i="0" u="none" strike="noStrike" dirty="0">
              <a:solidFill>
                <a:srgbClr val="000000"/>
              </a:solidFill>
              <a:latin typeface="Arial" panose="020B0604020202020204" pitchFamily="34" charset="0"/>
              <a:cs typeface="Arial"/>
            </a:rPr>
            <a:t>2%</a:t>
          </a:r>
          <a:endParaRPr lang="en-US" sz="1000" b="0" dirty="0">
            <a:solidFill>
              <a:srgbClr val="000000"/>
            </a:solidFill>
            <a:latin typeface="Arial" panose="020B0604020202020204" pitchFamily="34" charset="0"/>
          </a:endParaRPr>
        </a:p>
      </cdr:txBody>
    </cdr:sp>
  </cdr:relSizeAnchor>
  <cdr:relSizeAnchor xmlns:cdr="http://schemas.openxmlformats.org/drawingml/2006/chartDrawing">
    <cdr:from>
      <cdr:x>0.31106</cdr:x>
      <cdr:y>0.23822</cdr:y>
    </cdr:from>
    <cdr:to>
      <cdr:x>0.45149</cdr:x>
      <cdr:y>0.31991</cdr:y>
    </cdr:to>
    <cdr:sp macro="" textlink="">
      <cdr:nvSpPr>
        <cdr:cNvPr id="45" name="TextBox 1">
          <a:extLst xmlns:a="http://schemas.openxmlformats.org/drawingml/2006/main">
            <a:ext uri="{FF2B5EF4-FFF2-40B4-BE49-F238E27FC236}">
              <a16:creationId xmlns:a16="http://schemas.microsoft.com/office/drawing/2014/main" id="{30FAF6E0-696E-4F1A-92CF-BFC4645D6FC3}"/>
            </a:ext>
          </a:extLst>
        </cdr:cNvPr>
        <cdr:cNvSpPr txBox="1"/>
      </cdr:nvSpPr>
      <cdr:spPr>
        <a:xfrm xmlns:a="http://schemas.openxmlformats.org/drawingml/2006/main">
          <a:off x="1701668" y="1132262"/>
          <a:ext cx="768226" cy="388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340BFCF-FD47-466E-B960-2A57DB5C6F00}" type="TxLink">
            <a:rPr lang="en-US" sz="1000" b="0" i="0" u="none" strike="noStrike">
              <a:solidFill>
                <a:srgbClr val="000000"/>
              </a:solidFill>
              <a:latin typeface="Arial" panose="020B0604020202020204" pitchFamily="34" charset="0"/>
              <a:cs typeface="Arial"/>
            </a:rPr>
            <a:pPr/>
            <a:t>12%</a:t>
          </a:fld>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0.73677</cdr:x>
      <cdr:y>0.95992</cdr:y>
    </cdr:from>
    <cdr:to>
      <cdr:x>1</cdr:x>
      <cdr:y>1</cdr:y>
    </cdr:to>
    <cdr:sp macro="" textlink="">
      <cdr:nvSpPr>
        <cdr:cNvPr id="39"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4030525"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0.45917</cdr:x>
      <cdr:y>0.76566</cdr:y>
    </cdr:from>
    <cdr:to>
      <cdr:x>0.50637</cdr:x>
      <cdr:y>0.80294</cdr:y>
    </cdr:to>
    <cdr:cxnSp macro="">
      <cdr:nvCxnSpPr>
        <cdr:cNvPr id="46" name="Straight Connector 45">
          <a:extLst xmlns:a="http://schemas.openxmlformats.org/drawingml/2006/main">
            <a:ext uri="{FF2B5EF4-FFF2-40B4-BE49-F238E27FC236}">
              <a16:creationId xmlns:a16="http://schemas.microsoft.com/office/drawing/2014/main" id="{839DE39D-F8AE-40F2-AA10-52387B30161F}"/>
            </a:ext>
          </a:extLst>
        </cdr:cNvPr>
        <cdr:cNvCxnSpPr/>
      </cdr:nvCxnSpPr>
      <cdr:spPr>
        <a:xfrm xmlns:a="http://schemas.openxmlformats.org/drawingml/2006/main" flipV="1">
          <a:off x="2512651" y="3639163"/>
          <a:ext cx="258263" cy="177187"/>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12" name="txtboxChartTitle"/>
        <cdr:cNvSpPr txBox="1">
          <a:spLocks xmlns:a="http://schemas.openxmlformats.org/drawingml/2006/main"/>
        </cdr:cNvSpPr>
      </cdr:nvSpPr>
      <cdr:spPr>
        <a:xfrm xmlns:a="http://schemas.openxmlformats.org/drawingml/2006/main">
          <a:off x="0" y="0"/>
          <a:ext cx="820737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fld id="{536073C1-BA9C-4F6D-989E-685A54062231}" type="TxLink">
            <a:rPr lang="en-US" sz="1200" b="1" i="0" u="none" strike="noStrike">
              <a:solidFill>
                <a:srgbClr val="FFFFFF"/>
              </a:solidFill>
              <a:latin typeface="Arial" panose="020B0604020202020204" pitchFamily="34" charset="0"/>
              <a:cs typeface="Arial" pitchFamily="34" charset="0"/>
            </a:rPr>
            <a:pPr algn="l"/>
            <a:t>Composition of IHS Markit base case absolute oil sands emissions (MMTCO2e per year)</a:t>
          </a:fld>
          <a:endParaRPr lang="en-US" sz="1200" b="1">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0.24868</cdr:y>
    </cdr:from>
    <cdr:to>
      <cdr:x>0.0307</cdr:x>
      <cdr:y>0.70454</cdr:y>
    </cdr:to>
    <cdr:sp macro="" textlink="">
      <cdr:nvSpPr>
        <cdr:cNvPr id="13" name="txtBoxPrimaryYAxisLabel"/>
        <cdr:cNvSpPr txBox="1"/>
      </cdr:nvSpPr>
      <cdr:spPr>
        <a:xfrm xmlns:a="http://schemas.openxmlformats.org/drawingml/2006/main" rot="16200000">
          <a:off x="-1391938" y="2092889"/>
          <a:ext cx="2166709" cy="34485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2000" rIns="76200" bIns="72000" rtlCol="0" anchor="t">
          <a:no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per year</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cdr:x>
      <cdr:y>0.96213</cdr:y>
    </cdr:from>
    <cdr:to>
      <cdr:x>0.82455</cdr:x>
      <cdr:y>1</cdr:y>
    </cdr:to>
    <cdr:sp macro="" textlink="">
      <cdr:nvSpPr>
        <cdr:cNvPr id="14" name="txtBoxSourceLine"/>
        <cdr:cNvSpPr txBox="1"/>
      </cdr:nvSpPr>
      <cdr:spPr>
        <a:xfrm xmlns:a="http://schemas.openxmlformats.org/drawingml/2006/main">
          <a:off x="0" y="4752975"/>
          <a:ext cx="6767375"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fld id="{4BE443E9-5744-47ED-8192-AA78C0BABC05}"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0.15291</cdr:x>
      <cdr:y>0.35831</cdr:y>
    </cdr:from>
    <cdr:to>
      <cdr:x>0.23528</cdr:x>
      <cdr:y>0.40915</cdr:y>
    </cdr:to>
    <cdr:sp macro="" textlink="">
      <cdr:nvSpPr>
        <cdr:cNvPr id="9" name="TextBox 1"/>
        <cdr:cNvSpPr txBox="1"/>
      </cdr:nvSpPr>
      <cdr:spPr>
        <a:xfrm xmlns:a="http://schemas.openxmlformats.org/drawingml/2006/main">
          <a:off x="1717611" y="1703024"/>
          <a:ext cx="925274" cy="241663"/>
        </a:xfrm>
        <a:prstGeom xmlns:a="http://schemas.openxmlformats.org/drawingml/2006/main" prst="rect">
          <a:avLst/>
        </a:prstGeom>
        <a:noFill xmlns:a="http://schemas.openxmlformats.org/drawingml/2006/main"/>
        <a:ln xmlns:a="http://schemas.openxmlformats.org/drawingml/2006/main" w="6350">
          <a:solidFill>
            <a:srgbClr val="7F808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dirty="0">
              <a:solidFill>
                <a:srgbClr val="000000"/>
              </a:solidFill>
              <a:latin typeface="Arial" panose="020B0604020202020204" pitchFamily="34" charset="0"/>
              <a:cs typeface="Arial" panose="020B0604020202020204" pitchFamily="34" charset="0"/>
            </a:rPr>
            <a:t>Primary</a:t>
          </a:r>
        </a:p>
      </cdr:txBody>
    </cdr:sp>
  </cdr:relSizeAnchor>
  <cdr:relSizeAnchor xmlns:cdr="http://schemas.openxmlformats.org/drawingml/2006/chartDrawing">
    <cdr:from>
      <cdr:x>0.55862</cdr:x>
      <cdr:y>0.67863</cdr:y>
    </cdr:from>
    <cdr:to>
      <cdr:x>0.63785</cdr:x>
      <cdr:y>0.73302</cdr:y>
    </cdr:to>
    <cdr:sp macro="" textlink="">
      <cdr:nvSpPr>
        <cdr:cNvPr id="10" name="TextBox 1"/>
        <cdr:cNvSpPr txBox="1"/>
      </cdr:nvSpPr>
      <cdr:spPr>
        <a:xfrm xmlns:a="http://schemas.openxmlformats.org/drawingml/2006/main">
          <a:off x="6275049" y="3225516"/>
          <a:ext cx="890064" cy="258515"/>
        </a:xfrm>
        <a:prstGeom xmlns:a="http://schemas.openxmlformats.org/drawingml/2006/main" prst="rect">
          <a:avLst/>
        </a:prstGeom>
        <a:noFill xmlns:a="http://schemas.openxmlformats.org/drawingml/2006/main"/>
        <a:ln xmlns:a="http://schemas.openxmlformats.org/drawingml/2006/main" w="6350">
          <a:solidFill>
            <a:srgbClr val="7F808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baseline="0" dirty="0">
              <a:solidFill>
                <a:srgbClr val="000000"/>
              </a:solidFill>
              <a:latin typeface="Arial" panose="020B0604020202020204" pitchFamily="34" charset="0"/>
              <a:cs typeface="Arial" panose="020B0604020202020204" pitchFamily="34" charset="0"/>
            </a:rPr>
            <a:t>Mined SCO</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1</cdr:x>
      <cdr:y>0.06059</cdr:y>
    </cdr:to>
    <cdr:sp macro="" textlink="">
      <cdr:nvSpPr>
        <cdr:cNvPr id="3" name="txtboxChartTitle"/>
        <cdr:cNvSpPr txBox="1">
          <a:spLocks xmlns:a="http://schemas.openxmlformats.org/drawingml/2006/main"/>
        </cdr:cNvSpPr>
      </cdr:nvSpPr>
      <cdr:spPr>
        <a:xfrm xmlns:a="http://schemas.openxmlformats.org/drawingml/2006/main">
          <a:off x="0" y="0"/>
          <a:ext cx="820737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pitchFamily="34" charset="0"/>
            </a:rPr>
            <a:t>Composition of IHS Markit base case absolute oil sands emissions (MMtCO</a:t>
          </a:r>
          <a:r>
            <a:rPr lang="en-US" sz="1200" b="1" i="0" u="none" strike="noStrike" baseline="-25000" dirty="0">
              <a:solidFill>
                <a:srgbClr val="FFFFFF"/>
              </a:solidFill>
              <a:latin typeface="Arial" panose="020B0604020202020204" pitchFamily="34" charset="0"/>
              <a:cs typeface="Arial" pitchFamily="34" charset="0"/>
            </a:rPr>
            <a:t>2</a:t>
          </a:r>
          <a:r>
            <a:rPr lang="en-US" sz="1200" b="1" i="0" u="none" strike="noStrike" dirty="0">
              <a:solidFill>
                <a:srgbClr val="FFFFFF"/>
              </a:solidFill>
              <a:latin typeface="Arial" panose="020B0604020202020204" pitchFamily="34" charset="0"/>
              <a:cs typeface="Arial" pitchFamily="34" charset="0"/>
            </a:rPr>
            <a:t>e per year)</a:t>
          </a:r>
          <a:endParaRPr lang="en-US" sz="1200" b="1"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0.24662</cdr:x>
      <cdr:y>0.28135</cdr:y>
    </cdr:from>
    <cdr:to>
      <cdr:x>0.3662</cdr:x>
      <cdr:y>0.33286</cdr:y>
    </cdr:to>
    <cdr:sp macro="" textlink="">
      <cdr:nvSpPr>
        <cdr:cNvPr id="8" name="TextBox 1"/>
        <cdr:cNvSpPr txBox="1"/>
      </cdr:nvSpPr>
      <cdr:spPr>
        <a:xfrm xmlns:a="http://schemas.openxmlformats.org/drawingml/2006/main">
          <a:off x="2770284" y="1337264"/>
          <a:ext cx="1343260" cy="244809"/>
        </a:xfrm>
        <a:prstGeom xmlns:a="http://schemas.openxmlformats.org/drawingml/2006/main" prst="rect">
          <a:avLst/>
        </a:prstGeom>
        <a:noFill xmlns:a="http://schemas.openxmlformats.org/drawingml/2006/main"/>
        <a:ln xmlns:a="http://schemas.openxmlformats.org/drawingml/2006/main" w="6350">
          <a:solidFill>
            <a:srgbClr val="7F808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dirty="0">
              <a:solidFill>
                <a:srgbClr val="000000"/>
              </a:solidFill>
              <a:latin typeface="Arial" panose="020B0604020202020204" pitchFamily="34" charset="0"/>
              <a:cs typeface="Arial" panose="020B0604020202020204" pitchFamily="34" charset="0"/>
            </a:rPr>
            <a:t>Experimental</a:t>
          </a:r>
        </a:p>
      </cdr:txBody>
    </cdr:sp>
  </cdr:relSizeAnchor>
  <cdr:relSizeAnchor xmlns:cdr="http://schemas.openxmlformats.org/drawingml/2006/chartDrawing">
    <cdr:from>
      <cdr:x>0.61268</cdr:x>
      <cdr:y>0.18033</cdr:y>
    </cdr:from>
    <cdr:to>
      <cdr:x>0.69677</cdr:x>
      <cdr:y>0.23219</cdr:y>
    </cdr:to>
    <cdr:sp macro="" textlink="">
      <cdr:nvSpPr>
        <cdr:cNvPr id="16" name="TextBox 1">
          <a:extLst xmlns:a="http://schemas.openxmlformats.org/drawingml/2006/main">
            <a:ext uri="{FF2B5EF4-FFF2-40B4-BE49-F238E27FC236}">
              <a16:creationId xmlns:a16="http://schemas.microsoft.com/office/drawing/2014/main" id="{6D62EA1F-F4E1-42F5-972F-55C26F096BF2}"/>
            </a:ext>
          </a:extLst>
        </cdr:cNvPr>
        <cdr:cNvSpPr txBox="1"/>
      </cdr:nvSpPr>
      <cdr:spPr>
        <a:xfrm xmlns:a="http://schemas.openxmlformats.org/drawingml/2006/main">
          <a:off x="6882365" y="857092"/>
          <a:ext cx="944600" cy="246493"/>
        </a:xfrm>
        <a:prstGeom xmlns:a="http://schemas.openxmlformats.org/drawingml/2006/main" prst="rect">
          <a:avLst/>
        </a:prstGeom>
        <a:solidFill xmlns:a="http://schemas.openxmlformats.org/drawingml/2006/main">
          <a:schemeClr val="bg1"/>
        </a:solidFill>
        <a:ln xmlns:a="http://schemas.openxmlformats.org/drawingml/2006/main" w="6350">
          <a:solidFill>
            <a:srgbClr val="7F808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baseline="0" dirty="0">
              <a:solidFill>
                <a:srgbClr val="000000"/>
              </a:solidFill>
              <a:latin typeface="Arial" panose="020B0604020202020204" pitchFamily="34" charset="0"/>
              <a:cs typeface="Arial" panose="020B0604020202020204" pitchFamily="34" charset="0"/>
            </a:rPr>
            <a:t>Mined PFT</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0.56333</cdr:x>
      <cdr:y>0.44149</cdr:y>
    </cdr:from>
    <cdr:to>
      <cdr:x>0.68287</cdr:x>
      <cdr:y>0.48855</cdr:y>
    </cdr:to>
    <cdr:sp macro="" textlink="">
      <cdr:nvSpPr>
        <cdr:cNvPr id="17" name="TextBox 1">
          <a:extLst xmlns:a="http://schemas.openxmlformats.org/drawingml/2006/main">
            <a:ext uri="{FF2B5EF4-FFF2-40B4-BE49-F238E27FC236}">
              <a16:creationId xmlns:a16="http://schemas.microsoft.com/office/drawing/2014/main" id="{C0FDA713-521C-43B0-9066-713D6FBFC21C}"/>
            </a:ext>
          </a:extLst>
        </cdr:cNvPr>
        <cdr:cNvSpPr txBox="1"/>
      </cdr:nvSpPr>
      <cdr:spPr>
        <a:xfrm xmlns:a="http://schemas.openxmlformats.org/drawingml/2006/main">
          <a:off x="6327975" y="2098383"/>
          <a:ext cx="1342811" cy="223675"/>
        </a:xfrm>
        <a:prstGeom xmlns:a="http://schemas.openxmlformats.org/drawingml/2006/main" prst="rect">
          <a:avLst/>
        </a:prstGeom>
        <a:noFill xmlns:a="http://schemas.openxmlformats.org/drawingml/2006/main"/>
        <a:ln xmlns:a="http://schemas.openxmlformats.org/drawingml/2006/main" w="6350">
          <a:solidFill>
            <a:srgbClr val="7F808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baseline="0" dirty="0">
              <a:solidFill>
                <a:srgbClr val="000000"/>
              </a:solidFill>
              <a:latin typeface="Arial" panose="020B0604020202020204" pitchFamily="34" charset="0"/>
              <a:cs typeface="Arial" panose="020B0604020202020204" pitchFamily="34" charset="0"/>
            </a:rPr>
            <a:t>SAGD</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0.57052</cdr:x>
      <cdr:y>0.5341</cdr:y>
    </cdr:from>
    <cdr:to>
      <cdr:x>0.64541</cdr:x>
      <cdr:y>0.58115</cdr:y>
    </cdr:to>
    <cdr:sp macro="" textlink="">
      <cdr:nvSpPr>
        <cdr:cNvPr id="18" name="TextBox 1">
          <a:extLst xmlns:a="http://schemas.openxmlformats.org/drawingml/2006/main">
            <a:ext uri="{FF2B5EF4-FFF2-40B4-BE49-F238E27FC236}">
              <a16:creationId xmlns:a16="http://schemas.microsoft.com/office/drawing/2014/main" id="{F0364EB5-27F4-415E-AFAD-E0AD97274E46}"/>
            </a:ext>
          </a:extLst>
        </cdr:cNvPr>
        <cdr:cNvSpPr txBox="1"/>
      </cdr:nvSpPr>
      <cdr:spPr>
        <a:xfrm xmlns:a="http://schemas.openxmlformats.org/drawingml/2006/main">
          <a:off x="6408723" y="2538542"/>
          <a:ext cx="841251" cy="223627"/>
        </a:xfrm>
        <a:prstGeom xmlns:a="http://schemas.openxmlformats.org/drawingml/2006/main" prst="rect">
          <a:avLst/>
        </a:prstGeom>
        <a:noFill xmlns:a="http://schemas.openxmlformats.org/drawingml/2006/main"/>
        <a:ln xmlns:a="http://schemas.openxmlformats.org/drawingml/2006/main" w="6350">
          <a:solidFill>
            <a:srgbClr val="7F808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baseline="0" dirty="0">
              <a:solidFill>
                <a:srgbClr val="000000"/>
              </a:solidFill>
              <a:latin typeface="Arial" panose="020B0604020202020204" pitchFamily="34" charset="0"/>
              <a:cs typeface="Arial" panose="020B0604020202020204" pitchFamily="34" charset="0"/>
            </a:rPr>
            <a:t>CSS</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0.30641</cdr:x>
      <cdr:y>0.33286</cdr:y>
    </cdr:from>
    <cdr:to>
      <cdr:x>0.35489</cdr:x>
      <cdr:y>0.84935</cdr:y>
    </cdr:to>
    <cdr:cxnSp macro="">
      <cdr:nvCxnSpPr>
        <cdr:cNvPr id="21" name="Straight Arrow Connector 20">
          <a:extLst xmlns:a="http://schemas.openxmlformats.org/drawingml/2006/main">
            <a:ext uri="{FF2B5EF4-FFF2-40B4-BE49-F238E27FC236}">
              <a16:creationId xmlns:a16="http://schemas.microsoft.com/office/drawing/2014/main" id="{49DB0B0B-E3E7-4EA8-A0EB-BC7F5E9F7BFC}"/>
            </a:ext>
          </a:extLst>
        </cdr:cNvPr>
        <cdr:cNvCxnSpPr>
          <a:stCxn xmlns:a="http://schemas.openxmlformats.org/drawingml/2006/main" id="8" idx="2"/>
        </cdr:cNvCxnSpPr>
      </cdr:nvCxnSpPr>
      <cdr:spPr>
        <a:xfrm xmlns:a="http://schemas.openxmlformats.org/drawingml/2006/main">
          <a:off x="3441914" y="1582073"/>
          <a:ext cx="544570" cy="2454848"/>
        </a:xfrm>
        <a:prstGeom xmlns:a="http://schemas.openxmlformats.org/drawingml/2006/main" prst="straightConnector1">
          <a:avLst/>
        </a:prstGeom>
        <a:ln xmlns:a="http://schemas.openxmlformats.org/drawingml/2006/main" w="635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0.19409</cdr:x>
      <cdr:y>0.40915</cdr:y>
    </cdr:from>
    <cdr:to>
      <cdr:x>0.2697</cdr:x>
      <cdr:y>0.86364</cdr:y>
    </cdr:to>
    <cdr:cxnSp macro="">
      <cdr:nvCxnSpPr>
        <cdr:cNvPr id="22" name="Straight Arrow Connector 21">
          <a:extLst xmlns:a="http://schemas.openxmlformats.org/drawingml/2006/main">
            <a:ext uri="{FF2B5EF4-FFF2-40B4-BE49-F238E27FC236}">
              <a16:creationId xmlns:a16="http://schemas.microsoft.com/office/drawing/2014/main" id="{BC3C234C-6B97-4779-A8AF-D4996506C138}"/>
            </a:ext>
          </a:extLst>
        </cdr:cNvPr>
        <cdr:cNvCxnSpPr>
          <a:stCxn xmlns:a="http://schemas.openxmlformats.org/drawingml/2006/main" id="9" idx="2"/>
        </cdr:cNvCxnSpPr>
      </cdr:nvCxnSpPr>
      <cdr:spPr>
        <a:xfrm xmlns:a="http://schemas.openxmlformats.org/drawingml/2006/main">
          <a:off x="2180248" y="1944687"/>
          <a:ext cx="849333" cy="2160172"/>
        </a:xfrm>
        <a:prstGeom xmlns:a="http://schemas.openxmlformats.org/drawingml/2006/main" prst="straightConnector1">
          <a:avLst/>
        </a:prstGeom>
        <a:ln xmlns:a="http://schemas.openxmlformats.org/drawingml/2006/main" w="635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0.36697</cdr:x>
      <cdr:y>0.11949</cdr:y>
    </cdr:from>
    <cdr:to>
      <cdr:x>0.54623</cdr:x>
      <cdr:y>0.2099</cdr:y>
    </cdr:to>
    <cdr:sp macro="" textlink="">
      <cdr:nvSpPr>
        <cdr:cNvPr id="2" name="TextBox 1">
          <a:extLst xmlns:a="http://schemas.openxmlformats.org/drawingml/2006/main">
            <a:ext uri="{FF2B5EF4-FFF2-40B4-BE49-F238E27FC236}">
              <a16:creationId xmlns:a16="http://schemas.microsoft.com/office/drawing/2014/main" id="{61BD6B13-0A71-4DB4-B823-9A25D0CE1101}"/>
            </a:ext>
          </a:extLst>
        </cdr:cNvPr>
        <cdr:cNvSpPr txBox="1"/>
      </cdr:nvSpPr>
      <cdr:spPr>
        <a:xfrm xmlns:a="http://schemas.openxmlformats.org/drawingml/2006/main">
          <a:off x="4122283" y="567910"/>
          <a:ext cx="2013637" cy="429720"/>
        </a:xfrm>
        <a:prstGeom xmlns:a="http://schemas.openxmlformats.org/drawingml/2006/main" prst="rect">
          <a:avLst/>
        </a:prstGeom>
        <a:solidFill xmlns:a="http://schemas.openxmlformats.org/drawingml/2006/main">
          <a:schemeClr val="bg1"/>
        </a:solidFill>
        <a:ln xmlns:a="http://schemas.openxmlformats.org/drawingml/2006/main" w="6350">
          <a:solidFill>
            <a:srgbClr val="7F808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b="0" dirty="0">
              <a:solidFill>
                <a:schemeClr val="tx1"/>
              </a:solidFill>
              <a:latin typeface="Arial" panose="020B0604020202020204" pitchFamily="34" charset="0"/>
              <a:cs typeface="Arial" panose="020B0604020202020204" pitchFamily="34" charset="0"/>
            </a:rPr>
            <a:t>Intensity</a:t>
          </a:r>
          <a:r>
            <a:rPr lang="en-US" sz="1000" b="0" baseline="0" dirty="0">
              <a:solidFill>
                <a:schemeClr val="tx1"/>
              </a:solidFill>
              <a:latin typeface="Arial" panose="020B0604020202020204" pitchFamily="34" charset="0"/>
              <a:cs typeface="Arial" panose="020B0604020202020204" pitchFamily="34" charset="0"/>
            </a:rPr>
            <a:t> (direct emissions kg/</a:t>
          </a:r>
          <a:r>
            <a:rPr lang="en-US" sz="1000" b="0" baseline="0" dirty="0" err="1">
              <a:solidFill>
                <a:schemeClr val="tx1"/>
              </a:solidFill>
              <a:latin typeface="Arial" panose="020B0604020202020204" pitchFamily="34" charset="0"/>
              <a:cs typeface="Arial" panose="020B0604020202020204" pitchFamily="34" charset="0"/>
            </a:rPr>
            <a:t>bbl</a:t>
          </a:r>
          <a:r>
            <a:rPr lang="en-US" sz="1000" b="0" baseline="0" dirty="0">
              <a:solidFill>
                <a:schemeClr val="tx1"/>
              </a:solidFill>
              <a:latin typeface="Arial" panose="020B0604020202020204" pitchFamily="34" charset="0"/>
              <a:cs typeface="Arial" panose="020B0604020202020204" pitchFamily="34" charset="0"/>
            </a:rPr>
            <a:t> of SCO or bitumen)</a:t>
          </a:r>
          <a:endParaRPr lang="en-US" sz="1000" b="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0.44869</cdr:x>
      <cdr:y>0.21173</cdr:y>
    </cdr:from>
    <cdr:to>
      <cdr:x>0.45799</cdr:x>
      <cdr:y>0.29077</cdr:y>
    </cdr:to>
    <cdr:cxnSp macro="">
      <cdr:nvCxnSpPr>
        <cdr:cNvPr id="6" name="Straight Arrow Connector 5">
          <a:extLst xmlns:a="http://schemas.openxmlformats.org/drawingml/2006/main">
            <a:ext uri="{FF2B5EF4-FFF2-40B4-BE49-F238E27FC236}">
              <a16:creationId xmlns:a16="http://schemas.microsoft.com/office/drawing/2014/main" id="{E9F99DDC-7ED2-4DD4-B158-F69E149A9E33}"/>
            </a:ext>
          </a:extLst>
        </cdr:cNvPr>
        <cdr:cNvCxnSpPr/>
      </cdr:nvCxnSpPr>
      <cdr:spPr>
        <a:xfrm xmlns:a="http://schemas.openxmlformats.org/drawingml/2006/main">
          <a:off x="5040221" y="1006338"/>
          <a:ext cx="104503" cy="375680"/>
        </a:xfrm>
        <a:prstGeom xmlns:a="http://schemas.openxmlformats.org/drawingml/2006/main" prst="straightConnector1">
          <a:avLst/>
        </a:prstGeom>
        <a:ln xmlns:a="http://schemas.openxmlformats.org/drawingml/2006/main">
          <a:solidFill>
            <a:srgbClr val="EE2F5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0.82455</cdr:x>
      <cdr:y>0.95992</cdr:y>
    </cdr:from>
    <cdr:to>
      <cdr:x>1</cdr:x>
      <cdr:y>1</cdr:y>
    </cdr:to>
    <cdr:sp macro="" textlink="">
      <cdr:nvSpPr>
        <cdr:cNvPr id="19"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6767375"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0.75643</cdr:x>
      <cdr:y>0.24868</cdr:y>
    </cdr:from>
    <cdr:to>
      <cdr:x>0.78713</cdr:x>
      <cdr:y>0.76528</cdr:y>
    </cdr:to>
    <cdr:sp macro="" textlink="">
      <cdr:nvSpPr>
        <cdr:cNvPr id="4" name="txtBoxSecondaryYAxisLabel">
          <a:extLst xmlns:a="http://schemas.openxmlformats.org/drawingml/2006/main">
            <a:ext uri="{FF2B5EF4-FFF2-40B4-BE49-F238E27FC236}">
              <a16:creationId xmlns:a16="http://schemas.microsoft.com/office/drawing/2014/main" id="{BC9589C8-4488-4AFF-A750-504A91535FA1}"/>
            </a:ext>
          </a:extLst>
        </cdr:cNvPr>
        <cdr:cNvSpPr txBox="1"/>
      </cdr:nvSpPr>
      <cdr:spPr>
        <a:xfrm xmlns:a="http://schemas.openxmlformats.org/drawingml/2006/main" rot="-5400000">
          <a:off x="7441828" y="2237227"/>
          <a:ext cx="2455387" cy="344858"/>
        </a:xfrm>
        <a:prstGeom xmlns:a="http://schemas.openxmlformats.org/drawingml/2006/main" prst="rect">
          <a:avLst/>
        </a:prstGeom>
        <a:ln xmlns:a="http://schemas.openxmlformats.org/drawingml/2006/main"/>
      </cdr:spPr>
      <cdr:txBody>
        <a:bodyPr xmlns:a="http://schemas.openxmlformats.org/drawingml/2006/main" vertOverflow="clip" vert="horz" lIns="76200" tIns="72000" rIns="76200" bIns="72000" rtlCol="0" anchor="b">
          <a:noAutofit/>
        </a:bodyP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kgCO</a:t>
          </a:r>
          <a:r>
            <a:rPr lang="en-US" sz="1000" b="1" baseline="-25000" dirty="0">
              <a:solidFill>
                <a:srgbClr val="000000"/>
              </a:solidFill>
              <a:latin typeface="Arial" panose="020B0604020202020204" pitchFamily="34" charset="0"/>
            </a:rPr>
            <a:t>2</a:t>
          </a:r>
          <a:r>
            <a:rPr lang="en-US" sz="1000" b="1" dirty="0">
              <a:solidFill>
                <a:srgbClr val="000000"/>
              </a:solidFill>
              <a:latin typeface="Arial" panose="020B0604020202020204" pitchFamily="34" charset="0"/>
            </a:rPr>
            <a:t>e/</a:t>
          </a:r>
          <a:r>
            <a:rPr lang="en-US" sz="1000" b="1" dirty="0" err="1">
              <a:solidFill>
                <a:srgbClr val="000000"/>
              </a:solidFill>
              <a:latin typeface="Arial" panose="020B0604020202020204" pitchFamily="34" charset="0"/>
            </a:rPr>
            <a:t>bbl</a:t>
          </a:r>
          <a:r>
            <a:rPr lang="en-US" sz="1000" b="1" dirty="0">
              <a:solidFill>
                <a:srgbClr val="000000"/>
              </a:solidFill>
              <a:latin typeface="Arial" panose="020B0604020202020204" pitchFamily="34" charset="0"/>
            </a:rPr>
            <a:t> of production</a:t>
          </a:r>
        </a:p>
      </cdr:txBody>
    </cdr:sp>
  </cdr:relSizeAnchor>
  <cdr:relSizeAnchor xmlns:cdr="http://schemas.openxmlformats.org/drawingml/2006/chartDrawing">
    <cdr:from>
      <cdr:x>0.8464</cdr:x>
      <cdr:y>0.0853</cdr:y>
    </cdr:from>
    <cdr:to>
      <cdr:x>0.94331</cdr:x>
      <cdr:y>0.13711</cdr:y>
    </cdr:to>
    <cdr:sp macro="" textlink="">
      <cdr:nvSpPr>
        <cdr:cNvPr id="30" name="TextBox 29">
          <a:extLst xmlns:a="http://schemas.openxmlformats.org/drawingml/2006/main">
            <a:ext uri="{FF2B5EF4-FFF2-40B4-BE49-F238E27FC236}">
              <a16:creationId xmlns:a16="http://schemas.microsoft.com/office/drawing/2014/main" id="{DD6D0D0D-E611-416B-B432-ED1E266262B4}"/>
            </a:ext>
          </a:extLst>
        </cdr:cNvPr>
        <cdr:cNvSpPr txBox="1"/>
      </cdr:nvSpPr>
      <cdr:spPr>
        <a:xfrm xmlns:a="http://schemas.openxmlformats.org/drawingml/2006/main">
          <a:off x="9507719" y="405448"/>
          <a:ext cx="1088572" cy="246221"/>
        </a:xfrm>
        <a:prstGeom xmlns:a="http://schemas.openxmlformats.org/drawingml/2006/main" prst="rect">
          <a:avLst/>
        </a:prstGeom>
        <a:noFill xmlns:a="http://schemas.openxmlformats.org/drawingml/2006/main"/>
      </cdr:spPr>
      <cdr:txBody>
        <a:bodyPr xmlns:a="http://schemas.openxmlformats.org/drawingml/2006/main" vertOverflow="clip" wrap="square" lIns="72000" rIns="72000" rtlCol="0">
          <a:spAutoFit/>
        </a:bodyPr>
        <a:lstStyle xmlns:a="http://schemas.openxmlformats.org/drawingml/2006/main"/>
        <a:p xmlns:a="http://schemas.openxmlformats.org/drawingml/2006/main">
          <a:r>
            <a:rPr lang="en-US" sz="1000" b="1" dirty="0"/>
            <a:t>Change 2009–20</a:t>
          </a:r>
        </a:p>
      </cdr:txBody>
    </cdr:sp>
  </cdr:relSizeAnchor>
  <cdr:relSizeAnchor xmlns:cdr="http://schemas.openxmlformats.org/drawingml/2006/chartDrawing">
    <cdr:from>
      <cdr:x>0.81849</cdr:x>
      <cdr:y>0.07797</cdr:y>
    </cdr:from>
    <cdr:to>
      <cdr:x>0.98672</cdr:x>
      <cdr:y>0.91653</cdr:y>
    </cdr:to>
    <cdr:sp macro="" textlink="">
      <cdr:nvSpPr>
        <cdr:cNvPr id="31" name="TextBox 30">
          <a:extLst xmlns:a="http://schemas.openxmlformats.org/drawingml/2006/main">
            <a:ext uri="{FF2B5EF4-FFF2-40B4-BE49-F238E27FC236}">
              <a16:creationId xmlns:a16="http://schemas.microsoft.com/office/drawing/2014/main" id="{B0E77B33-5E08-46A6-AF4D-1D8EB956E880}"/>
            </a:ext>
          </a:extLst>
        </cdr:cNvPr>
        <cdr:cNvSpPr txBox="1"/>
      </cdr:nvSpPr>
      <cdr:spPr>
        <a:xfrm xmlns:a="http://schemas.openxmlformats.org/drawingml/2006/main">
          <a:off x="9194210" y="370613"/>
          <a:ext cx="1889760" cy="3985636"/>
        </a:xfrm>
        <a:prstGeom xmlns:a="http://schemas.openxmlformats.org/drawingml/2006/main" prst="rect">
          <a:avLst/>
        </a:prstGeom>
        <a:noFill xmlns:a="http://schemas.openxmlformats.org/drawingml/2006/main"/>
        <a:ln xmlns:a="http://schemas.openxmlformats.org/drawingml/2006/main" w="6350">
          <a:solidFill>
            <a:srgbClr val="7F8080"/>
          </a:solidFill>
        </a:ln>
      </cdr:spPr>
      <cdr:txBody>
        <a:bodyPr xmlns:a="http://schemas.openxmlformats.org/drawingml/2006/main" vertOverflow="clip" wrap="square" lIns="72000" rIns="72000" rtlCol="0">
          <a:spAutoFit/>
        </a:bodyPr>
        <a:lstStyle xmlns:a="http://schemas.openxmlformats.org/drawingml/2006/main"/>
        <a:p xmlns:a="http://schemas.openxmlformats.org/drawingml/2006/main">
          <a:endParaRPr lang="en-US" sz="1000" dirty="0" err="1"/>
        </a:p>
      </cdr:txBody>
    </cdr:sp>
  </cdr:relSizeAnchor>
  <cdr:relSizeAnchor xmlns:cdr="http://schemas.openxmlformats.org/drawingml/2006/chartDrawing">
    <cdr:from>
      <cdr:x>0.8273</cdr:x>
      <cdr:y>0.21278</cdr:y>
    </cdr:from>
    <cdr:to>
      <cdr:x>0.85452</cdr:x>
      <cdr:y>0.33286</cdr:y>
    </cdr:to>
    <cdr:sp macro="" textlink="">
      <cdr:nvSpPr>
        <cdr:cNvPr id="32" name="Arrow: Down 31">
          <a:extLst xmlns:a="http://schemas.openxmlformats.org/drawingml/2006/main">
            <a:ext uri="{FF2B5EF4-FFF2-40B4-BE49-F238E27FC236}">
              <a16:creationId xmlns:a16="http://schemas.microsoft.com/office/drawing/2014/main" id="{E3F1806B-EA26-433C-B587-8F32EAB7367E}"/>
            </a:ext>
          </a:extLst>
        </cdr:cNvPr>
        <cdr:cNvSpPr/>
      </cdr:nvSpPr>
      <cdr:spPr>
        <a:xfrm xmlns:a="http://schemas.openxmlformats.org/drawingml/2006/main" rot="10800000">
          <a:off x="9293133" y="1011315"/>
          <a:ext cx="305763" cy="570758"/>
        </a:xfrm>
        <a:prstGeom xmlns:a="http://schemas.openxmlformats.org/drawingml/2006/main" prst="downArrow">
          <a:avLst/>
        </a:prstGeom>
        <a:solidFill xmlns:a="http://schemas.openxmlformats.org/drawingml/2006/main">
          <a:srgbClr val="00AB4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400" kern="1200">
              <a:solidFill>
                <a:schemeClr val="lt1"/>
              </a:solidFill>
              <a:latin typeface="+mn-lt"/>
              <a:ea typeface="+mn-ea"/>
              <a:cs typeface="+mn-cs"/>
            </a:defRPr>
          </a:lvl1pPr>
          <a:lvl2pPr marL="457200" algn="l" defTabSz="914400" rtl="0" eaLnBrk="1" latinLnBrk="0" hangingPunct="1">
            <a:defRPr sz="14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400" kern="1200">
              <a:solidFill>
                <a:schemeClr val="lt1"/>
              </a:solidFill>
              <a:latin typeface="+mn-lt"/>
              <a:ea typeface="+mn-ea"/>
              <a:cs typeface="+mn-cs"/>
            </a:defRPr>
          </a:lvl4pPr>
          <a:lvl5pPr marL="1828800" algn="l" defTabSz="914400" rtl="0" eaLnBrk="1" latinLnBrk="0" hangingPunct="1">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xmlns:a="http://schemas.openxmlformats.org/drawingml/2006/main">
          <a:pPr algn="ctr"/>
          <a:endParaRPr lang="en-US" sz="1000" b="1" spc="20">
            <a:solidFill>
              <a:srgbClr val="FFFFFF"/>
            </a:solidFill>
            <a:latin typeface="Arial"/>
          </a:endParaRPr>
        </a:p>
      </cdr:txBody>
    </cdr:sp>
  </cdr:relSizeAnchor>
  <cdr:relSizeAnchor xmlns:cdr="http://schemas.openxmlformats.org/drawingml/2006/chartDrawing">
    <cdr:from>
      <cdr:x>0.82822</cdr:x>
      <cdr:y>0.55378</cdr:y>
    </cdr:from>
    <cdr:to>
      <cdr:x>0.85544</cdr:x>
      <cdr:y>0.67386</cdr:y>
    </cdr:to>
    <cdr:sp macro="" textlink="">
      <cdr:nvSpPr>
        <cdr:cNvPr id="33" name="Arrow: Down 32">
          <a:extLst xmlns:a="http://schemas.openxmlformats.org/drawingml/2006/main">
            <a:ext uri="{FF2B5EF4-FFF2-40B4-BE49-F238E27FC236}">
              <a16:creationId xmlns:a16="http://schemas.microsoft.com/office/drawing/2014/main" id="{79E0499C-8C17-4A6C-BC96-C1EE9E666F17}"/>
            </a:ext>
          </a:extLst>
        </cdr:cNvPr>
        <cdr:cNvSpPr/>
      </cdr:nvSpPr>
      <cdr:spPr>
        <a:xfrm xmlns:a="http://schemas.openxmlformats.org/drawingml/2006/main" rot="10800000">
          <a:off x="9303567" y="2632090"/>
          <a:ext cx="305764" cy="570759"/>
        </a:xfrm>
        <a:prstGeom xmlns:a="http://schemas.openxmlformats.org/drawingml/2006/main" prst="downArrow">
          <a:avLst/>
        </a:prstGeom>
        <a:solidFill xmlns:a="http://schemas.openxmlformats.org/drawingml/2006/main">
          <a:srgbClr val="00AB4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400" kern="1200">
              <a:solidFill>
                <a:schemeClr val="lt1"/>
              </a:solidFill>
              <a:latin typeface="+mn-lt"/>
              <a:ea typeface="+mn-ea"/>
              <a:cs typeface="+mn-cs"/>
            </a:defRPr>
          </a:lvl1pPr>
          <a:lvl2pPr marL="457200" algn="l" defTabSz="914400" rtl="0" eaLnBrk="1" latinLnBrk="0" hangingPunct="1">
            <a:defRPr sz="14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400" kern="1200">
              <a:solidFill>
                <a:schemeClr val="lt1"/>
              </a:solidFill>
              <a:latin typeface="+mn-lt"/>
              <a:ea typeface="+mn-ea"/>
              <a:cs typeface="+mn-cs"/>
            </a:defRPr>
          </a:lvl4pPr>
          <a:lvl5pPr marL="1828800" algn="l" defTabSz="914400" rtl="0" eaLnBrk="1" latinLnBrk="0" hangingPunct="1">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xmlns:a="http://schemas.openxmlformats.org/drawingml/2006/main">
          <a:pPr algn="ctr"/>
          <a:endParaRPr lang="en-US" sz="1000" b="1" spc="20">
            <a:solidFill>
              <a:srgbClr val="FFFFFF"/>
            </a:solidFill>
            <a:latin typeface="Arial"/>
          </a:endParaRPr>
        </a:p>
      </cdr:txBody>
    </cdr:sp>
  </cdr:relSizeAnchor>
  <cdr:relSizeAnchor xmlns:cdr="http://schemas.openxmlformats.org/drawingml/2006/chartDrawing">
    <cdr:from>
      <cdr:x>0.82857</cdr:x>
      <cdr:y>0.39805</cdr:y>
    </cdr:from>
    <cdr:to>
      <cdr:x>0.85234</cdr:x>
      <cdr:y>0.50443</cdr:y>
    </cdr:to>
    <cdr:sp macro="" textlink="">
      <cdr:nvSpPr>
        <cdr:cNvPr id="34" name="Arrow: Down 33">
          <a:extLst xmlns:a="http://schemas.openxmlformats.org/drawingml/2006/main">
            <a:ext uri="{FF2B5EF4-FFF2-40B4-BE49-F238E27FC236}">
              <a16:creationId xmlns:a16="http://schemas.microsoft.com/office/drawing/2014/main" id="{8E9BE701-92E3-4A40-8740-3107CBB735E4}"/>
            </a:ext>
          </a:extLst>
        </cdr:cNvPr>
        <cdr:cNvSpPr/>
      </cdr:nvSpPr>
      <cdr:spPr>
        <a:xfrm xmlns:a="http://schemas.openxmlformats.org/drawingml/2006/main">
          <a:off x="9307420" y="1891930"/>
          <a:ext cx="267075" cy="505623"/>
        </a:xfrm>
        <a:prstGeom xmlns:a="http://schemas.openxmlformats.org/drawingml/2006/main" prst="downArrow">
          <a:avLst/>
        </a:prstGeom>
        <a:solidFill xmlns:a="http://schemas.openxmlformats.org/drawingml/2006/main">
          <a:srgbClr val="EE2F5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400" kern="1200">
              <a:solidFill>
                <a:schemeClr val="lt1"/>
              </a:solidFill>
              <a:latin typeface="+mn-lt"/>
              <a:ea typeface="+mn-ea"/>
              <a:cs typeface="+mn-cs"/>
            </a:defRPr>
          </a:lvl1pPr>
          <a:lvl2pPr marL="457200" algn="l" defTabSz="914400" rtl="0" eaLnBrk="1" latinLnBrk="0" hangingPunct="1">
            <a:defRPr sz="14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400" kern="1200">
              <a:solidFill>
                <a:schemeClr val="lt1"/>
              </a:solidFill>
              <a:latin typeface="+mn-lt"/>
              <a:ea typeface="+mn-ea"/>
              <a:cs typeface="+mn-cs"/>
            </a:defRPr>
          </a:lvl4pPr>
          <a:lvl5pPr marL="1828800" algn="l" defTabSz="914400" rtl="0" eaLnBrk="1" latinLnBrk="0" hangingPunct="1">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xmlns:a="http://schemas.openxmlformats.org/drawingml/2006/main">
          <a:pPr algn="ctr"/>
          <a:endParaRPr lang="en-US" sz="1000" b="1" spc="20">
            <a:solidFill>
              <a:srgbClr val="FFFFFF"/>
            </a:solidFill>
            <a:latin typeface="Arial"/>
          </a:endParaRPr>
        </a:p>
      </cdr:txBody>
    </cdr:sp>
  </cdr:relSizeAnchor>
  <cdr:relSizeAnchor xmlns:cdr="http://schemas.openxmlformats.org/drawingml/2006/chartDrawing">
    <cdr:from>
      <cdr:x>0.86624</cdr:x>
      <cdr:y>0.58154</cdr:y>
    </cdr:from>
    <cdr:to>
      <cdr:x>0.99137</cdr:x>
      <cdr:y>0.66572</cdr:y>
    </cdr:to>
    <cdr:sp macro="" textlink="">
      <cdr:nvSpPr>
        <cdr:cNvPr id="35" name="TextBox 9">
          <a:extLst xmlns:a="http://schemas.openxmlformats.org/drawingml/2006/main">
            <a:ext uri="{FF2B5EF4-FFF2-40B4-BE49-F238E27FC236}">
              <a16:creationId xmlns:a16="http://schemas.microsoft.com/office/drawing/2014/main" id="{0194C043-035F-4E2C-BE89-8CD314E3208F}"/>
            </a:ext>
          </a:extLst>
        </cdr:cNvPr>
        <cdr:cNvSpPr txBox="1"/>
      </cdr:nvSpPr>
      <cdr:spPr>
        <a:xfrm xmlns:a="http://schemas.openxmlformats.org/drawingml/2006/main">
          <a:off x="9730660" y="2764036"/>
          <a:ext cx="1405561" cy="400110"/>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a:lstStyle>
        <a:p xmlns:a="http://schemas.openxmlformats.org/drawingml/2006/main">
          <a:r>
            <a:rPr lang="en-US" sz="1000" dirty="0">
              <a:solidFill>
                <a:srgbClr val="000000"/>
              </a:solidFill>
              <a:latin typeface="Arial"/>
            </a:rPr>
            <a:t>GHG emission</a:t>
          </a:r>
        </a:p>
        <a:p xmlns:a="http://schemas.openxmlformats.org/drawingml/2006/main">
          <a:r>
            <a:rPr lang="en-US" sz="1000" dirty="0">
              <a:solidFill>
                <a:srgbClr val="000000"/>
              </a:solidFill>
              <a:latin typeface="Arial"/>
            </a:rPr>
            <a:t>60% or 29 MMtCO</a:t>
          </a:r>
          <a:r>
            <a:rPr lang="en-US" sz="1000" baseline="-25000" dirty="0">
              <a:solidFill>
                <a:srgbClr val="000000"/>
              </a:solidFill>
              <a:latin typeface="Arial"/>
            </a:rPr>
            <a:t>2</a:t>
          </a:r>
          <a:r>
            <a:rPr lang="en-US" sz="1000" dirty="0">
              <a:solidFill>
                <a:srgbClr val="000000"/>
              </a:solidFill>
              <a:latin typeface="Arial"/>
            </a:rPr>
            <a:t>e</a:t>
          </a:r>
        </a:p>
      </cdr:txBody>
    </cdr:sp>
  </cdr:relSizeAnchor>
  <cdr:relSizeAnchor xmlns:cdr="http://schemas.openxmlformats.org/drawingml/2006/chartDrawing">
    <cdr:from>
      <cdr:x>0.64658</cdr:x>
      <cdr:y>0.22853</cdr:y>
    </cdr:from>
    <cdr:to>
      <cdr:x>0.64658</cdr:x>
      <cdr:y>0.267</cdr:y>
    </cdr:to>
    <cdr:cxnSp macro="">
      <cdr:nvCxnSpPr>
        <cdr:cNvPr id="37" name="Straight Arrow Connector 36">
          <a:extLst xmlns:a="http://schemas.openxmlformats.org/drawingml/2006/main">
            <a:ext uri="{FF2B5EF4-FFF2-40B4-BE49-F238E27FC236}">
              <a16:creationId xmlns:a16="http://schemas.microsoft.com/office/drawing/2014/main" id="{C74E007E-0774-48ED-BEC4-9F55123C51C5}"/>
            </a:ext>
          </a:extLst>
        </cdr:cNvPr>
        <cdr:cNvCxnSpPr/>
      </cdr:nvCxnSpPr>
      <cdr:spPr>
        <a:xfrm xmlns:a="http://schemas.openxmlformats.org/drawingml/2006/main">
          <a:off x="7263084" y="1086182"/>
          <a:ext cx="0" cy="182847"/>
        </a:xfrm>
        <a:prstGeom xmlns:a="http://schemas.openxmlformats.org/drawingml/2006/main" prst="straightConnector1">
          <a:avLst/>
        </a:prstGeom>
        <a:ln xmlns:a="http://schemas.openxmlformats.org/drawingml/2006/main" w="635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2" name="txtboxChartTitle"/>
        <cdr:cNvSpPr txBox="1">
          <a:spLocks xmlns:a="http://schemas.openxmlformats.org/drawingml/2006/main"/>
        </cdr:cNvSpPr>
      </cdr:nvSpPr>
      <cdr:spPr>
        <a:xfrm xmlns:a="http://schemas.openxmlformats.org/drawingml/2006/main">
          <a:off x="0" y="0"/>
          <a:ext cx="11229975" cy="28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p xmlns:a="http://schemas.openxmlformats.org/drawingml/2006/main">
          <a:pPr algn="l"/>
          <a:fld id="{5346657E-3331-4EE8-B01B-9E4017DE6B1E}" type="TxLink">
            <a:rPr lang="en-US" sz="1200" b="1" i="0" u="none" strike="noStrike">
              <a:solidFill>
                <a:srgbClr val="FFFFFF"/>
              </a:solidFill>
              <a:latin typeface="Arial" panose="020B0604020202020204" pitchFamily="34" charset="0"/>
              <a:cs typeface="Arial" pitchFamily="34" charset="0"/>
            </a:rPr>
            <a:pPr algn="l"/>
            <a:t>Estimated value of key western Canadian hydrocarbon streams</a:t>
          </a:fld>
          <a:endParaRPr lang="en-US" sz="1200" b="1" i="0" u="none" strike="noStrike">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0.96213</cdr:y>
    </cdr:from>
    <cdr:to>
      <cdr:x>0.87177</cdr:x>
      <cdr:y>1</cdr:y>
    </cdr:to>
    <cdr:sp macro="" textlink="">
      <cdr:nvSpPr>
        <cdr:cNvPr id="6" name="txtBoxSourceLine"/>
        <cdr:cNvSpPr txBox="1"/>
      </cdr:nvSpPr>
      <cdr:spPr>
        <a:xfrm xmlns:a="http://schemas.openxmlformats.org/drawingml/2006/main">
          <a:off x="0" y="4752975"/>
          <a:ext cx="9789975"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2000" rtlCol="0" anchor="b"/>
        <a:lstStyle xmlns:a="http://schemas.openxmlformats.org/drawingml/2006/main"/>
        <a:p xmlns:a="http://schemas.openxmlformats.org/drawingml/2006/main">
          <a:pPr algn="l"/>
          <a:fld id="{B23CE50E-03B5-4DC7-84FB-CC0A7C609598}" type="TxLink">
            <a:rPr lang="en-US" sz="700" b="0" i="0" u="none" strike="noStrike">
              <a:solidFill>
                <a:srgbClr val="000000"/>
              </a:solidFill>
              <a:latin typeface="Arial" panose="020B0604020202020204" pitchFamily="34" charset="0"/>
              <a:cs typeface="Arial" pitchFamily="34" charset="0"/>
            </a:rPr>
            <a:pPr algn="l"/>
            <a:t>Source: IHS Markit</a:t>
          </a:fld>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cdr:x>
      <cdr:y>0.0871</cdr:y>
    </cdr:from>
    <cdr:to>
      <cdr:x>0.02262</cdr:x>
      <cdr:y>0.85489</cdr:y>
    </cdr:to>
    <cdr:sp macro="" textlink="">
      <cdr:nvSpPr>
        <cdr:cNvPr id="5" name="txtBoxPrimaryYAxisLabel"/>
        <cdr:cNvSpPr txBox="1"/>
      </cdr:nvSpPr>
      <cdr:spPr>
        <a:xfrm xmlns:a="http://schemas.openxmlformats.org/drawingml/2006/main" rot="16200000">
          <a:off x="-1697632" y="2111632"/>
          <a:ext cx="3649264" cy="254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2000" rIns="76200" bIns="72000" rtlCol="0" anchor="t">
          <a:noAutofit/>
        </a:bodyPr>
        <a:lstStyle xmlns:a="http://schemas.openxmlformats.org/drawingml/2006/main"/>
        <a:p xmlns:a="http://schemas.openxmlformats.org/drawingml/2006/main">
          <a:pPr algn="ctr"/>
          <a:r>
            <a:rPr lang="en-US" sz="1000" b="1" i="0" dirty="0">
              <a:solidFill>
                <a:srgbClr val="000000"/>
              </a:solidFill>
              <a:effectLst/>
              <a:latin typeface="Arial" panose="020B0604020202020204" pitchFamily="34" charset="0"/>
              <a:cs typeface="Arial" panose="020B0604020202020204" pitchFamily="34" charset="0"/>
            </a:rPr>
            <a:t>US$ billions</a:t>
          </a:r>
          <a:endParaRPr lang="en-US" sz="1000" b="1" dirty="0">
            <a:solidFill>
              <a:srgbClr val="000000"/>
            </a:solidFill>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0.36338</cdr:x>
      <cdr:y>0.21045</cdr:y>
    </cdr:from>
    <cdr:to>
      <cdr:x>0.58083</cdr:x>
      <cdr:y>0.30602</cdr:y>
    </cdr:to>
    <cdr:sp macro="" textlink="">
      <cdr:nvSpPr>
        <cdr:cNvPr id="3" name="TextBox 2">
          <a:extLst xmlns:a="http://schemas.openxmlformats.org/drawingml/2006/main">
            <a:ext uri="{FF2B5EF4-FFF2-40B4-BE49-F238E27FC236}">
              <a16:creationId xmlns:a16="http://schemas.microsoft.com/office/drawing/2014/main" id="{658F48EB-0B17-448B-871F-142F02B72EF9}"/>
            </a:ext>
          </a:extLst>
        </cdr:cNvPr>
        <cdr:cNvSpPr txBox="1"/>
      </cdr:nvSpPr>
      <cdr:spPr>
        <a:xfrm xmlns:a="http://schemas.openxmlformats.org/drawingml/2006/main">
          <a:off x="2854285" y="1109780"/>
          <a:ext cx="1708015" cy="5039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0" dirty="0">
              <a:solidFill>
                <a:srgbClr val="000000"/>
              </a:solidFill>
              <a:latin typeface="Arial" panose="020B0604020202020204" pitchFamily="34" charset="0"/>
              <a:cs typeface="Arial" panose="020B0604020202020204" pitchFamily="34" charset="0"/>
            </a:rPr>
            <a:t>WTI</a:t>
          </a:r>
          <a:r>
            <a:rPr lang="en-US" sz="1000" b="0" baseline="0" dirty="0">
              <a:solidFill>
                <a:srgbClr val="000000"/>
              </a:solidFill>
              <a:latin typeface="Arial" panose="020B0604020202020204" pitchFamily="34" charset="0"/>
              <a:cs typeface="Arial" panose="020B0604020202020204" pitchFamily="34" charset="0"/>
            </a:rPr>
            <a:t> US$/bbl</a:t>
          </a:r>
          <a:endParaRPr lang="en-US" sz="1000" b="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0.5822</cdr:x>
      <cdr:y>0.23454</cdr:y>
    </cdr:from>
    <cdr:to>
      <cdr:x>0.93067</cdr:x>
      <cdr:y>0.33724</cdr:y>
    </cdr:to>
    <cdr:sp macro="" textlink="">
      <cdr:nvSpPr>
        <cdr:cNvPr id="11" name="TextBox 7">
          <a:extLst xmlns:a="http://schemas.openxmlformats.org/drawingml/2006/main">
            <a:ext uri="{FF2B5EF4-FFF2-40B4-BE49-F238E27FC236}">
              <a16:creationId xmlns:a16="http://schemas.microsoft.com/office/drawing/2014/main" id="{43BDC927-C553-4C2B-A45E-EBB291CF3932}"/>
            </a:ext>
          </a:extLst>
        </cdr:cNvPr>
        <cdr:cNvSpPr txBox="1"/>
      </cdr:nvSpPr>
      <cdr:spPr>
        <a:xfrm xmlns:a="http://schemas.openxmlformats.org/drawingml/2006/main">
          <a:off x="6539884" y="1114761"/>
          <a:ext cx="3914416" cy="488130"/>
        </a:xfrm>
        <a:prstGeom xmlns:a="http://schemas.openxmlformats.org/drawingml/2006/main" prst="rect">
          <a:avLst/>
        </a:prstGeom>
        <a:noFill xmlns:a="http://schemas.openxmlformats.org/drawingml/2006/main"/>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0" u="sng" dirty="0">
              <a:solidFill>
                <a:srgbClr val="EE2F53"/>
              </a:solidFill>
              <a:latin typeface="Arial" panose="020B0604020202020204" pitchFamily="34" charset="0"/>
              <a:cs typeface="Arial" panose="020B0604020202020204" pitchFamily="34" charset="0"/>
            </a:rPr>
            <a:t>US$1 trillion in value</a:t>
          </a:r>
          <a:br>
            <a:rPr lang="en-US" sz="1000" b="0" dirty="0">
              <a:solidFill>
                <a:srgbClr val="EE2F53"/>
              </a:solidFill>
              <a:latin typeface="Arial" panose="020B0604020202020204" pitchFamily="34" charset="0"/>
              <a:cs typeface="Arial" panose="020B0604020202020204" pitchFamily="34" charset="0"/>
            </a:rPr>
          </a:br>
          <a:r>
            <a:rPr lang="en-US" sz="1000" b="0" dirty="0">
              <a:solidFill>
                <a:srgbClr val="EE2F53"/>
              </a:solidFill>
              <a:latin typeface="Arial" panose="020B0604020202020204" pitchFamily="34" charset="0"/>
              <a:cs typeface="Arial" panose="020B0604020202020204" pitchFamily="34" charset="0"/>
            </a:rPr>
            <a:t>70% from oil sands</a:t>
          </a:r>
        </a:p>
      </cdr:txBody>
    </cdr:sp>
  </cdr:relSizeAnchor>
  <cdr:relSizeAnchor xmlns:cdr="http://schemas.openxmlformats.org/drawingml/2006/chartDrawing">
    <cdr:from>
      <cdr:x>0.84357</cdr:x>
      <cdr:y>0.27183</cdr:y>
    </cdr:from>
    <cdr:to>
      <cdr:x>0.91633</cdr:x>
      <cdr:y>0.27183</cdr:y>
    </cdr:to>
    <cdr:cxnSp macro="">
      <cdr:nvCxnSpPr>
        <cdr:cNvPr id="12" name="Straight Arrow Connector 11">
          <a:extLst xmlns:a="http://schemas.openxmlformats.org/drawingml/2006/main">
            <a:ext uri="{FF2B5EF4-FFF2-40B4-BE49-F238E27FC236}">
              <a16:creationId xmlns:a16="http://schemas.microsoft.com/office/drawing/2014/main" id="{2B73827E-2397-4119-B310-1754671D7E44}"/>
            </a:ext>
          </a:extLst>
        </cdr:cNvPr>
        <cdr:cNvCxnSpPr/>
      </cdr:nvCxnSpPr>
      <cdr:spPr>
        <a:xfrm xmlns:a="http://schemas.openxmlformats.org/drawingml/2006/main">
          <a:off x="6626021" y="1433512"/>
          <a:ext cx="571500" cy="0"/>
        </a:xfrm>
        <a:prstGeom xmlns:a="http://schemas.openxmlformats.org/drawingml/2006/main" prst="straightConnector1">
          <a:avLst/>
        </a:prstGeom>
        <a:ln xmlns:a="http://schemas.openxmlformats.org/drawingml/2006/main">
          <a:solidFill>
            <a:srgbClr val="EE2F5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0.60609</cdr:x>
      <cdr:y>0.27224</cdr:y>
    </cdr:from>
    <cdr:to>
      <cdr:x>0.68289</cdr:x>
      <cdr:y>0.27224</cdr:y>
    </cdr:to>
    <cdr:cxnSp macro="">
      <cdr:nvCxnSpPr>
        <cdr:cNvPr id="13" name="Straight Arrow Connector 12">
          <a:extLst xmlns:a="http://schemas.openxmlformats.org/drawingml/2006/main">
            <a:ext uri="{FF2B5EF4-FFF2-40B4-BE49-F238E27FC236}">
              <a16:creationId xmlns:a16="http://schemas.microsoft.com/office/drawing/2014/main" id="{FB703CDF-5DF5-4A86-B801-0EFEAF37935D}"/>
            </a:ext>
          </a:extLst>
        </cdr:cNvPr>
        <cdr:cNvCxnSpPr/>
      </cdr:nvCxnSpPr>
      <cdr:spPr>
        <a:xfrm xmlns:a="http://schemas.openxmlformats.org/drawingml/2006/main" flipH="1">
          <a:off x="6806385" y="1293931"/>
          <a:ext cx="862463" cy="0"/>
        </a:xfrm>
        <a:prstGeom xmlns:a="http://schemas.openxmlformats.org/drawingml/2006/main" prst="straightConnector1">
          <a:avLst/>
        </a:prstGeom>
        <a:ln xmlns:a="http://schemas.openxmlformats.org/drawingml/2006/main">
          <a:solidFill>
            <a:srgbClr val="EE2F5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0.87177</cdr:x>
      <cdr:y>0.96213</cdr:y>
    </cdr:from>
    <cdr:to>
      <cdr:x>1</cdr:x>
      <cdr:y>1</cdr:y>
    </cdr:to>
    <cdr:sp macro="" textlink="">
      <cdr:nvSpPr>
        <cdr:cNvPr id="10"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9789975" y="4752975"/>
          <a:ext cx="1440000"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0.97738</cdr:x>
      <cdr:y>0.33344</cdr:y>
    </cdr:from>
    <cdr:to>
      <cdr:x>1</cdr:x>
      <cdr:y>0.66655</cdr:y>
    </cdr:to>
    <cdr:sp macro="" textlink="">
      <cdr:nvSpPr>
        <cdr:cNvPr id="4" name="txtBoxSecondaryYAxisLabel">
          <a:extLst xmlns:a="http://schemas.openxmlformats.org/drawingml/2006/main">
            <a:ext uri="{FF2B5EF4-FFF2-40B4-BE49-F238E27FC236}">
              <a16:creationId xmlns:a16="http://schemas.microsoft.com/office/drawing/2014/main" id="{24385FC3-8460-4561-8320-EBD942082517}"/>
            </a:ext>
          </a:extLst>
        </cdr:cNvPr>
        <cdr:cNvSpPr txBox="1"/>
      </cdr:nvSpPr>
      <cdr:spPr>
        <a:xfrm xmlns:a="http://schemas.openxmlformats.org/drawingml/2006/main" rot="-5400000">
          <a:off x="10314471" y="2249439"/>
          <a:ext cx="1583263" cy="254094"/>
        </a:xfrm>
        <a:prstGeom xmlns:a="http://schemas.openxmlformats.org/drawingml/2006/main" prst="rect">
          <a:avLst/>
        </a:prstGeom>
        <a:ln xmlns:a="http://schemas.openxmlformats.org/drawingml/2006/main"/>
      </cdr:spPr>
      <cdr:txBody>
        <a:bodyPr xmlns:a="http://schemas.openxmlformats.org/drawingml/2006/main" vertOverflow="clip" vert="horz" lIns="76200" tIns="72000" rIns="76200" bIns="72000" rtlCol="0" anchor="b">
          <a:noAutofit/>
        </a:bodyP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WTI US$/</a:t>
          </a:r>
          <a:r>
            <a:rPr lang="en-US" sz="1000" b="1" dirty="0" err="1">
              <a:solidFill>
                <a:srgbClr val="000000"/>
              </a:solidFill>
              <a:latin typeface="Arial" panose="020B0604020202020204" pitchFamily="34" charset="0"/>
            </a:rPr>
            <a:t>bbl</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cdr:x>
      <cdr:y>0.94381</cdr:y>
    </cdr:from>
    <cdr:to>
      <cdr:x>0.87177</cdr:x>
      <cdr:y>0.98168</cdr:y>
    </cdr:to>
    <cdr:sp macro="" textlink="">
      <cdr:nvSpPr>
        <cdr:cNvPr id="14" name="txtBoxSourceLine">
          <a:extLst xmlns:a="http://schemas.openxmlformats.org/drawingml/2006/main">
            <a:ext uri="{FF2B5EF4-FFF2-40B4-BE49-F238E27FC236}">
              <a16:creationId xmlns:a16="http://schemas.microsoft.com/office/drawing/2014/main" id="{DC686351-2F3D-44F8-914C-663C937B7C74}"/>
            </a:ext>
          </a:extLst>
        </cdr:cNvPr>
        <cdr:cNvSpPr txBox="1"/>
      </cdr:nvSpPr>
      <cdr:spPr>
        <a:xfrm xmlns:a="http://schemas.openxmlformats.org/drawingml/2006/main">
          <a:off x="-481013" y="4485894"/>
          <a:ext cx="9792723" cy="179995"/>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700" b="0" i="0" u="none" strike="noStrike" dirty="0">
              <a:solidFill>
                <a:schemeClr val="tx1"/>
              </a:solidFill>
              <a:latin typeface="Arial" panose="020B0604020202020204" pitchFamily="34" charset="0"/>
              <a:cs typeface="Arial" pitchFamily="34" charset="0"/>
            </a:rPr>
            <a:t>Note: WTI = West Texas Intermediate</a:t>
          </a:r>
          <a:endParaRPr lang="en-US" sz="700" b="0" dirty="0">
            <a:solidFill>
              <a:schemeClr val="tx1"/>
            </a:solidFill>
            <a:latin typeface="Arial" panose="020B0604020202020204"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0.06059</cdr:y>
    </cdr:to>
    <cdr:sp macro="" textlink="">
      <cdr:nvSpPr>
        <cdr:cNvPr id="2" name="txtboxChartTitle">
          <a:extLst xmlns:a="http://schemas.openxmlformats.org/drawingml/2006/main">
            <a:ext uri="{FF2B5EF4-FFF2-40B4-BE49-F238E27FC236}">
              <a16:creationId xmlns:a16="http://schemas.microsoft.com/office/drawing/2014/main" id="{6ADDCB23-A518-48C6-AC67-F5699DF6A39F}"/>
            </a:ext>
          </a:extLst>
        </cdr:cNvPr>
        <cdr:cNvSpPr txBox="1"/>
      </cdr:nvSpPr>
      <cdr:spPr>
        <a:xfrm xmlns:a="http://schemas.openxmlformats.org/drawingml/2006/main">
          <a:off x="0" y="0"/>
          <a:ext cx="11231687" cy="288000"/>
        </a:xfrm>
        <a:prstGeom xmlns:a="http://schemas.openxmlformats.org/drawingml/2006/main" prst="rect">
          <a:avLst/>
        </a:prstGeom>
        <a:solidFill xmlns:a="http://schemas.openxmlformats.org/drawingml/2006/main">
          <a:srgbClr val="7F8080"/>
        </a:solidFill>
      </cdr:spPr>
      <cdr:txBody>
        <a:bodyPr xmlns:a="http://schemas.openxmlformats.org/drawingml/2006/main" vertOverflow="clip" vert="horz" lIns="76200" tIns="0" rIns="76200" bIns="0" rtlCol="0" anchor="ctr"/>
        <a:lstStyle xmlns:a="http://schemas.openxmlformats.org/drawingml/2006/main"/>
        <a:p xmlns:a="http://schemas.openxmlformats.org/drawingml/2006/main">
          <a:pPr algn="l" eaLnBrk="1"/>
          <a:r>
            <a:rPr lang="en-GB" sz="1200" b="1" dirty="0">
              <a:solidFill>
                <a:srgbClr val="FFFFFF"/>
              </a:solidFill>
              <a:latin typeface="Arial" panose="020B0604020202020204" pitchFamily="34" charset="0"/>
            </a:rPr>
            <a:t>Net-zero</a:t>
          </a:r>
          <a:r>
            <a:rPr lang="en-GB" sz="1200" b="1" baseline="0" dirty="0">
              <a:solidFill>
                <a:srgbClr val="FFFFFF"/>
              </a:solidFill>
              <a:latin typeface="Arial" panose="020B0604020202020204" pitchFamily="34" charset="0"/>
            </a:rPr>
            <a:t> ambitions outpace actions</a:t>
          </a:r>
          <a:endParaRPr lang="en-GB" sz="1200" b="1" dirty="0">
            <a:solidFill>
              <a:srgbClr val="FFFFFF"/>
            </a:solidFill>
            <a:latin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0.14028</cdr:x>
      <cdr:y>0.58234</cdr:y>
    </cdr:from>
    <cdr:to>
      <cdr:x>0.21778</cdr:x>
      <cdr:y>0.63041</cdr:y>
    </cdr:to>
    <cdr:sp macro="" textlink="">
      <cdr:nvSpPr>
        <cdr:cNvPr id="24" name="TextBox 1"/>
        <cdr:cNvSpPr txBox="1"/>
      </cdr:nvSpPr>
      <cdr:spPr>
        <a:xfrm xmlns:a="http://schemas.openxmlformats.org/drawingml/2006/main">
          <a:off x="1575410" y="2767140"/>
          <a:ext cx="870343" cy="228416"/>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baseline="0" dirty="0">
              <a:ln w="3175">
                <a:noFill/>
              </a:ln>
              <a:solidFill>
                <a:srgbClr val="FFD200"/>
              </a:solidFill>
              <a:latin typeface="Arial" panose="020B0604020202020204" pitchFamily="34" charset="0"/>
            </a:rPr>
            <a:t>Average BEP</a:t>
          </a:r>
        </a:p>
      </cdr:txBody>
    </cdr:sp>
  </cdr:relSizeAnchor>
  <cdr:relSizeAnchor xmlns:cdr="http://schemas.openxmlformats.org/drawingml/2006/chartDrawing">
    <cdr:from>
      <cdr:x>0</cdr:x>
      <cdr:y>0</cdr:y>
    </cdr:from>
    <cdr:to>
      <cdr:x>1</cdr:x>
      <cdr:y>0.06147</cdr:y>
    </cdr:to>
    <cdr:sp macro="" textlink="">
      <cdr:nvSpPr>
        <cdr:cNvPr id="38" name="txtboxChartTitle"/>
        <cdr:cNvSpPr txBox="1"/>
      </cdr:nvSpPr>
      <cdr:spPr>
        <a:xfrm xmlns:a="http://schemas.openxmlformats.org/drawingml/2006/main">
          <a:off x="0" y="0"/>
          <a:ext cx="11232000" cy="292100"/>
        </a:xfrm>
        <a:prstGeom xmlns:a="http://schemas.openxmlformats.org/drawingml/2006/main" prst="rect">
          <a:avLst/>
        </a:prstGeom>
        <a:solidFill xmlns:a="http://schemas.openxmlformats.org/drawingml/2006/main">
          <a:srgbClr val="7F8080"/>
        </a:solidFill>
      </cdr:spPr>
      <cdr:txBody>
        <a:bodyPr xmlns:a="http://schemas.openxmlformats.org/drawingml/2006/main" vertOverflow="clip" vert="horz" lIns="76200" tIns="0" rIns="76200" bIns="0" rtlCol="0" anchor="ctr"/>
        <a:lstStyle xmlns:a="http://schemas.openxmlformats.org/drawingml/2006/main"/>
        <a:p xmlns:a="http://schemas.openxmlformats.org/drawingml/2006/main">
          <a:pPr algn="l" eaLnBrk="1"/>
          <a:r>
            <a:rPr lang="en-US" sz="1200" b="1" dirty="0">
              <a:solidFill>
                <a:srgbClr val="FFFFFF"/>
              </a:solidFill>
              <a:latin typeface="Arial" panose="020B0604020202020204" pitchFamily="34" charset="0"/>
            </a:rPr>
            <a:t>Cost curve of new global crude oil supply in select areas in 2040</a:t>
          </a:r>
        </a:p>
      </cdr:txBody>
    </cdr:sp>
  </cdr:relSizeAnchor>
  <cdr:relSizeAnchor xmlns:cdr="http://schemas.openxmlformats.org/drawingml/2006/chartDrawing">
    <cdr:from>
      <cdr:x>0</cdr:x>
      <cdr:y>0.95457</cdr:y>
    </cdr:from>
    <cdr:to>
      <cdr:x>0.86498</cdr:x>
      <cdr:y>1</cdr:y>
    </cdr:to>
    <cdr:sp macro="" textlink="">
      <cdr:nvSpPr>
        <cdr:cNvPr id="40" name="txtBoxSourceLine"/>
        <cdr:cNvSpPr txBox="1"/>
      </cdr:nvSpPr>
      <cdr:spPr>
        <a:xfrm xmlns:a="http://schemas.openxmlformats.org/drawingml/2006/main">
          <a:off x="0" y="4724400"/>
          <a:ext cx="97155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l" eaLnBrk="1"/>
          <a:r>
            <a:rPr lang="en-US" sz="700" b="0" dirty="0">
              <a:solidFill>
                <a:srgbClr val="000000"/>
              </a:solidFill>
              <a:latin typeface="Arial" panose="020B0604020202020204" pitchFamily="34" charset="0"/>
            </a:rPr>
            <a:t>Source: IHS Markit</a:t>
          </a:r>
        </a:p>
      </cdr:txBody>
    </cdr:sp>
  </cdr:relSizeAnchor>
  <cdr:relSizeAnchor xmlns:cdr="http://schemas.openxmlformats.org/drawingml/2006/chartDrawing">
    <cdr:from>
      <cdr:x>0.87223</cdr:x>
      <cdr:y>0.95457</cdr:y>
    </cdr:from>
    <cdr:to>
      <cdr:x>1</cdr:x>
      <cdr:y>1</cdr:y>
    </cdr:to>
    <cdr:sp macro="" textlink="">
      <cdr:nvSpPr>
        <cdr:cNvPr id="42" name="txtboxCopyrightLine"/>
        <cdr:cNvSpPr txBox="1"/>
      </cdr:nvSpPr>
      <cdr:spPr>
        <a:xfrm xmlns:a="http://schemas.openxmlformats.org/drawingml/2006/main">
          <a:off x="9796900" y="4724400"/>
          <a:ext cx="143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r" eaLnBrk="0"/>
          <a:r>
            <a:rPr lang="en-US" sz="700" b="0" dirty="0">
              <a:solidFill>
                <a:srgbClr val="000000"/>
              </a:solidFill>
              <a:latin typeface="Arial" panose="020B0604020202020204" pitchFamily="34" charset="0"/>
            </a:rPr>
            <a:t>© 2022 IHS Markit</a:t>
          </a:r>
        </a:p>
      </cdr:txBody>
    </cdr:sp>
  </cdr:relSizeAnchor>
  <cdr:relSizeAnchor xmlns:cdr="http://schemas.openxmlformats.org/drawingml/2006/chartDrawing">
    <cdr:from>
      <cdr:x>0.00254</cdr:x>
      <cdr:y>0.14914</cdr:y>
    </cdr:from>
    <cdr:to>
      <cdr:x>0.04438</cdr:x>
      <cdr:y>0.70355</cdr:y>
    </cdr:to>
    <cdr:sp macro="" textlink="">
      <cdr:nvSpPr>
        <cdr:cNvPr id="43" name="txtBoxPrimaryYAxisLabel"/>
        <cdr:cNvSpPr txBox="1"/>
      </cdr:nvSpPr>
      <cdr:spPr>
        <a:xfrm xmlns:a="http://schemas.openxmlformats.org/drawingml/2006/main" rot="16200000">
          <a:off x="-1053799" y="1791041"/>
          <a:ext cx="2634557" cy="469900"/>
        </a:xfrm>
        <a:prstGeom xmlns:a="http://schemas.openxmlformats.org/drawingml/2006/main" prst="rect">
          <a:avLst/>
        </a:prstGeom>
      </cdr:spPr>
      <cdr:txBody>
        <a:bodyPr xmlns:a="http://schemas.openxmlformats.org/drawingml/2006/main" vertOverflow="clip" vert="horz" lIns="76200" tIns="76200" rIns="76200" bIns="76200" rtlCol="0" anchor="t"/>
        <a:lstStyle xmlns:a="http://schemas.openxmlformats.org/drawingml/2006/main"/>
        <a:p xmlns:a="http://schemas.openxmlformats.org/drawingml/2006/main">
          <a:pPr algn="ctr" eaLnBrk="1"/>
          <a:r>
            <a:rPr lang="en-US" sz="1000" b="1" dirty="0">
              <a:solidFill>
                <a:srgbClr val="000000"/>
              </a:solidFill>
              <a:effectLst/>
              <a:latin typeface="Arial" panose="020B0604020202020204" pitchFamily="34" charset="0"/>
              <a:ea typeface="+mn-ea"/>
              <a:cs typeface="+mn-cs"/>
            </a:rPr>
            <a:t>First-quarter 2021 full-cycle costs in terms of Brent (US$/bbl)</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0.06942</cdr:x>
      <cdr:y>0.78549</cdr:y>
    </cdr:from>
    <cdr:to>
      <cdr:x>0.99119</cdr:x>
      <cdr:y>0.84696</cdr:y>
    </cdr:to>
    <cdr:sp macro="" textlink="">
      <cdr:nvSpPr>
        <cdr:cNvPr id="44" name="txtBoxPrimaryXAxisLabel"/>
        <cdr:cNvSpPr txBox="1"/>
      </cdr:nvSpPr>
      <cdr:spPr>
        <a:xfrm xmlns:a="http://schemas.openxmlformats.org/drawingml/2006/main">
          <a:off x="779629" y="3732452"/>
          <a:ext cx="10351685" cy="292089"/>
        </a:xfrm>
        <a:prstGeom xmlns:a="http://schemas.openxmlformats.org/drawingml/2006/main" prst="rect">
          <a:avLst/>
        </a:prstGeom>
      </cdr:spPr>
      <cdr:txBody>
        <a:bodyPr xmlns:a="http://schemas.openxmlformats.org/drawingml/2006/main" vertOverflow="clip" vert="horz" lIns="76200" tIns="76200" rIns="76200" bIns="76200" rtlCol="0" anchor="ctr"/>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Cumulative crude oil production from new sources in 2040 (thousand b/d)</a:t>
          </a:r>
        </a:p>
      </cdr:txBody>
    </cdr:sp>
  </cdr:relSizeAnchor>
  <cdr:relSizeAnchor xmlns:cdr="http://schemas.openxmlformats.org/drawingml/2006/chartDrawing">
    <cdr:from>
      <cdr:x>0.0956</cdr:x>
      <cdr:y>0.48324</cdr:y>
    </cdr:from>
    <cdr:to>
      <cdr:x>0.33983</cdr:x>
      <cdr:y>0.48324</cdr:y>
    </cdr:to>
    <cdr:cxnSp macro="">
      <cdr:nvCxnSpPr>
        <cdr:cNvPr id="12" name="Straight Connector 11">
          <a:extLst xmlns:a="http://schemas.openxmlformats.org/drawingml/2006/main">
            <a:ext uri="{FF2B5EF4-FFF2-40B4-BE49-F238E27FC236}">
              <a16:creationId xmlns:a16="http://schemas.microsoft.com/office/drawing/2014/main" id="{535FD1F5-7DDC-4658-BDFA-3D26374F438A}"/>
            </a:ext>
          </a:extLst>
        </cdr:cNvPr>
        <cdr:cNvCxnSpPr/>
      </cdr:nvCxnSpPr>
      <cdr:spPr>
        <a:xfrm xmlns:a="http://schemas.openxmlformats.org/drawingml/2006/main">
          <a:off x="1073592" y="2296236"/>
          <a:ext cx="2742758" cy="0"/>
        </a:xfrm>
        <a:prstGeom xmlns:a="http://schemas.openxmlformats.org/drawingml/2006/main" prst="line">
          <a:avLst/>
        </a:prstGeom>
        <a:ln xmlns:a="http://schemas.openxmlformats.org/drawingml/2006/main" w="12700">
          <a:solidFill>
            <a:srgbClr val="EE2F53"/>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0.0956</cdr:x>
      <cdr:y>0.73019</cdr:y>
    </cdr:from>
    <cdr:to>
      <cdr:x>0.33983</cdr:x>
      <cdr:y>0.73019</cdr:y>
    </cdr:to>
    <cdr:cxnSp macro="">
      <cdr:nvCxnSpPr>
        <cdr:cNvPr id="13" name="Straight Connector 12">
          <a:extLst xmlns:a="http://schemas.openxmlformats.org/drawingml/2006/main">
            <a:ext uri="{FF2B5EF4-FFF2-40B4-BE49-F238E27FC236}">
              <a16:creationId xmlns:a16="http://schemas.microsoft.com/office/drawing/2014/main" id="{343A35A1-152C-4D9D-890C-797C2E73E95D}"/>
            </a:ext>
          </a:extLst>
        </cdr:cNvPr>
        <cdr:cNvCxnSpPr/>
      </cdr:nvCxnSpPr>
      <cdr:spPr>
        <a:xfrm xmlns:a="http://schemas.openxmlformats.org/drawingml/2006/main" flipV="1">
          <a:off x="1073592" y="3469657"/>
          <a:ext cx="2742758" cy="0"/>
        </a:xfrm>
        <a:prstGeom xmlns:a="http://schemas.openxmlformats.org/drawingml/2006/main" prst="line">
          <a:avLst/>
        </a:prstGeom>
        <a:ln xmlns:a="http://schemas.openxmlformats.org/drawingml/2006/main" w="12700">
          <a:solidFill>
            <a:srgbClr val="00AB4E"/>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0.83608</cdr:y>
    </cdr:from>
    <cdr:to>
      <cdr:x>1</cdr:x>
      <cdr:y>0.95906</cdr:y>
    </cdr:to>
    <cdr:sp macro="" textlink="">
      <cdr:nvSpPr>
        <cdr:cNvPr id="2" name="txtBoxNotesLine">
          <a:extLst xmlns:a="http://schemas.openxmlformats.org/drawingml/2006/main">
            <a:ext uri="{FF2B5EF4-FFF2-40B4-BE49-F238E27FC236}">
              <a16:creationId xmlns:a16="http://schemas.microsoft.com/office/drawing/2014/main" id="{D69536B8-E82E-4AAF-8232-48CFF3D7326A}"/>
            </a:ext>
          </a:extLst>
        </cdr:cNvPr>
        <cdr:cNvSpPr txBox="1"/>
      </cdr:nvSpPr>
      <cdr:spPr>
        <a:xfrm xmlns:a="http://schemas.openxmlformats.org/drawingml/2006/main">
          <a:off x="0" y="3973858"/>
          <a:ext cx="11233150" cy="584521"/>
        </a:xfrm>
        <a:prstGeom xmlns:a="http://schemas.openxmlformats.org/drawingml/2006/main" prst="rect">
          <a:avLst/>
        </a:prstGeom>
      </cdr:spPr>
      <cdr:txBody>
        <a:bodyPr xmlns:a="http://schemas.openxmlformats.org/drawingml/2006/main" vertOverflow="clip" vert="horz" lIns="76200" tIns="0" rIns="76200" bIns="0" rtlCol="0" anchor="b"/>
        <a:lstStyle xmlns:a="http://schemas.openxmlformats.org/drawingml/2006/main"/>
        <a:p xmlns:a="http://schemas.openxmlformats.org/drawingml/2006/main">
          <a:pPr algn="l" eaLnBrk="1"/>
          <a:r>
            <a:rPr lang="en-US" sz="700" b="0" dirty="0">
              <a:solidFill>
                <a:schemeClr val="tx1"/>
              </a:solidFill>
              <a:latin typeface="Arial" panose="020B0604020202020204" pitchFamily="34" charset="0"/>
            </a:rPr>
            <a:t>Note: The cost curve’s horizontal axis shows production in 2040 from new projects expected to start production between 2021 and 2040. For a selected country/region/play, the upper side of the bar corresponds to the highest BEP, the lower side of the bar to the lowest BEP, while the width of the bar represents crude oil production from new sources in 2040. New sources of oil equal any volumes from projects that were not producing as of 2020, including sanctioned projects, unsanctioned projects, and assumed discoveries. GOM = Gulf of Mexico. The Middle East includes both offshore and onshore projects in Saudi Arabia, Kuwait, the United Arab Emirates, Iraq, Iran, Oman, Qatar, and Bahrain. West Africa includes both offshore and onshore projects in Angola, the Republic of the Congo, Equatorial Guinea, Ghana, and Nigeria. Rest of the world–Onshore and Rest of the world—Offshore categories include all production from respective projects, not included in other countries or regions. The global supply shown does not include all producing areas (in part so as not to reduce clarity of the supply stack figure) and represents 89% of total global production from new projects. The cost curves were completed in mid-2021. BEP = breakeven point.</a:t>
          </a:r>
        </a:p>
      </cdr:txBody>
    </cdr:sp>
  </cdr:relSizeAnchor>
  <cdr:relSizeAnchor xmlns:cdr="http://schemas.openxmlformats.org/drawingml/2006/chartDrawing">
    <cdr:from>
      <cdr:x>0.68607</cdr:x>
      <cdr:y>0.17146</cdr:y>
    </cdr:from>
    <cdr:to>
      <cdr:x>0.85085</cdr:x>
      <cdr:y>0.28984</cdr:y>
    </cdr:to>
    <cdr:sp macro="" textlink="">
      <cdr:nvSpPr>
        <cdr:cNvPr id="3" name="TextBox 2">
          <a:extLst xmlns:a="http://schemas.openxmlformats.org/drawingml/2006/main">
            <a:ext uri="{FF2B5EF4-FFF2-40B4-BE49-F238E27FC236}">
              <a16:creationId xmlns:a16="http://schemas.microsoft.com/office/drawing/2014/main" id="{3184C7E3-15BF-4BB2-B7A2-123D86084C3C}"/>
            </a:ext>
          </a:extLst>
        </cdr:cNvPr>
        <cdr:cNvSpPr txBox="1"/>
      </cdr:nvSpPr>
      <cdr:spPr>
        <a:xfrm xmlns:a="http://schemas.openxmlformats.org/drawingml/2006/main">
          <a:off x="7704750" y="814728"/>
          <a:ext cx="1850517" cy="562524"/>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pPr algn="r"/>
          <a:r>
            <a:rPr lang="en-US" sz="1000" b="1" i="0" u="none" strike="noStrike" baseline="0" dirty="0">
              <a:solidFill>
                <a:schemeClr val="tx1"/>
              </a:solidFill>
              <a:latin typeface="Arial" panose="020B0604020202020204" pitchFamily="34" charset="0"/>
            </a:rPr>
            <a:t>US tight oil: SCOOP/STACK</a:t>
          </a:r>
        </a:p>
      </cdr:txBody>
    </cdr:sp>
  </cdr:relSizeAnchor>
  <cdr:relSizeAnchor xmlns:cdr="http://schemas.openxmlformats.org/drawingml/2006/chartDrawing">
    <cdr:from>
      <cdr:x>0.86888</cdr:x>
      <cdr:y>0.17262</cdr:y>
    </cdr:from>
    <cdr:to>
      <cdr:x>0.95028</cdr:x>
      <cdr:y>0.25937</cdr:y>
    </cdr:to>
    <cdr:sp macro="" textlink="">
      <cdr:nvSpPr>
        <cdr:cNvPr id="4" name="TextBox 3">
          <a:extLst xmlns:a="http://schemas.openxmlformats.org/drawingml/2006/main">
            <a:ext uri="{FF2B5EF4-FFF2-40B4-BE49-F238E27FC236}">
              <a16:creationId xmlns:a16="http://schemas.microsoft.com/office/drawing/2014/main" id="{374B14BC-458A-45CC-8206-7DD108B8E1CD}"/>
            </a:ext>
          </a:extLst>
        </cdr:cNvPr>
        <cdr:cNvSpPr txBox="1"/>
      </cdr:nvSpPr>
      <cdr:spPr>
        <a:xfrm xmlns:a="http://schemas.openxmlformats.org/drawingml/2006/main">
          <a:off x="9760267" y="820460"/>
          <a:ext cx="914400" cy="412302"/>
        </a:xfrm>
        <a:prstGeom xmlns:a="http://schemas.openxmlformats.org/drawingml/2006/main" prst="rect">
          <a:avLst/>
        </a:prstGeom>
        <a:noFill xmlns:a="http://schemas.openxmlformats.org/drawingml/2006/main"/>
        <a:ln xmlns:a="http://schemas.openxmlformats.org/drawingml/2006/main" w="6350" cmpd="sng">
          <a:solidFill>
            <a:srgbClr val="7F8080"/>
          </a:solid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0" i="0" u="none" strike="noStrike" baseline="0" dirty="0">
              <a:solidFill>
                <a:schemeClr val="tx1"/>
              </a:solidFill>
              <a:latin typeface="Arial" panose="020B0604020202020204" pitchFamily="34" charset="0"/>
            </a:rPr>
            <a:t>US tight oil:</a:t>
          </a:r>
          <a:r>
            <a:rPr lang="en-US" sz="1000" b="0" i="0" u="none" strike="noStrike" dirty="0">
              <a:solidFill>
                <a:schemeClr val="tx1"/>
              </a:solidFill>
              <a:latin typeface="Arial" panose="020B0604020202020204" pitchFamily="34" charset="0"/>
            </a:rPr>
            <a:t> </a:t>
          </a:r>
          <a:r>
            <a:rPr lang="en-US" sz="1000" b="0" i="0" u="none" strike="noStrike" baseline="0" dirty="0">
              <a:solidFill>
                <a:schemeClr val="tx1"/>
              </a:solidFill>
              <a:latin typeface="Arial" panose="020B0604020202020204" pitchFamily="34" charset="0"/>
            </a:rPr>
            <a:t>Eagle Ford</a:t>
          </a:r>
        </a:p>
      </cdr:txBody>
    </cdr:sp>
  </cdr:relSizeAnchor>
  <cdr:relSizeAnchor xmlns:cdr="http://schemas.openxmlformats.org/drawingml/2006/chartDrawing">
    <cdr:from>
      <cdr:x>0.87932</cdr:x>
      <cdr:y>0.29291</cdr:y>
    </cdr:from>
    <cdr:to>
      <cdr:x>0.93617</cdr:x>
      <cdr:y>0.33908</cdr:y>
    </cdr:to>
    <cdr:sp macro="" textlink="">
      <cdr:nvSpPr>
        <cdr:cNvPr id="5" name="TextBox 4">
          <a:extLst xmlns:a="http://schemas.openxmlformats.org/drawingml/2006/main">
            <a:ext uri="{FF2B5EF4-FFF2-40B4-BE49-F238E27FC236}">
              <a16:creationId xmlns:a16="http://schemas.microsoft.com/office/drawing/2014/main" id="{6C1DD412-8373-4E47-82C7-9337218CA76C}"/>
            </a:ext>
          </a:extLst>
        </cdr:cNvPr>
        <cdr:cNvSpPr txBox="1"/>
      </cdr:nvSpPr>
      <cdr:spPr>
        <a:xfrm xmlns:a="http://schemas.openxmlformats.org/drawingml/2006/main">
          <a:off x="9877511" y="1392206"/>
          <a:ext cx="638677" cy="219456"/>
        </a:xfrm>
        <a:prstGeom xmlns:a="http://schemas.openxmlformats.org/drawingml/2006/main" prst="rect">
          <a:avLst/>
        </a:prstGeom>
        <a:noFill xmlns:a="http://schemas.openxmlformats.org/drawingml/2006/main"/>
        <a:ln xmlns:a="http://schemas.openxmlformats.org/drawingml/2006/main" w="6350" cmpd="sng">
          <a:solidFill>
            <a:srgbClr val="7F8080"/>
          </a:solid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0" i="0" u="none" strike="noStrike" baseline="0" dirty="0">
              <a:solidFill>
                <a:schemeClr val="tx1"/>
              </a:solidFill>
              <a:latin typeface="Arial" panose="020B0604020202020204" pitchFamily="34" charset="0"/>
            </a:rPr>
            <a:t>Bakken</a:t>
          </a:r>
        </a:p>
      </cdr:txBody>
    </cdr:sp>
  </cdr:relSizeAnchor>
  <cdr:relSizeAnchor xmlns:cdr="http://schemas.openxmlformats.org/drawingml/2006/chartDrawing">
    <cdr:from>
      <cdr:x>0.61668</cdr:x>
      <cdr:y>0.38601</cdr:y>
    </cdr:from>
    <cdr:to>
      <cdr:x>0.76376</cdr:x>
      <cdr:y>0.4323</cdr:y>
    </cdr:to>
    <cdr:sp macro="" textlink="">
      <cdr:nvSpPr>
        <cdr:cNvPr id="6" name="TextBox 5">
          <a:extLst xmlns:a="http://schemas.openxmlformats.org/drawingml/2006/main">
            <a:ext uri="{FF2B5EF4-FFF2-40B4-BE49-F238E27FC236}">
              <a16:creationId xmlns:a16="http://schemas.microsoft.com/office/drawing/2014/main" id="{20611BD3-2518-45D2-BB0D-9FB424AA41CE}"/>
            </a:ext>
          </a:extLst>
        </cdr:cNvPr>
        <cdr:cNvSpPr txBox="1"/>
      </cdr:nvSpPr>
      <cdr:spPr>
        <a:xfrm xmlns:a="http://schemas.openxmlformats.org/drawingml/2006/main">
          <a:off x="6925425" y="1834201"/>
          <a:ext cx="1651752" cy="219958"/>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r>
            <a:rPr lang="en-US" sz="1100" b="1" i="0" u="none" strike="noStrike" baseline="0" dirty="0">
              <a:solidFill>
                <a:schemeClr val="tx1"/>
              </a:solidFill>
              <a:latin typeface="Arial" panose="020B0604020202020204" pitchFamily="34" charset="0"/>
            </a:rPr>
            <a:t>US tight oil:</a:t>
          </a:r>
          <a:r>
            <a:rPr lang="en-US" sz="1100" b="1" i="0" u="none" strike="noStrike" dirty="0">
              <a:solidFill>
                <a:schemeClr val="tx1"/>
              </a:solidFill>
              <a:latin typeface="Arial" panose="020B0604020202020204" pitchFamily="34" charset="0"/>
            </a:rPr>
            <a:t> </a:t>
          </a:r>
          <a:r>
            <a:rPr lang="en-US" sz="1100" b="1" i="0" u="none" strike="noStrike" baseline="0" dirty="0">
              <a:solidFill>
                <a:schemeClr val="tx1"/>
              </a:solidFill>
              <a:latin typeface="Arial" panose="020B0604020202020204" pitchFamily="34" charset="0"/>
            </a:rPr>
            <a:t>Permian</a:t>
          </a:r>
        </a:p>
      </cdr:txBody>
    </cdr:sp>
  </cdr:relSizeAnchor>
  <cdr:relSizeAnchor xmlns:cdr="http://schemas.openxmlformats.org/drawingml/2006/chartDrawing">
    <cdr:from>
      <cdr:x>0.90741</cdr:x>
      <cdr:y>0.08924</cdr:y>
    </cdr:from>
    <cdr:to>
      <cdr:x>0.98749</cdr:x>
      <cdr:y>0.16582</cdr:y>
    </cdr:to>
    <cdr:sp macro="" textlink="">
      <cdr:nvSpPr>
        <cdr:cNvPr id="7" name="TextBox 6">
          <a:extLst xmlns:a="http://schemas.openxmlformats.org/drawingml/2006/main">
            <a:ext uri="{FF2B5EF4-FFF2-40B4-BE49-F238E27FC236}">
              <a16:creationId xmlns:a16="http://schemas.microsoft.com/office/drawing/2014/main" id="{8F715EFD-1204-4F00-BEB4-0769A6B7A31E}"/>
            </a:ext>
          </a:extLst>
        </cdr:cNvPr>
        <cdr:cNvSpPr txBox="1"/>
      </cdr:nvSpPr>
      <cdr:spPr>
        <a:xfrm xmlns:a="http://schemas.openxmlformats.org/drawingml/2006/main">
          <a:off x="10193091" y="424176"/>
          <a:ext cx="899587" cy="363983"/>
        </a:xfrm>
        <a:prstGeom xmlns:a="http://schemas.openxmlformats.org/drawingml/2006/main" prst="rect">
          <a:avLst/>
        </a:prstGeom>
        <a:noFill xmlns:a="http://schemas.openxmlformats.org/drawingml/2006/main"/>
        <a:ln xmlns:a="http://schemas.openxmlformats.org/drawingml/2006/main" w="6350" cmpd="sng">
          <a:solidFill>
            <a:srgbClr val="7F8080"/>
          </a:solid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0" i="0" u="none" strike="noStrike" baseline="0" dirty="0">
              <a:solidFill>
                <a:schemeClr val="tx1"/>
              </a:solidFill>
              <a:latin typeface="Arial" panose="020B0604020202020204" pitchFamily="34" charset="0"/>
            </a:rPr>
            <a:t>Kazakhstan</a:t>
          </a:r>
        </a:p>
      </cdr:txBody>
    </cdr:sp>
  </cdr:relSizeAnchor>
  <cdr:relSizeAnchor xmlns:cdr="http://schemas.openxmlformats.org/drawingml/2006/chartDrawing">
    <cdr:from>
      <cdr:x>0.82875</cdr:x>
      <cdr:y>0.07248</cdr:y>
    </cdr:from>
    <cdr:to>
      <cdr:x>0.90494</cdr:x>
      <cdr:y>0.16476</cdr:y>
    </cdr:to>
    <cdr:sp macro="" textlink="">
      <cdr:nvSpPr>
        <cdr:cNvPr id="8" name="TextBox 7">
          <a:extLst xmlns:a="http://schemas.openxmlformats.org/drawingml/2006/main">
            <a:ext uri="{FF2B5EF4-FFF2-40B4-BE49-F238E27FC236}">
              <a16:creationId xmlns:a16="http://schemas.microsoft.com/office/drawing/2014/main" id="{36000729-BAA0-476E-B505-315627249A4B}"/>
            </a:ext>
          </a:extLst>
        </cdr:cNvPr>
        <cdr:cNvSpPr txBox="1"/>
      </cdr:nvSpPr>
      <cdr:spPr>
        <a:xfrm xmlns:a="http://schemas.openxmlformats.org/drawingml/2006/main">
          <a:off x="9309473" y="344487"/>
          <a:ext cx="855854" cy="438613"/>
        </a:xfrm>
        <a:prstGeom xmlns:a="http://schemas.openxmlformats.org/drawingml/2006/main" prst="rect">
          <a:avLst/>
        </a:prstGeom>
        <a:solidFill xmlns:a="http://schemas.openxmlformats.org/drawingml/2006/main">
          <a:srgbClr val="00B5F1"/>
        </a:solidFill>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bg1"/>
              </a:solidFill>
              <a:latin typeface="Arial" panose="020B0604020202020204" pitchFamily="34" charset="0"/>
            </a:rPr>
            <a:t>Canada (SAGD)</a:t>
          </a:r>
        </a:p>
      </cdr:txBody>
    </cdr:sp>
  </cdr:relSizeAnchor>
  <cdr:relSizeAnchor xmlns:cdr="http://schemas.openxmlformats.org/drawingml/2006/chartDrawing">
    <cdr:from>
      <cdr:x>0.78688</cdr:x>
      <cdr:y>0.37767</cdr:y>
    </cdr:from>
    <cdr:to>
      <cdr:x>0.84984</cdr:x>
      <cdr:y>0.49805</cdr:y>
    </cdr:to>
    <cdr:sp macro="" textlink="">
      <cdr:nvSpPr>
        <cdr:cNvPr id="9" name="TextBox 8">
          <a:extLst xmlns:a="http://schemas.openxmlformats.org/drawingml/2006/main">
            <a:ext uri="{FF2B5EF4-FFF2-40B4-BE49-F238E27FC236}">
              <a16:creationId xmlns:a16="http://schemas.microsoft.com/office/drawing/2014/main" id="{76835945-B324-4CB3-A52D-BBDF24B0762D}"/>
            </a:ext>
          </a:extLst>
        </cdr:cNvPr>
        <cdr:cNvSpPr txBox="1"/>
      </cdr:nvSpPr>
      <cdr:spPr>
        <a:xfrm xmlns:a="http://schemas.openxmlformats.org/drawingml/2006/main">
          <a:off x="8836848" y="1794586"/>
          <a:ext cx="707061" cy="572008"/>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tx1"/>
              </a:solidFill>
              <a:latin typeface="Arial" panose="020B0604020202020204" pitchFamily="34" charset="0"/>
            </a:rPr>
            <a:t>West Africa</a:t>
          </a:r>
        </a:p>
      </cdr:txBody>
    </cdr:sp>
  </cdr:relSizeAnchor>
  <cdr:relSizeAnchor xmlns:cdr="http://schemas.openxmlformats.org/drawingml/2006/chartDrawing">
    <cdr:from>
      <cdr:x>0.57228</cdr:x>
      <cdr:y>0.26519</cdr:y>
    </cdr:from>
    <cdr:to>
      <cdr:x>0.62623</cdr:x>
      <cdr:y>0.315</cdr:y>
    </cdr:to>
    <cdr:sp macro="" textlink="">
      <cdr:nvSpPr>
        <cdr:cNvPr id="10" name="TextBox 9">
          <a:extLst xmlns:a="http://schemas.openxmlformats.org/drawingml/2006/main">
            <a:ext uri="{FF2B5EF4-FFF2-40B4-BE49-F238E27FC236}">
              <a16:creationId xmlns:a16="http://schemas.microsoft.com/office/drawing/2014/main" id="{E4FDAAD7-B5AC-47E0-842C-55686E76514A}"/>
            </a:ext>
          </a:extLst>
        </cdr:cNvPr>
        <cdr:cNvSpPr txBox="1"/>
      </cdr:nvSpPr>
      <cdr:spPr>
        <a:xfrm xmlns:a="http://schemas.openxmlformats.org/drawingml/2006/main">
          <a:off x="6428467" y="1260451"/>
          <a:ext cx="606017" cy="236746"/>
        </a:xfrm>
        <a:prstGeom xmlns:a="http://schemas.openxmlformats.org/drawingml/2006/main" prst="rect">
          <a:avLst/>
        </a:prstGeom>
        <a:noFill xmlns:a="http://schemas.openxmlformats.org/drawingml/2006/main"/>
        <a:ln xmlns:a="http://schemas.openxmlformats.org/drawingml/2006/main" w="6350" cmpd="sng">
          <a:solidFill>
            <a:srgbClr val="7F8080"/>
          </a:solid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tx1"/>
              </a:solidFill>
              <a:latin typeface="Arial" panose="020B0604020202020204" pitchFamily="34" charset="0"/>
            </a:rPr>
            <a:t>Russia</a:t>
          </a:r>
        </a:p>
      </cdr:txBody>
    </cdr:sp>
  </cdr:relSizeAnchor>
  <cdr:relSizeAnchor xmlns:cdr="http://schemas.openxmlformats.org/drawingml/2006/chartDrawing">
    <cdr:from>
      <cdr:x>0.72687</cdr:x>
      <cdr:y>0.26576</cdr:y>
    </cdr:from>
    <cdr:to>
      <cdr:x>0.83084</cdr:x>
      <cdr:y>0.31193</cdr:y>
    </cdr:to>
    <cdr:sp macro="" textlink="">
      <cdr:nvSpPr>
        <cdr:cNvPr id="11" name="TextBox 10">
          <a:extLst xmlns:a="http://schemas.openxmlformats.org/drawingml/2006/main">
            <a:ext uri="{FF2B5EF4-FFF2-40B4-BE49-F238E27FC236}">
              <a16:creationId xmlns:a16="http://schemas.microsoft.com/office/drawing/2014/main" id="{E4217291-9EDD-4ADE-BB53-9DA7BB9545BF}"/>
            </a:ext>
          </a:extLst>
        </cdr:cNvPr>
        <cdr:cNvSpPr txBox="1"/>
      </cdr:nvSpPr>
      <cdr:spPr>
        <a:xfrm xmlns:a="http://schemas.openxmlformats.org/drawingml/2006/main">
          <a:off x="8165047" y="1263127"/>
          <a:ext cx="1167897" cy="219456"/>
        </a:xfrm>
        <a:prstGeom xmlns:a="http://schemas.openxmlformats.org/drawingml/2006/main" prst="rect">
          <a:avLst/>
        </a:prstGeom>
        <a:noFill xmlns:a="http://schemas.openxmlformats.org/drawingml/2006/main"/>
        <a:ln xmlns:a="http://schemas.openxmlformats.org/drawingml/2006/main" w="6350" cmpd="sng">
          <a:solidFill>
            <a:srgbClr val="7F8080"/>
          </a:solid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tx1"/>
              </a:solidFill>
              <a:latin typeface="Arial" panose="020B0604020202020204" pitchFamily="34" charset="0"/>
            </a:rPr>
            <a:t>Mainland China</a:t>
          </a:r>
        </a:p>
      </cdr:txBody>
    </cdr:sp>
  </cdr:relSizeAnchor>
  <cdr:relSizeAnchor xmlns:cdr="http://schemas.openxmlformats.org/drawingml/2006/chartDrawing">
    <cdr:from>
      <cdr:x>0.54514</cdr:x>
      <cdr:y>0.27373</cdr:y>
    </cdr:from>
    <cdr:to>
      <cdr:x>0.56961</cdr:x>
      <cdr:y>0.47094</cdr:y>
    </cdr:to>
    <cdr:sp macro="" textlink="">
      <cdr:nvSpPr>
        <cdr:cNvPr id="14" name="TextBox 13">
          <a:extLst xmlns:a="http://schemas.openxmlformats.org/drawingml/2006/main">
            <a:ext uri="{FF2B5EF4-FFF2-40B4-BE49-F238E27FC236}">
              <a16:creationId xmlns:a16="http://schemas.microsoft.com/office/drawing/2014/main" id="{FD56B185-608E-4A77-B9C6-B0CEC9267AF5}"/>
            </a:ext>
          </a:extLst>
        </cdr:cNvPr>
        <cdr:cNvSpPr txBox="1"/>
      </cdr:nvSpPr>
      <cdr:spPr>
        <a:xfrm xmlns:a="http://schemas.openxmlformats.org/drawingml/2006/main" rot="16200000">
          <a:off x="5790883" y="1631799"/>
          <a:ext cx="937081" cy="274842"/>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r>
            <a:rPr lang="en-US" sz="1000" b="1" i="0" u="none" strike="noStrike" baseline="0" dirty="0">
              <a:solidFill>
                <a:schemeClr val="tx1"/>
              </a:solidFill>
              <a:latin typeface="Arial" panose="020B0604020202020204" pitchFamily="34" charset="0"/>
            </a:rPr>
            <a:t>North Sea</a:t>
          </a:r>
        </a:p>
        <a:p xmlns:a="http://schemas.openxmlformats.org/drawingml/2006/main">
          <a:endParaRPr lang="en-US" sz="1000" b="1" i="0" u="none" strike="noStrike" baseline="0" dirty="0">
            <a:solidFill>
              <a:schemeClr val="tx1"/>
            </a:solidFill>
            <a:latin typeface="Arial" panose="020B0604020202020204" pitchFamily="34" charset="0"/>
          </a:endParaRPr>
        </a:p>
      </cdr:txBody>
    </cdr:sp>
  </cdr:relSizeAnchor>
  <cdr:relSizeAnchor xmlns:cdr="http://schemas.openxmlformats.org/drawingml/2006/chartDrawing">
    <cdr:from>
      <cdr:x>0.38302</cdr:x>
      <cdr:y>0.26377</cdr:y>
    </cdr:from>
    <cdr:to>
      <cdr:x>0.48063</cdr:x>
      <cdr:y>0.36591</cdr:y>
    </cdr:to>
    <cdr:sp macro="" textlink="">
      <cdr:nvSpPr>
        <cdr:cNvPr id="15" name="TextBox 14">
          <a:extLst xmlns:a="http://schemas.openxmlformats.org/drawingml/2006/main">
            <a:ext uri="{FF2B5EF4-FFF2-40B4-BE49-F238E27FC236}">
              <a16:creationId xmlns:a16="http://schemas.microsoft.com/office/drawing/2014/main" id="{765C28C3-6D44-4606-8D6B-F49C566470A3}"/>
            </a:ext>
          </a:extLst>
        </cdr:cNvPr>
        <cdr:cNvSpPr txBox="1"/>
      </cdr:nvSpPr>
      <cdr:spPr>
        <a:xfrm xmlns:a="http://schemas.openxmlformats.org/drawingml/2006/main">
          <a:off x="4301424" y="1253382"/>
          <a:ext cx="1096111" cy="485347"/>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tx1"/>
              </a:solidFill>
              <a:latin typeface="Arial" panose="020B0604020202020204" pitchFamily="34" charset="0"/>
            </a:rPr>
            <a:t>Other</a:t>
          </a:r>
          <a:r>
            <a:rPr lang="en-US" sz="1000" b="1" i="0" u="none" strike="noStrike" dirty="0">
              <a:solidFill>
                <a:schemeClr val="tx1"/>
              </a:solidFill>
              <a:latin typeface="Arial" panose="020B0604020202020204" pitchFamily="34" charset="0"/>
            </a:rPr>
            <a:t> </a:t>
          </a:r>
          <a:r>
            <a:rPr lang="en-US" sz="1000" b="1" i="0" u="none" strike="noStrike" baseline="0" dirty="0">
              <a:solidFill>
                <a:schemeClr val="tx1"/>
              </a:solidFill>
              <a:latin typeface="Arial" panose="020B0604020202020204" pitchFamily="34" charset="0"/>
            </a:rPr>
            <a:t>Offshore</a:t>
          </a:r>
        </a:p>
      </cdr:txBody>
    </cdr:sp>
  </cdr:relSizeAnchor>
  <cdr:relSizeAnchor xmlns:cdr="http://schemas.openxmlformats.org/drawingml/2006/chartDrawing">
    <cdr:from>
      <cdr:x>0.48068</cdr:x>
      <cdr:y>0.18891</cdr:y>
    </cdr:from>
    <cdr:to>
      <cdr:x>0.5783</cdr:x>
      <cdr:y>0.23946</cdr:y>
    </cdr:to>
    <cdr:sp macro="" textlink="">
      <cdr:nvSpPr>
        <cdr:cNvPr id="16" name="TextBox 15">
          <a:extLst xmlns:a="http://schemas.openxmlformats.org/drawingml/2006/main">
            <a:ext uri="{FF2B5EF4-FFF2-40B4-BE49-F238E27FC236}">
              <a16:creationId xmlns:a16="http://schemas.microsoft.com/office/drawing/2014/main" id="{45EABA52-0F8A-4524-9976-05FFDF11FF0C}"/>
            </a:ext>
          </a:extLst>
        </cdr:cNvPr>
        <cdr:cNvSpPr txBox="1"/>
      </cdr:nvSpPr>
      <cdr:spPr>
        <a:xfrm xmlns:a="http://schemas.openxmlformats.org/drawingml/2006/main">
          <a:off x="5399500" y="897865"/>
          <a:ext cx="1096580" cy="240263"/>
        </a:xfrm>
        <a:prstGeom xmlns:a="http://schemas.openxmlformats.org/drawingml/2006/main" prst="rect">
          <a:avLst/>
        </a:prstGeom>
        <a:noFill xmlns:a="http://schemas.openxmlformats.org/drawingml/2006/main"/>
        <a:ln xmlns:a="http://schemas.openxmlformats.org/drawingml/2006/main" w="6350" cmpd="sng">
          <a:solidFill>
            <a:srgbClr val="7F8080"/>
          </a:solid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tx1"/>
              </a:solidFill>
              <a:latin typeface="Arial" panose="020B0604020202020204" pitchFamily="34" charset="0"/>
            </a:rPr>
            <a:t>US GOM</a:t>
          </a:r>
        </a:p>
      </cdr:txBody>
    </cdr:sp>
  </cdr:relSizeAnchor>
  <cdr:relSizeAnchor xmlns:cdr="http://schemas.openxmlformats.org/drawingml/2006/chartDrawing">
    <cdr:from>
      <cdr:x>0.38094</cdr:x>
      <cdr:y>0.40915</cdr:y>
    </cdr:from>
    <cdr:to>
      <cdr:x>0.44996</cdr:x>
      <cdr:y>0.46061</cdr:y>
    </cdr:to>
    <cdr:sp macro="" textlink="">
      <cdr:nvSpPr>
        <cdr:cNvPr id="17" name="TextBox 16">
          <a:extLst xmlns:a="http://schemas.openxmlformats.org/drawingml/2006/main">
            <a:ext uri="{FF2B5EF4-FFF2-40B4-BE49-F238E27FC236}">
              <a16:creationId xmlns:a16="http://schemas.microsoft.com/office/drawing/2014/main" id="{7A55658A-B6C5-4B77-A34A-F09E2C4D6237}"/>
            </a:ext>
          </a:extLst>
        </cdr:cNvPr>
        <cdr:cNvSpPr txBox="1"/>
      </cdr:nvSpPr>
      <cdr:spPr>
        <a:xfrm xmlns:a="http://schemas.openxmlformats.org/drawingml/2006/main">
          <a:off x="4279210" y="1944687"/>
          <a:ext cx="775312" cy="244588"/>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tx1"/>
              </a:solidFill>
              <a:latin typeface="Arial" panose="020B0604020202020204" pitchFamily="34" charset="0"/>
            </a:rPr>
            <a:t>Brazil</a:t>
          </a:r>
        </a:p>
      </cdr:txBody>
    </cdr:sp>
  </cdr:relSizeAnchor>
  <cdr:relSizeAnchor xmlns:cdr="http://schemas.openxmlformats.org/drawingml/2006/chartDrawing">
    <cdr:from>
      <cdr:x>0.14776</cdr:x>
      <cdr:y>0.42384</cdr:y>
    </cdr:from>
    <cdr:to>
      <cdr:x>0.22852</cdr:x>
      <cdr:y>0.48203</cdr:y>
    </cdr:to>
    <cdr:sp macro="" textlink="">
      <cdr:nvSpPr>
        <cdr:cNvPr id="19" name="TextBox 18">
          <a:extLst xmlns:a="http://schemas.openxmlformats.org/drawingml/2006/main">
            <a:ext uri="{FF2B5EF4-FFF2-40B4-BE49-F238E27FC236}">
              <a16:creationId xmlns:a16="http://schemas.microsoft.com/office/drawing/2014/main" id="{E2177A56-F2BB-42A0-ABDE-2B8D6BA9C2FD}"/>
            </a:ext>
          </a:extLst>
        </cdr:cNvPr>
        <cdr:cNvSpPr txBox="1"/>
      </cdr:nvSpPr>
      <cdr:spPr>
        <a:xfrm xmlns:a="http://schemas.openxmlformats.org/drawingml/2006/main">
          <a:off x="1659810" y="2014501"/>
          <a:ext cx="907177" cy="276576"/>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rtlCol="0"/>
        <a:lstStyle xmlns:a="http://schemas.openxmlformats.org/drawingml/2006/main"/>
        <a:p xmlns:a="http://schemas.openxmlformats.org/drawingml/2006/main">
          <a:pPr algn="ctr"/>
          <a:r>
            <a:rPr lang="en-US" sz="1000" b="1" i="0" u="none" strike="noStrike" baseline="0" dirty="0">
              <a:solidFill>
                <a:schemeClr val="tx1"/>
              </a:solidFill>
              <a:latin typeface="Arial" panose="020B0604020202020204" pitchFamily="34" charset="0"/>
            </a:rPr>
            <a:t>Middle East</a:t>
          </a:r>
        </a:p>
      </cdr:txBody>
    </cdr:sp>
  </cdr:relSizeAnchor>
  <cdr:relSizeAnchor xmlns:cdr="http://schemas.openxmlformats.org/drawingml/2006/chartDrawing">
    <cdr:from>
      <cdr:x>0.52949</cdr:x>
      <cdr:y>0.23404</cdr:y>
    </cdr:from>
    <cdr:to>
      <cdr:x>0.52949</cdr:x>
      <cdr:y>0.35818</cdr:y>
    </cdr:to>
    <cdr:cxnSp macro="">
      <cdr:nvCxnSpPr>
        <cdr:cNvPr id="34" name="Straight Arrow Connector 33">
          <a:extLst xmlns:a="http://schemas.openxmlformats.org/drawingml/2006/main">
            <a:ext uri="{FF2B5EF4-FFF2-40B4-BE49-F238E27FC236}">
              <a16:creationId xmlns:a16="http://schemas.microsoft.com/office/drawing/2014/main" id="{83AD3709-59FD-4B4E-83E0-DC7E4573A416}"/>
            </a:ext>
          </a:extLst>
        </cdr:cNvPr>
        <cdr:cNvCxnSpPr/>
      </cdr:nvCxnSpPr>
      <cdr:spPr>
        <a:xfrm xmlns:a="http://schemas.openxmlformats.org/drawingml/2006/main">
          <a:off x="5946329" y="1112076"/>
          <a:ext cx="0" cy="589908"/>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0.77854</cdr:x>
      <cdr:y>0.31486</cdr:y>
    </cdr:from>
    <cdr:to>
      <cdr:x>0.77854</cdr:x>
      <cdr:y>0.39568</cdr:y>
    </cdr:to>
    <cdr:cxnSp macro="">
      <cdr:nvCxnSpPr>
        <cdr:cNvPr id="39" name="Straight Arrow Connector 38">
          <a:extLst xmlns:a="http://schemas.openxmlformats.org/drawingml/2006/main">
            <a:ext uri="{FF2B5EF4-FFF2-40B4-BE49-F238E27FC236}">
              <a16:creationId xmlns:a16="http://schemas.microsoft.com/office/drawing/2014/main" id="{B05EEA20-EBE4-4BF2-8DDC-D7613583439C}"/>
            </a:ext>
          </a:extLst>
        </cdr:cNvPr>
        <cdr:cNvCxnSpPr/>
      </cdr:nvCxnSpPr>
      <cdr:spPr>
        <a:xfrm xmlns:a="http://schemas.openxmlformats.org/drawingml/2006/main">
          <a:off x="8743227" y="1496124"/>
          <a:ext cx="0" cy="384048"/>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0.8635</cdr:x>
      <cdr:y>0.16581</cdr:y>
    </cdr:from>
    <cdr:to>
      <cdr:x>0.8635</cdr:x>
      <cdr:y>0.45296</cdr:y>
    </cdr:to>
    <cdr:cxnSp macro="">
      <cdr:nvCxnSpPr>
        <cdr:cNvPr id="46" name="Straight Arrow Connector 45">
          <a:extLst xmlns:a="http://schemas.openxmlformats.org/drawingml/2006/main">
            <a:ext uri="{FF2B5EF4-FFF2-40B4-BE49-F238E27FC236}">
              <a16:creationId xmlns:a16="http://schemas.microsoft.com/office/drawing/2014/main" id="{7E30EA30-4806-4003-A05C-B5E77B8EFD6E}"/>
            </a:ext>
          </a:extLst>
        </cdr:cNvPr>
        <cdr:cNvCxnSpPr/>
      </cdr:nvCxnSpPr>
      <cdr:spPr>
        <a:xfrm xmlns:a="http://schemas.openxmlformats.org/drawingml/2006/main">
          <a:off x="9699825" y="788107"/>
          <a:ext cx="1" cy="1364801"/>
        </a:xfrm>
        <a:prstGeom xmlns:a="http://schemas.openxmlformats.org/drawingml/2006/main" prst="straightConnector1">
          <a:avLst/>
        </a:prstGeom>
        <a:ln xmlns:a="http://schemas.openxmlformats.org/drawingml/2006/main" w="12700">
          <a:solidFill>
            <a:srgbClr val="00B5F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0.95338</cdr:x>
      <cdr:y>0.17153</cdr:y>
    </cdr:from>
    <cdr:to>
      <cdr:x>0.95338</cdr:x>
      <cdr:y>0.34182</cdr:y>
    </cdr:to>
    <cdr:cxnSp macro="">
      <cdr:nvCxnSpPr>
        <cdr:cNvPr id="47" name="Straight Arrow Connector 46">
          <a:extLst xmlns:a="http://schemas.openxmlformats.org/drawingml/2006/main">
            <a:ext uri="{FF2B5EF4-FFF2-40B4-BE49-F238E27FC236}">
              <a16:creationId xmlns:a16="http://schemas.microsoft.com/office/drawing/2014/main" id="{85423C21-9F75-4068-BF3B-864570B9A881}"/>
            </a:ext>
          </a:extLst>
        </cdr:cNvPr>
        <cdr:cNvCxnSpPr/>
      </cdr:nvCxnSpPr>
      <cdr:spPr>
        <a:xfrm xmlns:a="http://schemas.openxmlformats.org/drawingml/2006/main">
          <a:off x="10709461" y="815267"/>
          <a:ext cx="0" cy="809395"/>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0.90873</cdr:x>
      <cdr:y>0.33795</cdr:y>
    </cdr:from>
    <cdr:to>
      <cdr:x>0.90873</cdr:x>
      <cdr:y>0.413</cdr:y>
    </cdr:to>
    <cdr:cxnSp macro="">
      <cdr:nvCxnSpPr>
        <cdr:cNvPr id="35" name="Straight Arrow Connector 34">
          <a:extLst xmlns:a="http://schemas.openxmlformats.org/drawingml/2006/main">
            <a:ext uri="{FF2B5EF4-FFF2-40B4-BE49-F238E27FC236}">
              <a16:creationId xmlns:a16="http://schemas.microsoft.com/office/drawing/2014/main" id="{727A78FF-9C73-4879-9393-4F43BFAAC595}"/>
            </a:ext>
          </a:extLst>
        </cdr:cNvPr>
        <cdr:cNvCxnSpPr/>
      </cdr:nvCxnSpPr>
      <cdr:spPr>
        <a:xfrm xmlns:a="http://schemas.openxmlformats.org/drawingml/2006/main">
          <a:off x="10205277" y="1605852"/>
          <a:ext cx="0" cy="356616"/>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0.2509</cdr:x>
      <cdr:y>0.44548</cdr:y>
    </cdr:from>
    <cdr:to>
      <cdr:x>0.34859</cdr:x>
      <cdr:y>0.48396</cdr:y>
    </cdr:to>
    <cdr:sp macro="" textlink="">
      <cdr:nvSpPr>
        <cdr:cNvPr id="21" name="TextBox 20">
          <a:extLst xmlns:a="http://schemas.openxmlformats.org/drawingml/2006/main">
            <a:ext uri="{FF2B5EF4-FFF2-40B4-BE49-F238E27FC236}">
              <a16:creationId xmlns:a16="http://schemas.microsoft.com/office/drawing/2014/main" id="{D621A726-2A2E-4939-A209-55FCED6526CF}"/>
            </a:ext>
          </a:extLst>
        </cdr:cNvPr>
        <cdr:cNvSpPr txBox="1"/>
      </cdr:nvSpPr>
      <cdr:spPr>
        <a:xfrm xmlns:a="http://schemas.openxmlformats.org/drawingml/2006/main">
          <a:off x="2817639" y="2116808"/>
          <a:ext cx="1097081" cy="182847"/>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Overflow="clip" vert="horz" lIns="0" tIns="0" rIns="0" bIns="0" rtlCol="0"/>
        <a:lstStyle xmlns:a="http://schemas.openxmlformats.org/drawingml/2006/main"/>
        <a:p xmlns:a="http://schemas.openxmlformats.org/drawingml/2006/main">
          <a:r>
            <a:rPr lang="en-US" sz="1000" b="1" i="0" u="none" strike="noStrike" baseline="0" dirty="0">
              <a:solidFill>
                <a:srgbClr val="EE2F53"/>
              </a:solidFill>
              <a:latin typeface="Arial" panose="020B0604020202020204" pitchFamily="34" charset="0"/>
            </a:rPr>
            <a:t>The highest BEP</a:t>
          </a:r>
        </a:p>
      </cdr:txBody>
    </cdr:sp>
  </cdr:relSizeAnchor>
  <cdr:relSizeAnchor xmlns:cdr="http://schemas.openxmlformats.org/drawingml/2006/chartDrawing">
    <cdr:from>
      <cdr:x>0.23787</cdr:x>
      <cdr:y>0.68177</cdr:y>
    </cdr:from>
    <cdr:to>
      <cdr:x>0.33556</cdr:x>
      <cdr:y>0.72026</cdr:y>
    </cdr:to>
    <cdr:sp macro="" textlink="">
      <cdr:nvSpPr>
        <cdr:cNvPr id="48" name="TextBox 1">
          <a:extLst xmlns:a="http://schemas.openxmlformats.org/drawingml/2006/main">
            <a:ext uri="{FF2B5EF4-FFF2-40B4-BE49-F238E27FC236}">
              <a16:creationId xmlns:a16="http://schemas.microsoft.com/office/drawing/2014/main" id="{469ECD6A-B2C1-4AA0-A5CC-DF033257DC9F}"/>
            </a:ext>
          </a:extLst>
        </cdr:cNvPr>
        <cdr:cNvSpPr txBox="1"/>
      </cdr:nvSpPr>
      <cdr:spPr>
        <a:xfrm xmlns:a="http://schemas.openxmlformats.org/drawingml/2006/main">
          <a:off x="2671335" y="3239605"/>
          <a:ext cx="1097080" cy="182894"/>
        </a:xfrm>
        <a:prstGeom xmlns:a="http://schemas.openxmlformats.org/drawingml/2006/main" prst="rect">
          <a:avLst/>
        </a:prstGeom>
        <a:solidFill xmlns:a="http://schemas.openxmlformats.org/drawingml/2006/main">
          <a:srgbClr val="FFFFFF"/>
        </a:solidFill>
        <a:ln xmlns:a="http://schemas.openxmlformats.org/drawingml/2006/main" w="12700" cmpd="sng">
          <a:noFill/>
          <a:prstDash val="solid"/>
        </a:ln>
      </cdr:spPr>
      <cdr:txBody>
        <a:bodyPr xmlns:a="http://schemas.openxmlformats.org/drawingml/2006/main" vert="horz"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i="0" u="none" strike="noStrike" baseline="0" dirty="0">
              <a:solidFill>
                <a:srgbClr val="00AB4E"/>
              </a:solidFill>
              <a:latin typeface="Arial" panose="020B0604020202020204" pitchFamily="34" charset="0"/>
            </a:rPr>
            <a:t>The lowest BEP</a:t>
          </a:r>
        </a:p>
      </cdr:txBody>
    </cdr:sp>
  </cdr:relSizeAnchor>
  <cdr:relSizeAnchor xmlns:cdr="http://schemas.openxmlformats.org/drawingml/2006/chartDrawing">
    <cdr:from>
      <cdr:x>0.58858</cdr:x>
      <cdr:y>0.31617</cdr:y>
    </cdr:from>
    <cdr:to>
      <cdr:x>0.58858</cdr:x>
      <cdr:y>0.39568</cdr:y>
    </cdr:to>
    <cdr:cxnSp macro="">
      <cdr:nvCxnSpPr>
        <cdr:cNvPr id="51" name="Straight Arrow Connector 50">
          <a:extLst xmlns:a="http://schemas.openxmlformats.org/drawingml/2006/main">
            <a:ext uri="{FF2B5EF4-FFF2-40B4-BE49-F238E27FC236}">
              <a16:creationId xmlns:a16="http://schemas.microsoft.com/office/drawing/2014/main" id="{17EDDC32-96B7-48F3-B431-83BF48D2AB8A}"/>
            </a:ext>
          </a:extLst>
        </cdr:cNvPr>
        <cdr:cNvCxnSpPr/>
      </cdr:nvCxnSpPr>
      <cdr:spPr>
        <a:xfrm xmlns:a="http://schemas.openxmlformats.org/drawingml/2006/main">
          <a:off x="6611607" y="1502727"/>
          <a:ext cx="0" cy="377930"/>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0.24667</cdr:x>
      <cdr:y>0.32533</cdr:y>
    </cdr:from>
    <cdr:to>
      <cdr:x>0.34427</cdr:x>
      <cdr:y>0.42747</cdr:y>
    </cdr:to>
    <cdr:sp macro="" textlink="">
      <cdr:nvSpPr>
        <cdr:cNvPr id="57" name="TextBox 1">
          <a:extLst xmlns:a="http://schemas.openxmlformats.org/drawingml/2006/main">
            <a:ext uri="{FF2B5EF4-FFF2-40B4-BE49-F238E27FC236}">
              <a16:creationId xmlns:a16="http://schemas.microsoft.com/office/drawing/2014/main" id="{0E415998-FD14-4BAF-81DB-EB1006D49028}"/>
            </a:ext>
          </a:extLst>
        </cdr:cNvPr>
        <cdr:cNvSpPr txBox="1"/>
      </cdr:nvSpPr>
      <cdr:spPr>
        <a:xfrm xmlns:a="http://schemas.openxmlformats.org/drawingml/2006/main">
          <a:off x="2770892" y="1546297"/>
          <a:ext cx="1096356" cy="485469"/>
        </a:xfrm>
        <a:prstGeom xmlns:a="http://schemas.openxmlformats.org/drawingml/2006/main" prst="rect">
          <a:avLst/>
        </a:prstGeom>
        <a:noFill xmlns:a="http://schemas.openxmlformats.org/drawingml/2006/main"/>
        <a:ln xmlns:a="http://schemas.openxmlformats.org/drawingml/2006/main" w="12700" cmpd="sng">
          <a:noFill/>
          <a:prstDash val="solid"/>
        </a:ln>
      </cdr:spPr>
      <cdr:txBody>
        <a:bodyPr xmlns:a="http://schemas.openxmlformats.org/drawingml/2006/main" vert="horz"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i="0" u="none" strike="noStrike" baseline="0" dirty="0">
              <a:solidFill>
                <a:schemeClr val="tx1"/>
              </a:solidFill>
              <a:latin typeface="Arial" panose="020B0604020202020204" pitchFamily="34" charset="0"/>
            </a:rPr>
            <a:t>Other</a:t>
          </a:r>
          <a:r>
            <a:rPr lang="en-US" sz="1000" b="1" i="0" u="none" strike="noStrike" dirty="0">
              <a:solidFill>
                <a:schemeClr val="tx1"/>
              </a:solidFill>
              <a:latin typeface="Arial" panose="020B0604020202020204" pitchFamily="34" charset="0"/>
            </a:rPr>
            <a:t> </a:t>
          </a:r>
          <a:r>
            <a:rPr lang="en-US" sz="1000" b="1" i="0" u="none" strike="noStrike" baseline="0" dirty="0">
              <a:solidFill>
                <a:schemeClr val="tx1"/>
              </a:solidFill>
              <a:latin typeface="Arial" panose="020B0604020202020204" pitchFamily="34" charset="0"/>
            </a:rPr>
            <a:t>onshore</a:t>
          </a:r>
        </a:p>
      </cdr:txBody>
    </cdr:sp>
  </cdr:relSizeAnchor>
  <cdr:relSizeAnchor xmlns:cdr="http://schemas.openxmlformats.org/drawingml/2006/chartDrawing">
    <cdr:from>
      <cdr:x>0.87662</cdr:x>
      <cdr:y>0.26303</cdr:y>
    </cdr:from>
    <cdr:to>
      <cdr:x>0.87662</cdr:x>
      <cdr:y>0.38328</cdr:y>
    </cdr:to>
    <cdr:cxnSp macro="">
      <cdr:nvCxnSpPr>
        <cdr:cNvPr id="63" name="Straight Arrow Connector 62">
          <a:extLst xmlns:a="http://schemas.openxmlformats.org/drawingml/2006/main">
            <a:ext uri="{FF2B5EF4-FFF2-40B4-BE49-F238E27FC236}">
              <a16:creationId xmlns:a16="http://schemas.microsoft.com/office/drawing/2014/main" id="{16D71518-85B6-46D1-ACBF-63DDD7B743D3}"/>
            </a:ext>
          </a:extLst>
        </cdr:cNvPr>
        <cdr:cNvCxnSpPr/>
      </cdr:nvCxnSpPr>
      <cdr:spPr>
        <a:xfrm xmlns:a="http://schemas.openxmlformats.org/drawingml/2006/main">
          <a:off x="9847204" y="1250178"/>
          <a:ext cx="0" cy="571542"/>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1</cdr:x>
      <cdr:y>0.09846</cdr:y>
    </cdr:to>
    <cdr:sp macro="" textlink="">
      <cdr:nvSpPr>
        <cdr:cNvPr id="12" name="txtboxChartTitle"/>
        <cdr:cNvSpPr txBox="1">
          <a:spLocks xmlns:a="http://schemas.openxmlformats.org/drawingml/2006/main"/>
        </cdr:cNvSpPr>
      </cdr:nvSpPr>
      <cdr:spPr>
        <a:xfrm xmlns:a="http://schemas.openxmlformats.org/drawingml/2006/main">
          <a:off x="0" y="0"/>
          <a:ext cx="5472112"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fld id="{536073C1-BA9C-4F6D-989E-685A54062231}" type="TxLink">
            <a:rPr lang="en-US" sz="1200" b="1" i="0" u="none" strike="noStrike">
              <a:solidFill>
                <a:srgbClr val="FFFFFF"/>
              </a:solidFill>
              <a:latin typeface="Arial" panose="020B0604020202020204" pitchFamily="34" charset="0"/>
              <a:cs typeface="Arial" pitchFamily="34" charset="0"/>
            </a:rPr>
            <a:pPr algn="l"/>
            <a:t>Change in Canada's National Inventory from 2005 to 2019 (MMTCO2e per year)</a:t>
          </a:fld>
          <a:endParaRPr lang="en-US" sz="1200" b="1">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0.23767</cdr:y>
    </cdr:from>
    <cdr:to>
      <cdr:x>0.04605</cdr:x>
      <cdr:y>0.76233</cdr:y>
    </cdr:to>
    <cdr:sp macro="" textlink="">
      <cdr:nvSpPr>
        <cdr:cNvPr id="13" name="txtBoxPrimaryYAxisLabel"/>
        <cdr:cNvSpPr txBox="1"/>
      </cdr:nvSpPr>
      <cdr:spPr>
        <a:xfrm xmlns:a="http://schemas.openxmlformats.org/drawingml/2006/main" rot="16200000">
          <a:off x="-1601871" y="2250492"/>
          <a:ext cx="2493708" cy="25199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2000" rIns="76200" bIns="72000" rtlCol="0" anchor="t">
          <a:no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000" b="1" i="0" u="none" strike="noStrike" dirty="0">
              <a:solidFill>
                <a:srgbClr val="000000"/>
              </a:solidFill>
              <a:latin typeface="Arial" panose="020B0604020202020204" pitchFamily="34" charset="0"/>
              <a:cs typeface="Arial"/>
            </a:rPr>
            <a:t>MMtCO</a:t>
          </a:r>
          <a:r>
            <a:rPr lang="en-US" sz="1000" b="1" i="0" u="none" strike="noStrike" baseline="-25000" dirty="0">
              <a:solidFill>
                <a:srgbClr val="000000"/>
              </a:solidFill>
              <a:latin typeface="Arial" panose="020B0604020202020204" pitchFamily="34" charset="0"/>
              <a:cs typeface="Arial"/>
            </a:rPr>
            <a:t>2</a:t>
          </a:r>
          <a:r>
            <a:rPr lang="en-US" sz="1000" b="1" i="0" u="none" strike="noStrike" dirty="0">
              <a:solidFill>
                <a:srgbClr val="000000"/>
              </a:solidFill>
              <a:latin typeface="Arial" panose="020B0604020202020204" pitchFamily="34" charset="0"/>
              <a:cs typeface="Arial"/>
            </a:rPr>
            <a:t>e per year</a:t>
          </a:r>
          <a:endParaRPr lang="en-US" sz="1000" b="1" dirty="0">
            <a:solidFill>
              <a:srgbClr val="000000"/>
            </a:solidFill>
            <a:latin typeface="Arial" panose="020B0604020202020204" pitchFamily="34" charset="0"/>
          </a:endParaRPr>
        </a:p>
      </cdr:txBody>
    </cdr:sp>
  </cdr:relSizeAnchor>
  <cdr:relSizeAnchor xmlns:cdr="http://schemas.openxmlformats.org/drawingml/2006/chartDrawing">
    <cdr:from>
      <cdr:x>0</cdr:x>
      <cdr:y>0.96213</cdr:y>
    </cdr:from>
    <cdr:to>
      <cdr:x>0.73685</cdr:x>
      <cdr:y>1</cdr:y>
    </cdr:to>
    <cdr:sp macro="" textlink="">
      <cdr:nvSpPr>
        <cdr:cNvPr id="14" name="txtBoxSourceLine"/>
        <cdr:cNvSpPr txBox="1"/>
      </cdr:nvSpPr>
      <cdr:spPr>
        <a:xfrm xmlns:a="http://schemas.openxmlformats.org/drawingml/2006/main">
          <a:off x="0" y="4752975"/>
          <a:ext cx="4032112" cy="1800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fld id="{4BE443E9-5744-47ED-8192-AA78C0BABC05}" type="TxLink">
            <a:rPr lang="en-US" sz="700" b="0" i="0" u="none" strike="noStrike" smtClean="0">
              <a:solidFill>
                <a:srgbClr val="000000"/>
              </a:solidFill>
              <a:latin typeface="Arial" panose="020B0604020202020204" pitchFamily="34" charset="0"/>
              <a:cs typeface="Arial" pitchFamily="34" charset="0"/>
            </a:rPr>
            <a:pPr algn="l"/>
            <a:t>Source: IHS Markit</a:t>
          </a:fld>
          <a:r>
            <a:rPr lang="en-US" sz="700" b="0" i="0" u="none" strike="noStrike" dirty="0">
              <a:solidFill>
                <a:srgbClr val="000000"/>
              </a:solidFill>
              <a:latin typeface="Arial" panose="020B0604020202020204" pitchFamily="34" charset="0"/>
              <a:cs typeface="Arial" pitchFamily="34" charset="0"/>
            </a:rPr>
            <a:t>, National Inventory Report</a:t>
          </a:r>
          <a:endParaRPr lang="en-US" sz="700" b="0" dirty="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cdr:x>
      <cdr:y>0</cdr:y>
    </cdr:from>
    <cdr:to>
      <cdr:x>1</cdr:x>
      <cdr:y>0.09846</cdr:y>
    </cdr:to>
    <cdr:sp macro="" textlink="">
      <cdr:nvSpPr>
        <cdr:cNvPr id="3" name="txtboxChartTitle"/>
        <cdr:cNvSpPr txBox="1">
          <a:spLocks xmlns:a="http://schemas.openxmlformats.org/drawingml/2006/main"/>
        </cdr:cNvSpPr>
      </cdr:nvSpPr>
      <cdr:spPr>
        <a:xfrm xmlns:a="http://schemas.openxmlformats.org/drawingml/2006/main">
          <a:off x="0" y="0"/>
          <a:ext cx="5472112" cy="468000"/>
        </a:xfrm>
        <a:prstGeom xmlns:a="http://schemas.openxmlformats.org/drawingml/2006/main" prst="rect">
          <a:avLst/>
        </a:prstGeom>
        <a:solidFill xmlns:a="http://schemas.openxmlformats.org/drawingml/2006/main">
          <a:srgbClr val="7F8080"/>
        </a:solidFill>
        <a:ln xmlns:a="http://schemas.openxmlformats.org/drawingml/2006/main" w="9525" cmpd="sng">
          <a:noFill/>
          <a:prstDash val="solid"/>
          <a:headEnd type="none" w="med" len="med"/>
          <a:tailEnd type="triangle" w="med" len="med"/>
        </a:ln>
      </cdr:spPr>
      <cdr:txBody>
        <a:bodyPr xmlns:a="http://schemas.openxmlformats.org/drawingml/2006/main" wrap="square" lIns="72000" tIns="0" rIns="72000" bIns="0"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200" b="1" i="0" u="none" strike="noStrike" dirty="0">
              <a:solidFill>
                <a:srgbClr val="FFFFFF"/>
              </a:solidFill>
              <a:latin typeface="Arial" panose="020B0604020202020204" pitchFamily="34" charset="0"/>
              <a:cs typeface="Arial" pitchFamily="34" charset="0"/>
            </a:rPr>
            <a:t>Change in Canada’s National Inventory from 2005 to 2019 </a:t>
          </a:r>
        </a:p>
        <a:p xmlns:a="http://schemas.openxmlformats.org/drawingml/2006/main">
          <a:pPr algn="l"/>
          <a:r>
            <a:rPr lang="en-US" sz="1200" b="1" i="0" u="none" strike="noStrike" dirty="0">
              <a:solidFill>
                <a:srgbClr val="FFFFFF"/>
              </a:solidFill>
              <a:latin typeface="Arial" panose="020B0604020202020204" pitchFamily="34" charset="0"/>
              <a:cs typeface="Arial" pitchFamily="34" charset="0"/>
            </a:rPr>
            <a:t>(MMtCO</a:t>
          </a:r>
          <a:r>
            <a:rPr lang="en-US" sz="1200" b="1" i="0" u="none" strike="noStrike" baseline="-25000" dirty="0">
              <a:solidFill>
                <a:srgbClr val="FFFFFF"/>
              </a:solidFill>
              <a:latin typeface="Arial" panose="020B0604020202020204" pitchFamily="34" charset="0"/>
              <a:cs typeface="Arial" pitchFamily="34" charset="0"/>
            </a:rPr>
            <a:t>2</a:t>
          </a:r>
          <a:r>
            <a:rPr lang="en-US" sz="1200" b="1" i="0" u="none" strike="noStrike" dirty="0">
              <a:solidFill>
                <a:srgbClr val="FFFFFF"/>
              </a:solidFill>
              <a:latin typeface="Arial" panose="020B0604020202020204" pitchFamily="34" charset="0"/>
              <a:cs typeface="Arial" pitchFamily="34" charset="0"/>
            </a:rPr>
            <a:t>e per year)</a:t>
          </a:r>
          <a:endParaRPr lang="en-US" sz="1200" b="1"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0.25587</cdr:x>
      <cdr:y>0.11355</cdr:y>
    </cdr:from>
    <cdr:to>
      <cdr:x>0.33262</cdr:x>
      <cdr:y>0.16834</cdr:y>
    </cdr:to>
    <cdr:sp macro="" textlink="">
      <cdr:nvSpPr>
        <cdr:cNvPr id="10" name="TextBox 8">
          <a:extLst xmlns:a="http://schemas.openxmlformats.org/drawingml/2006/main">
            <a:ext uri="{FF2B5EF4-FFF2-40B4-BE49-F238E27FC236}">
              <a16:creationId xmlns:a16="http://schemas.microsoft.com/office/drawing/2014/main" id="{E1E1BD59-8185-4E9C-98FC-D1FC14246C55}"/>
            </a:ext>
          </a:extLst>
        </cdr:cNvPr>
        <cdr:cNvSpPr txBox="1"/>
      </cdr:nvSpPr>
      <cdr:spPr>
        <a:xfrm xmlns:a="http://schemas.openxmlformats.org/drawingml/2006/main">
          <a:off x="1568322" y="539684"/>
          <a:ext cx="470426" cy="2604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752</a:t>
          </a:r>
        </a:p>
      </cdr:txBody>
    </cdr:sp>
  </cdr:relSizeAnchor>
  <cdr:relSizeAnchor xmlns:cdr="http://schemas.openxmlformats.org/drawingml/2006/chartDrawing">
    <cdr:from>
      <cdr:x>0.30834</cdr:x>
      <cdr:y>0.13175</cdr:y>
    </cdr:from>
    <cdr:to>
      <cdr:x>0.38511</cdr:x>
      <cdr:y>0.18655</cdr:y>
    </cdr:to>
    <cdr:sp macro="" textlink="">
      <cdr:nvSpPr>
        <cdr:cNvPr id="11" name="TextBox 8">
          <a:extLst xmlns:a="http://schemas.openxmlformats.org/drawingml/2006/main">
            <a:ext uri="{FF2B5EF4-FFF2-40B4-BE49-F238E27FC236}">
              <a16:creationId xmlns:a16="http://schemas.microsoft.com/office/drawing/2014/main" id="{F2D4CE42-CA8B-4E06-9F89-9384318C90BB}"/>
            </a:ext>
          </a:extLst>
        </cdr:cNvPr>
        <cdr:cNvSpPr txBox="1"/>
      </cdr:nvSpPr>
      <cdr:spPr>
        <a:xfrm xmlns:a="http://schemas.openxmlformats.org/drawingml/2006/main">
          <a:off x="1889923" y="626188"/>
          <a:ext cx="470550"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736</a:t>
          </a:r>
        </a:p>
      </cdr:txBody>
    </cdr:sp>
  </cdr:relSizeAnchor>
  <cdr:relSizeAnchor xmlns:cdr="http://schemas.openxmlformats.org/drawingml/2006/chartDrawing">
    <cdr:from>
      <cdr:x>0.35904</cdr:x>
      <cdr:y>0.16869</cdr:y>
    </cdr:from>
    <cdr:to>
      <cdr:x>0.43579</cdr:x>
      <cdr:y>0.22348</cdr:y>
    </cdr:to>
    <cdr:sp macro="" textlink="">
      <cdr:nvSpPr>
        <cdr:cNvPr id="16" name="TextBox 8">
          <a:extLst xmlns:a="http://schemas.openxmlformats.org/drawingml/2006/main">
            <a:ext uri="{FF2B5EF4-FFF2-40B4-BE49-F238E27FC236}">
              <a16:creationId xmlns:a16="http://schemas.microsoft.com/office/drawing/2014/main" id="{4EE1099F-7DD8-4C7D-B1E4-9D54E94D9BBC}"/>
            </a:ext>
          </a:extLst>
        </cdr:cNvPr>
        <cdr:cNvSpPr txBox="1"/>
      </cdr:nvSpPr>
      <cdr:spPr>
        <a:xfrm xmlns:a="http://schemas.openxmlformats.org/drawingml/2006/main">
          <a:off x="2200657" y="801795"/>
          <a:ext cx="470427" cy="26041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694</a:t>
          </a:r>
        </a:p>
      </cdr:txBody>
    </cdr:sp>
  </cdr:relSizeAnchor>
  <cdr:relSizeAnchor xmlns:cdr="http://schemas.openxmlformats.org/drawingml/2006/chartDrawing">
    <cdr:from>
      <cdr:x>0.4074</cdr:x>
      <cdr:y>0.15985</cdr:y>
    </cdr:from>
    <cdr:to>
      <cdr:x>0.48415</cdr:x>
      <cdr:y>0.21464</cdr:y>
    </cdr:to>
    <cdr:sp macro="" textlink="">
      <cdr:nvSpPr>
        <cdr:cNvPr id="17" name="TextBox 8">
          <a:extLst xmlns:a="http://schemas.openxmlformats.org/drawingml/2006/main">
            <a:ext uri="{FF2B5EF4-FFF2-40B4-BE49-F238E27FC236}">
              <a16:creationId xmlns:a16="http://schemas.microsoft.com/office/drawing/2014/main" id="{3EF75A04-8D9E-4C41-A53E-4301F64068D7}"/>
            </a:ext>
          </a:extLst>
        </cdr:cNvPr>
        <cdr:cNvSpPr txBox="1"/>
      </cdr:nvSpPr>
      <cdr:spPr>
        <a:xfrm xmlns:a="http://schemas.openxmlformats.org/drawingml/2006/main">
          <a:off x="2497105" y="759778"/>
          <a:ext cx="470427" cy="2604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703</a:t>
          </a:r>
        </a:p>
      </cdr:txBody>
    </cdr:sp>
  </cdr:relSizeAnchor>
  <cdr:relSizeAnchor xmlns:cdr="http://schemas.openxmlformats.org/drawingml/2006/chartDrawing">
    <cdr:from>
      <cdr:x>0.46162</cdr:x>
      <cdr:y>0.14907</cdr:y>
    </cdr:from>
    <cdr:to>
      <cdr:x>0.53837</cdr:x>
      <cdr:y>0.20387</cdr:y>
    </cdr:to>
    <cdr:sp macro="" textlink="">
      <cdr:nvSpPr>
        <cdr:cNvPr id="18" name="TextBox 8">
          <a:extLst xmlns:a="http://schemas.openxmlformats.org/drawingml/2006/main">
            <a:ext uri="{FF2B5EF4-FFF2-40B4-BE49-F238E27FC236}">
              <a16:creationId xmlns:a16="http://schemas.microsoft.com/office/drawing/2014/main" id="{F396EB19-0140-4309-9B30-5F4B6C7F7D71}"/>
            </a:ext>
          </a:extLst>
        </cdr:cNvPr>
        <cdr:cNvSpPr txBox="1"/>
      </cdr:nvSpPr>
      <cdr:spPr>
        <a:xfrm xmlns:a="http://schemas.openxmlformats.org/drawingml/2006/main">
          <a:off x="2829455" y="708526"/>
          <a:ext cx="470426"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714</a:t>
          </a:r>
        </a:p>
      </cdr:txBody>
    </cdr:sp>
  </cdr:relSizeAnchor>
  <cdr:relSizeAnchor xmlns:cdr="http://schemas.openxmlformats.org/drawingml/2006/chartDrawing">
    <cdr:from>
      <cdr:x>0.51384</cdr:x>
      <cdr:y>0.15084</cdr:y>
    </cdr:from>
    <cdr:to>
      <cdr:x>0.59059</cdr:x>
      <cdr:y>0.20563</cdr:y>
    </cdr:to>
    <cdr:sp macro="" textlink="">
      <cdr:nvSpPr>
        <cdr:cNvPr id="19" name="TextBox 8">
          <a:extLst xmlns:a="http://schemas.openxmlformats.org/drawingml/2006/main">
            <a:ext uri="{FF2B5EF4-FFF2-40B4-BE49-F238E27FC236}">
              <a16:creationId xmlns:a16="http://schemas.microsoft.com/office/drawing/2014/main" id="{9B7633A1-9FB5-491C-AF23-115121DF5B55}"/>
            </a:ext>
          </a:extLst>
        </cdr:cNvPr>
        <cdr:cNvSpPr txBox="1"/>
      </cdr:nvSpPr>
      <cdr:spPr>
        <a:xfrm xmlns:a="http://schemas.openxmlformats.org/drawingml/2006/main">
          <a:off x="3149528" y="716939"/>
          <a:ext cx="470427" cy="26041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717</a:t>
          </a:r>
        </a:p>
      </cdr:txBody>
    </cdr:sp>
  </cdr:relSizeAnchor>
  <cdr:relSizeAnchor xmlns:cdr="http://schemas.openxmlformats.org/drawingml/2006/chartDrawing">
    <cdr:from>
      <cdr:x>0.56577</cdr:x>
      <cdr:y>0.14183</cdr:y>
    </cdr:from>
    <cdr:to>
      <cdr:x>0.64252</cdr:x>
      <cdr:y>0.19662</cdr:y>
    </cdr:to>
    <cdr:sp macro="" textlink="">
      <cdr:nvSpPr>
        <cdr:cNvPr id="20" name="TextBox 8">
          <a:extLst xmlns:a="http://schemas.openxmlformats.org/drawingml/2006/main">
            <a:ext uri="{FF2B5EF4-FFF2-40B4-BE49-F238E27FC236}">
              <a16:creationId xmlns:a16="http://schemas.microsoft.com/office/drawing/2014/main" id="{47A30637-4F79-4FB5-B206-562F800367E2}"/>
            </a:ext>
          </a:extLst>
        </cdr:cNvPr>
        <cdr:cNvSpPr txBox="1"/>
      </cdr:nvSpPr>
      <cdr:spPr>
        <a:xfrm xmlns:a="http://schemas.openxmlformats.org/drawingml/2006/main">
          <a:off x="3467823" y="674099"/>
          <a:ext cx="470427" cy="2604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a:solidFill>
                <a:srgbClr val="000000"/>
              </a:solidFill>
              <a:latin typeface="Arial" panose="020B0604020202020204" pitchFamily="34" charset="0"/>
              <a:cs typeface="Arial" panose="020B0604020202020204" pitchFamily="34" charset="0"/>
            </a:rPr>
            <a:t>725</a:t>
          </a:r>
        </a:p>
      </cdr:txBody>
    </cdr:sp>
  </cdr:relSizeAnchor>
  <cdr:relSizeAnchor xmlns:cdr="http://schemas.openxmlformats.org/drawingml/2006/chartDrawing">
    <cdr:from>
      <cdr:x>0.61195</cdr:x>
      <cdr:y>0.142</cdr:y>
    </cdr:from>
    <cdr:to>
      <cdr:x>0.6887</cdr:x>
      <cdr:y>0.1968</cdr:y>
    </cdr:to>
    <cdr:sp macro="" textlink="">
      <cdr:nvSpPr>
        <cdr:cNvPr id="21" name="TextBox 8">
          <a:extLst xmlns:a="http://schemas.openxmlformats.org/drawingml/2006/main">
            <a:ext uri="{FF2B5EF4-FFF2-40B4-BE49-F238E27FC236}">
              <a16:creationId xmlns:a16="http://schemas.microsoft.com/office/drawing/2014/main" id="{55E99347-CDCC-4201-AD4E-F3B71BE3D3A6}"/>
            </a:ext>
          </a:extLst>
        </cdr:cNvPr>
        <cdr:cNvSpPr txBox="1"/>
      </cdr:nvSpPr>
      <cdr:spPr>
        <a:xfrm xmlns:a="http://schemas.openxmlformats.org/drawingml/2006/main">
          <a:off x="3750848" y="674922"/>
          <a:ext cx="470451"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a:solidFill>
                <a:srgbClr val="000000"/>
              </a:solidFill>
              <a:latin typeface="Arial" panose="020B0604020202020204" pitchFamily="34" charset="0"/>
              <a:cs typeface="Arial" panose="020B0604020202020204" pitchFamily="34" charset="0"/>
            </a:rPr>
            <a:t>723</a:t>
          </a:r>
        </a:p>
      </cdr:txBody>
    </cdr:sp>
  </cdr:relSizeAnchor>
  <cdr:relSizeAnchor xmlns:cdr="http://schemas.openxmlformats.org/drawingml/2006/chartDrawing">
    <cdr:from>
      <cdr:x>0.66675</cdr:x>
      <cdr:y>0.142</cdr:y>
    </cdr:from>
    <cdr:to>
      <cdr:x>0.7435</cdr:x>
      <cdr:y>0.1968</cdr:y>
    </cdr:to>
    <cdr:sp macro="" textlink="">
      <cdr:nvSpPr>
        <cdr:cNvPr id="22" name="TextBox 8">
          <a:extLst xmlns:a="http://schemas.openxmlformats.org/drawingml/2006/main">
            <a:ext uri="{FF2B5EF4-FFF2-40B4-BE49-F238E27FC236}">
              <a16:creationId xmlns:a16="http://schemas.microsoft.com/office/drawing/2014/main" id="{B21407AF-3321-4514-9B5E-0467C55503E9}"/>
            </a:ext>
          </a:extLst>
        </cdr:cNvPr>
        <cdr:cNvSpPr txBox="1"/>
      </cdr:nvSpPr>
      <cdr:spPr>
        <a:xfrm xmlns:a="http://schemas.openxmlformats.org/drawingml/2006/main">
          <a:off x="4086735" y="674922"/>
          <a:ext cx="470451"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a:solidFill>
                <a:srgbClr val="000000"/>
              </a:solidFill>
              <a:latin typeface="Arial" panose="020B0604020202020204" pitchFamily="34" charset="0"/>
              <a:cs typeface="Arial" panose="020B0604020202020204" pitchFamily="34" charset="0"/>
            </a:rPr>
            <a:t>723</a:t>
          </a:r>
        </a:p>
      </cdr:txBody>
    </cdr:sp>
  </cdr:relSizeAnchor>
  <cdr:relSizeAnchor xmlns:cdr="http://schemas.openxmlformats.org/drawingml/2006/chartDrawing">
    <cdr:from>
      <cdr:x>0.72264</cdr:x>
      <cdr:y>0.15791</cdr:y>
    </cdr:from>
    <cdr:to>
      <cdr:x>0.79939</cdr:x>
      <cdr:y>0.2127</cdr:y>
    </cdr:to>
    <cdr:sp macro="" textlink="">
      <cdr:nvSpPr>
        <cdr:cNvPr id="23" name="TextBox 8">
          <a:extLst xmlns:a="http://schemas.openxmlformats.org/drawingml/2006/main">
            <a:ext uri="{FF2B5EF4-FFF2-40B4-BE49-F238E27FC236}">
              <a16:creationId xmlns:a16="http://schemas.microsoft.com/office/drawing/2014/main" id="{71233B10-91EB-4E6D-B01D-9E07D60D4377}"/>
            </a:ext>
          </a:extLst>
        </cdr:cNvPr>
        <cdr:cNvSpPr txBox="1"/>
      </cdr:nvSpPr>
      <cdr:spPr>
        <a:xfrm xmlns:a="http://schemas.openxmlformats.org/drawingml/2006/main">
          <a:off x="4429304" y="750542"/>
          <a:ext cx="470451" cy="2604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a:solidFill>
                <a:srgbClr val="000000"/>
              </a:solidFill>
              <a:latin typeface="Arial" panose="020B0604020202020204" pitchFamily="34" charset="0"/>
              <a:cs typeface="Arial" panose="020B0604020202020204" pitchFamily="34" charset="0"/>
            </a:rPr>
            <a:t>707</a:t>
          </a:r>
        </a:p>
      </cdr:txBody>
    </cdr:sp>
  </cdr:relSizeAnchor>
  <cdr:relSizeAnchor xmlns:cdr="http://schemas.openxmlformats.org/drawingml/2006/chartDrawing">
    <cdr:from>
      <cdr:x>0.77854</cdr:x>
      <cdr:y>0.14907</cdr:y>
    </cdr:from>
    <cdr:to>
      <cdr:x>0.85529</cdr:x>
      <cdr:y>0.20387</cdr:y>
    </cdr:to>
    <cdr:sp macro="" textlink="">
      <cdr:nvSpPr>
        <cdr:cNvPr id="24" name="TextBox 8">
          <a:extLst xmlns:a="http://schemas.openxmlformats.org/drawingml/2006/main">
            <a:ext uri="{FF2B5EF4-FFF2-40B4-BE49-F238E27FC236}">
              <a16:creationId xmlns:a16="http://schemas.microsoft.com/office/drawing/2014/main" id="{71233B10-91EB-4E6D-B01D-9E07D60D4377}"/>
            </a:ext>
          </a:extLst>
        </cdr:cNvPr>
        <cdr:cNvSpPr txBox="1"/>
      </cdr:nvSpPr>
      <cdr:spPr>
        <a:xfrm xmlns:a="http://schemas.openxmlformats.org/drawingml/2006/main">
          <a:off x="4771934" y="708526"/>
          <a:ext cx="470451"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a:solidFill>
                <a:srgbClr val="000000"/>
              </a:solidFill>
              <a:latin typeface="Arial" panose="020B0604020202020204" pitchFamily="34" charset="0"/>
              <a:cs typeface="Arial" panose="020B0604020202020204" pitchFamily="34" charset="0"/>
            </a:rPr>
            <a:t>716</a:t>
          </a:r>
        </a:p>
      </cdr:txBody>
    </cdr:sp>
  </cdr:relSizeAnchor>
  <cdr:relSizeAnchor xmlns:cdr="http://schemas.openxmlformats.org/drawingml/2006/chartDrawing">
    <cdr:from>
      <cdr:x>0.83225</cdr:x>
      <cdr:y>0.14023</cdr:y>
    </cdr:from>
    <cdr:to>
      <cdr:x>0.909</cdr:x>
      <cdr:y>0.19503</cdr:y>
    </cdr:to>
    <cdr:sp macro="" textlink="">
      <cdr:nvSpPr>
        <cdr:cNvPr id="25" name="TextBox 8">
          <a:extLst xmlns:a="http://schemas.openxmlformats.org/drawingml/2006/main">
            <a:ext uri="{FF2B5EF4-FFF2-40B4-BE49-F238E27FC236}">
              <a16:creationId xmlns:a16="http://schemas.microsoft.com/office/drawing/2014/main" id="{470A4548-79AF-4F41-B4BA-2DAD93B5E50B}"/>
            </a:ext>
          </a:extLst>
        </cdr:cNvPr>
        <cdr:cNvSpPr txBox="1"/>
      </cdr:nvSpPr>
      <cdr:spPr>
        <a:xfrm xmlns:a="http://schemas.openxmlformats.org/drawingml/2006/main">
          <a:off x="5101141" y="666510"/>
          <a:ext cx="470451"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a:solidFill>
                <a:srgbClr val="000000"/>
              </a:solidFill>
              <a:latin typeface="Arial" panose="020B0604020202020204" pitchFamily="34" charset="0"/>
              <a:cs typeface="Arial" panose="020B0604020202020204" pitchFamily="34" charset="0"/>
            </a:rPr>
            <a:t>728</a:t>
          </a:r>
        </a:p>
      </cdr:txBody>
    </cdr:sp>
  </cdr:relSizeAnchor>
  <cdr:relSizeAnchor xmlns:cdr="http://schemas.openxmlformats.org/drawingml/2006/chartDrawing">
    <cdr:from>
      <cdr:x>0.88595</cdr:x>
      <cdr:y>0.13846</cdr:y>
    </cdr:from>
    <cdr:to>
      <cdr:x>0.9627</cdr:x>
      <cdr:y>0.19326</cdr:y>
    </cdr:to>
    <cdr:sp macro="" textlink="">
      <cdr:nvSpPr>
        <cdr:cNvPr id="62" name="TextBox 8">
          <a:extLst xmlns:a="http://schemas.openxmlformats.org/drawingml/2006/main">
            <a:ext uri="{FF2B5EF4-FFF2-40B4-BE49-F238E27FC236}">
              <a16:creationId xmlns:a16="http://schemas.microsoft.com/office/drawing/2014/main" id="{6E30CC3B-7863-4AB8-8461-899350439FA6}"/>
            </a:ext>
          </a:extLst>
        </cdr:cNvPr>
        <cdr:cNvSpPr txBox="1"/>
      </cdr:nvSpPr>
      <cdr:spPr>
        <a:xfrm xmlns:a="http://schemas.openxmlformats.org/drawingml/2006/main">
          <a:off x="5430286" y="658097"/>
          <a:ext cx="470451"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a:solidFill>
                <a:srgbClr val="000000"/>
              </a:solidFill>
              <a:latin typeface="Arial" panose="020B0604020202020204" pitchFamily="34" charset="0"/>
              <a:cs typeface="Arial" panose="020B0604020202020204" pitchFamily="34" charset="0"/>
            </a:rPr>
            <a:t>730</a:t>
          </a:r>
        </a:p>
      </cdr:txBody>
    </cdr:sp>
  </cdr:relSizeAnchor>
  <cdr:relSizeAnchor xmlns:cdr="http://schemas.openxmlformats.org/drawingml/2006/chartDrawing">
    <cdr:from>
      <cdr:x>0.46582</cdr:x>
      <cdr:y>0.20563</cdr:y>
    </cdr:from>
    <cdr:to>
      <cdr:x>0.63862</cdr:x>
      <cdr:y>0.26043</cdr:y>
    </cdr:to>
    <cdr:sp macro="" textlink="">
      <cdr:nvSpPr>
        <cdr:cNvPr id="63" name="TextBox 8">
          <a:extLst xmlns:a="http://schemas.openxmlformats.org/drawingml/2006/main">
            <a:ext uri="{FF2B5EF4-FFF2-40B4-BE49-F238E27FC236}">
              <a16:creationId xmlns:a16="http://schemas.microsoft.com/office/drawing/2014/main" id="{D3AA487F-1A8C-477B-8706-ECD2B858F59D}"/>
            </a:ext>
          </a:extLst>
        </cdr:cNvPr>
        <cdr:cNvSpPr txBox="1"/>
      </cdr:nvSpPr>
      <cdr:spPr>
        <a:xfrm xmlns:a="http://schemas.openxmlformats.org/drawingml/2006/main">
          <a:off x="2855167" y="977354"/>
          <a:ext cx="1059150"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solidFill>
                <a:srgbClr val="000000"/>
              </a:solidFill>
              <a:latin typeface="Arial" panose="020B0604020202020204" pitchFamily="34" charset="0"/>
              <a:cs typeface="Arial" panose="020B0604020202020204" pitchFamily="34" charset="0"/>
            </a:rPr>
            <a:t>Oil sands</a:t>
          </a:r>
        </a:p>
      </cdr:txBody>
    </cdr:sp>
  </cdr:relSizeAnchor>
  <cdr:relSizeAnchor xmlns:cdr="http://schemas.openxmlformats.org/drawingml/2006/chartDrawing">
    <cdr:from>
      <cdr:x>0.15483</cdr:x>
      <cdr:y>0.4502</cdr:y>
    </cdr:from>
    <cdr:to>
      <cdr:x>0.92833</cdr:x>
      <cdr:y>0.49627</cdr:y>
    </cdr:to>
    <cdr:sp macro="" textlink="">
      <cdr:nvSpPr>
        <cdr:cNvPr id="65" name="Rectangle 64">
          <a:extLst xmlns:a="http://schemas.openxmlformats.org/drawingml/2006/main">
            <a:ext uri="{FF2B5EF4-FFF2-40B4-BE49-F238E27FC236}">
              <a16:creationId xmlns:a16="http://schemas.microsoft.com/office/drawing/2014/main" id="{4C140087-7C24-4DF1-88EA-256F2ECCBA2A}"/>
            </a:ext>
          </a:extLst>
        </cdr:cNvPr>
        <cdr:cNvSpPr/>
      </cdr:nvSpPr>
      <cdr:spPr>
        <a:xfrm xmlns:a="http://schemas.openxmlformats.org/drawingml/2006/main">
          <a:off x="847247" y="2139793"/>
          <a:ext cx="4232679" cy="218970"/>
        </a:xfrm>
        <a:prstGeom xmlns:a="http://schemas.openxmlformats.org/drawingml/2006/main" prst="rect">
          <a:avLst/>
        </a:prstGeom>
        <a:solidFill xmlns:a="http://schemas.openxmlformats.org/drawingml/2006/main">
          <a:srgbClr val="EE2F5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0.21368</cdr:x>
      <cdr:y>0.44489</cdr:y>
    </cdr:from>
    <cdr:to>
      <cdr:x>0.83217</cdr:x>
      <cdr:y>0.51737</cdr:y>
    </cdr:to>
    <cdr:sp macro="" textlink="">
      <cdr:nvSpPr>
        <cdr:cNvPr id="66" name="TextBox 65">
          <a:extLst xmlns:a="http://schemas.openxmlformats.org/drawingml/2006/main">
            <a:ext uri="{FF2B5EF4-FFF2-40B4-BE49-F238E27FC236}">
              <a16:creationId xmlns:a16="http://schemas.microsoft.com/office/drawing/2014/main" id="{F3038D2E-A97C-4493-9059-1EDFED07498E}"/>
            </a:ext>
          </a:extLst>
        </cdr:cNvPr>
        <cdr:cNvSpPr txBox="1"/>
      </cdr:nvSpPr>
      <cdr:spPr>
        <a:xfrm xmlns:a="http://schemas.openxmlformats.org/drawingml/2006/main">
          <a:off x="1169281" y="2114555"/>
          <a:ext cx="3384446" cy="344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solidFill>
                <a:srgbClr val="000000"/>
              </a:solidFill>
              <a:latin typeface="Arial" panose="020B0604020202020204" pitchFamily="34" charset="0"/>
              <a:cs typeface="Arial" panose="020B0604020202020204" pitchFamily="34" charset="0"/>
            </a:rPr>
            <a:t>Canada's</a:t>
          </a:r>
          <a:r>
            <a:rPr lang="en-US" sz="1000" baseline="0" dirty="0">
              <a:solidFill>
                <a:srgbClr val="000000"/>
              </a:solidFill>
              <a:latin typeface="Arial" panose="020B0604020202020204" pitchFamily="34" charset="0"/>
              <a:cs typeface="Arial" panose="020B0604020202020204" pitchFamily="34" charset="0"/>
            </a:rPr>
            <a:t> National Ambition to 2030 for a 40–45% reduction</a:t>
          </a:r>
          <a:endParaRPr lang="en-US" sz="1000"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0.73685</cdr:x>
      <cdr:y>0.95992</cdr:y>
    </cdr:from>
    <cdr:to>
      <cdr:x>1</cdr:x>
      <cdr:y>1</cdr:y>
    </cdr:to>
    <cdr:sp macro="" textlink="">
      <cdr:nvSpPr>
        <cdr:cNvPr id="26" name="txtboxCopyrightLine">
          <a:extLst xmlns:a="http://schemas.openxmlformats.org/drawingml/2006/main">
            <a:ext uri="{FF2B5EF4-FFF2-40B4-BE49-F238E27FC236}">
              <a16:creationId xmlns:a16="http://schemas.microsoft.com/office/drawing/2014/main" id="{7963DC9B-1116-4887-BD4E-B235EE154FD2}"/>
            </a:ext>
          </a:extLst>
        </cdr:cNvPr>
        <cdr:cNvSpPr txBox="1"/>
      </cdr:nvSpPr>
      <cdr:spPr>
        <a:xfrm xmlns:a="http://schemas.openxmlformats.org/drawingml/2006/main">
          <a:off x="4032112" y="4572975"/>
          <a:ext cx="1440000" cy="1905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200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700" b="0" i="0" u="none" strike="noStrike">
              <a:solidFill>
                <a:srgbClr val="000000"/>
              </a:solidFill>
              <a:latin typeface="Arial" panose="020B0604020202020204" pitchFamily="34" charset="0"/>
              <a:cs typeface="Arial" pitchFamily="34" charset="0"/>
            </a:rPr>
            <a:t>© 2022 IHS Markit</a:t>
          </a:r>
          <a:endParaRPr lang="en-US" sz="700" b="0">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0.14854</cdr:x>
      <cdr:y>0.12428</cdr:y>
    </cdr:from>
    <cdr:to>
      <cdr:x>0.22529</cdr:x>
      <cdr:y>0.17907</cdr:y>
    </cdr:to>
    <cdr:sp macro="" textlink="">
      <cdr:nvSpPr>
        <cdr:cNvPr id="27" name="TextBox 8">
          <a:extLst xmlns:a="http://schemas.openxmlformats.org/drawingml/2006/main">
            <a:ext uri="{FF2B5EF4-FFF2-40B4-BE49-F238E27FC236}">
              <a16:creationId xmlns:a16="http://schemas.microsoft.com/office/drawing/2014/main" id="{5FABB4ED-C52D-48EE-A1D1-C7E178D390C3}"/>
            </a:ext>
          </a:extLst>
        </cdr:cNvPr>
        <cdr:cNvSpPr txBox="1"/>
      </cdr:nvSpPr>
      <cdr:spPr>
        <a:xfrm xmlns:a="http://schemas.openxmlformats.org/drawingml/2006/main">
          <a:off x="812852" y="590721"/>
          <a:ext cx="419984" cy="260415"/>
        </a:xfrm>
        <a:prstGeom xmlns:a="http://schemas.openxmlformats.org/drawingml/2006/main" prst="rect">
          <a:avLst/>
        </a:prstGeom>
        <a:noFill xmlns:a="http://schemas.openxmlformats.org/drawingml/2006/main"/>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739</a:t>
          </a:r>
        </a:p>
      </cdr:txBody>
    </cdr:sp>
  </cdr:relSizeAnchor>
  <cdr:relSizeAnchor xmlns:cdr="http://schemas.openxmlformats.org/drawingml/2006/chartDrawing">
    <cdr:from>
      <cdr:x>0.20156</cdr:x>
      <cdr:y>0.13516</cdr:y>
    </cdr:from>
    <cdr:to>
      <cdr:x>0.27833</cdr:x>
      <cdr:y>0.18996</cdr:y>
    </cdr:to>
    <cdr:sp macro="" textlink="">
      <cdr:nvSpPr>
        <cdr:cNvPr id="28" name="TextBox 27">
          <a:extLst xmlns:a="http://schemas.openxmlformats.org/drawingml/2006/main">
            <a:ext uri="{FF2B5EF4-FFF2-40B4-BE49-F238E27FC236}">
              <a16:creationId xmlns:a16="http://schemas.microsoft.com/office/drawing/2014/main" id="{DA7E2C8C-64B1-4479-B15C-B09D8264658D}"/>
            </a:ext>
          </a:extLst>
        </cdr:cNvPr>
        <cdr:cNvSpPr txBox="1"/>
      </cdr:nvSpPr>
      <cdr:spPr>
        <a:xfrm xmlns:a="http://schemas.openxmlformats.org/drawingml/2006/main">
          <a:off x="1102968" y="642422"/>
          <a:ext cx="420094" cy="2604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solidFill>
                <a:srgbClr val="000000"/>
              </a:solidFill>
              <a:latin typeface="Arial" panose="020B0604020202020204" pitchFamily="34" charset="0"/>
              <a:cs typeface="Arial" panose="020B0604020202020204" pitchFamily="34" charset="0"/>
            </a:rPr>
            <a:t>730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6749" y="156475"/>
            <a:ext cx="3077740" cy="469424"/>
          </a:xfrm>
          <a:prstGeom prst="rect">
            <a:avLst/>
          </a:prstGeom>
        </p:spPr>
        <p:txBody>
          <a:bodyPr vert="horz" lIns="96616" tIns="48308" rIns="96616" bIns="48308" rtlCol="0"/>
          <a:lstStyle>
            <a:lvl1pPr algn="l">
              <a:defRPr sz="1300"/>
            </a:lvl1pPr>
          </a:lstStyle>
          <a:p>
            <a:endParaRPr lang="en-US" sz="110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3787987" y="156475"/>
            <a:ext cx="3077740" cy="469424"/>
          </a:xfrm>
          <a:prstGeom prst="rect">
            <a:avLst/>
          </a:prstGeom>
        </p:spPr>
        <p:txBody>
          <a:bodyPr vert="horz" lIns="96616" tIns="48308" rIns="96616" bIns="48308" rtlCol="0"/>
          <a:lstStyle>
            <a:lvl1pPr algn="r">
              <a:defRPr sz="1300"/>
            </a:lvl1pPr>
          </a:lstStyle>
          <a:p>
            <a:fld id="{1B569FE1-51EE-4BDB-BFC0-FF7113750CC9}" type="datetimeFigureOut">
              <a:rPr lang="en-US" sz="1100">
                <a:solidFill>
                  <a:srgbClr val="666666"/>
                </a:solidFill>
                <a:latin typeface="Arial" pitchFamily="34" charset="0"/>
                <a:cs typeface="Arial" pitchFamily="34" charset="0"/>
              </a:rPr>
              <a:pPr/>
              <a:t>11/24/2022</a:t>
            </a:fld>
            <a:endParaRPr lang="en-US" sz="110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236749" y="8762577"/>
            <a:ext cx="3077740" cy="469424"/>
          </a:xfrm>
          <a:prstGeom prst="rect">
            <a:avLst/>
          </a:prstGeom>
        </p:spPr>
        <p:txBody>
          <a:bodyPr vert="horz" lIns="96616" tIns="48308" rIns="96616" bIns="48308" rtlCol="0" anchor="b"/>
          <a:lstStyle>
            <a:lvl1pPr algn="l">
              <a:defRPr sz="1300"/>
            </a:lvl1pPr>
          </a:lstStyle>
          <a:p>
            <a:r>
              <a:rPr lang="en-US" sz="1100" dirty="0">
                <a:solidFill>
                  <a:srgbClr val="666666"/>
                </a:solidFill>
                <a:latin typeface="Arial" pitchFamily="34" charset="0"/>
                <a:cs typeface="Arial" pitchFamily="34" charset="0"/>
              </a:rPr>
              <a:t>Confidential. </a:t>
            </a:r>
            <a:r>
              <a:rPr lang="en-US" altLang="ja-JP" sz="1100" dirty="0">
                <a:solidFill>
                  <a:srgbClr val="666666"/>
                </a:solidFill>
                <a:latin typeface="Arial" pitchFamily="34" charset="0"/>
                <a:cs typeface="Arial" pitchFamily="34" charset="0"/>
              </a:rPr>
              <a:t>© </a:t>
            </a:r>
            <a:r>
              <a:rPr lang="en-US" sz="1100" dirty="0">
                <a:solidFill>
                  <a:srgbClr val="666666"/>
                </a:solidFill>
                <a:latin typeface="Arial" pitchFamily="34" charset="0"/>
                <a:cs typeface="Arial" pitchFamily="34" charset="0"/>
              </a:rPr>
              <a:t>2022 IHS Markit</a:t>
            </a:r>
            <a:r>
              <a:rPr lang="en-US" sz="1100" baseline="30000" dirty="0">
                <a:solidFill>
                  <a:srgbClr val="666666"/>
                </a:solidFill>
                <a:latin typeface="Arial" pitchFamily="34" charset="0"/>
                <a:cs typeface="Arial" pitchFamily="34" charset="0"/>
              </a:rPr>
              <a:t>®</a:t>
            </a:r>
            <a:r>
              <a:rPr lang="en-US" sz="1100" dirty="0">
                <a:solidFill>
                  <a:srgbClr val="666666"/>
                </a:solidFill>
                <a:latin typeface="Arial" pitchFamily="34" charset="0"/>
                <a:cs typeface="Arial" pitchFamily="34" charset="0"/>
              </a:rPr>
              <a:t>. All rights reserved.</a:t>
            </a:r>
          </a:p>
        </p:txBody>
      </p:sp>
      <p:sp>
        <p:nvSpPr>
          <p:cNvPr id="5" name="Slide Number Placeholder 4"/>
          <p:cNvSpPr>
            <a:spLocks noGrp="1"/>
          </p:cNvSpPr>
          <p:nvPr>
            <p:ph type="sldNum" sz="quarter" idx="3"/>
          </p:nvPr>
        </p:nvSpPr>
        <p:spPr>
          <a:xfrm>
            <a:off x="3787987" y="8762577"/>
            <a:ext cx="3077740" cy="469424"/>
          </a:xfrm>
          <a:prstGeom prst="rect">
            <a:avLst/>
          </a:prstGeom>
        </p:spPr>
        <p:txBody>
          <a:bodyPr vert="horz" lIns="96616" tIns="48308" rIns="96616" bIns="48308" rtlCol="0" anchor="b"/>
          <a:lstStyle>
            <a:lvl1pPr algn="r">
              <a:defRPr sz="1300"/>
            </a:lvl1pPr>
          </a:lstStyle>
          <a:p>
            <a:fld id="{7696AA7F-128A-4F96-90D9-798331F07881}" type="slidenum">
              <a:rPr lang="en-US" sz="1100">
                <a:solidFill>
                  <a:srgbClr val="666666"/>
                </a:solidFill>
                <a:latin typeface="Arial" pitchFamily="34" charset="0"/>
                <a:cs typeface="Arial" pitchFamily="34" charset="0"/>
              </a:rPr>
              <a:pPr/>
              <a:t>‹#›</a:t>
            </a:fld>
            <a:endParaRPr lang="en-US" sz="11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1886111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6749" y="156475"/>
            <a:ext cx="3077740" cy="469424"/>
          </a:xfrm>
          <a:prstGeom prst="rect">
            <a:avLst/>
          </a:prstGeom>
        </p:spPr>
        <p:txBody>
          <a:bodyPr vert="horz" lIns="96616" tIns="48308" rIns="96616" bIns="48308" rtlCol="0"/>
          <a:lstStyle>
            <a:lvl1pPr algn="l">
              <a:defRPr sz="1100">
                <a:solidFill>
                  <a:srgbClr val="666666"/>
                </a:solidFill>
              </a:defRPr>
            </a:lvl1pPr>
          </a:lstStyle>
          <a:p>
            <a:endParaRPr lang="en-US"/>
          </a:p>
        </p:txBody>
      </p:sp>
      <p:sp>
        <p:nvSpPr>
          <p:cNvPr id="3" name="Date Placeholder 2"/>
          <p:cNvSpPr>
            <a:spLocks noGrp="1"/>
          </p:cNvSpPr>
          <p:nvPr>
            <p:ph type="dt" idx="1"/>
          </p:nvPr>
        </p:nvSpPr>
        <p:spPr>
          <a:xfrm>
            <a:off x="3787987" y="156475"/>
            <a:ext cx="3077740" cy="469424"/>
          </a:xfrm>
          <a:prstGeom prst="rect">
            <a:avLst/>
          </a:prstGeom>
        </p:spPr>
        <p:txBody>
          <a:bodyPr vert="horz" lIns="96616" tIns="48308" rIns="96616" bIns="48308" rtlCol="0"/>
          <a:lstStyle>
            <a:lvl1pPr algn="r">
              <a:defRPr sz="1100">
                <a:solidFill>
                  <a:srgbClr val="666666"/>
                </a:solidFill>
              </a:defRPr>
            </a:lvl1pPr>
          </a:lstStyle>
          <a:p>
            <a:fld id="{4893E39E-9981-4D6A-B4AC-34D0BB6D3124}" type="datetimeFigureOut">
              <a:rPr lang="en-US" smtClean="0"/>
              <a:pPr/>
              <a:t>11/24/2022</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36749" y="8762577"/>
            <a:ext cx="3077740" cy="469424"/>
          </a:xfrm>
          <a:prstGeom prst="rect">
            <a:avLst/>
          </a:prstGeom>
        </p:spPr>
        <p:txBody>
          <a:bodyPr vert="horz" lIns="96616" tIns="48308" rIns="96616" bIns="48308" rtlCol="0" anchor="b"/>
          <a:lstStyle>
            <a:lvl1pPr algn="l">
              <a:defRPr sz="1100">
                <a:solidFill>
                  <a:srgbClr val="666666"/>
                </a:solidFill>
              </a:defRPr>
            </a:lvl1pPr>
          </a:lstStyle>
          <a:p>
            <a:endParaRPr lang="en-US"/>
          </a:p>
        </p:txBody>
      </p:sp>
      <p:sp>
        <p:nvSpPr>
          <p:cNvPr id="7" name="Slide Number Placeholder 6"/>
          <p:cNvSpPr>
            <a:spLocks noGrp="1"/>
          </p:cNvSpPr>
          <p:nvPr>
            <p:ph type="sldNum" sz="quarter" idx="5"/>
          </p:nvPr>
        </p:nvSpPr>
        <p:spPr>
          <a:xfrm>
            <a:off x="3787987" y="8762577"/>
            <a:ext cx="3077740" cy="469424"/>
          </a:xfrm>
          <a:prstGeom prst="rect">
            <a:avLst/>
          </a:prstGeom>
        </p:spPr>
        <p:txBody>
          <a:bodyPr vert="horz" lIns="96616" tIns="48308" rIns="96616" bIns="48308" rtlCol="0" anchor="b"/>
          <a:lstStyle>
            <a:lvl1pPr algn="r">
              <a:defRPr sz="11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429063252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spcAft>
        <a:spcPts val="400"/>
      </a:spcAft>
      <a:defRPr sz="1200" b="1" kern="1200">
        <a:solidFill>
          <a:schemeClr val="tx1"/>
        </a:solidFill>
        <a:latin typeface="+mn-lt"/>
        <a:ea typeface="+mn-ea"/>
        <a:cs typeface="+mn-cs"/>
      </a:defRPr>
    </a:lvl1pPr>
    <a:lvl2pPr marL="144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2pPr>
    <a:lvl3pPr marL="288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3pPr>
    <a:lvl4pPr marL="432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4pPr>
    <a:lvl5pPr marL="576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0826">
              <a:defRPr/>
            </a:pPr>
            <a:fld id="{02A32C17-A472-4774-AAA4-7C42DB4D94B6}" type="slidenum">
              <a:rPr lang="en-US">
                <a:latin typeface="Arial"/>
              </a:rPr>
              <a:pPr defTabSz="940826">
                <a:defRPr/>
              </a:pPr>
              <a:t>4</a:t>
            </a:fld>
            <a:endParaRPr lang="en-US">
              <a:latin typeface="Arial"/>
            </a:endParaRPr>
          </a:p>
        </p:txBody>
      </p:sp>
    </p:spTree>
    <p:extLst>
      <p:ext uri="{BB962C8B-B14F-4D97-AF65-F5344CB8AC3E}">
        <p14:creationId xmlns:p14="http://schemas.microsoft.com/office/powerpoint/2010/main" val="141312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14</a:t>
            </a:fld>
            <a:endParaRPr lang="en-US"/>
          </a:p>
        </p:txBody>
      </p:sp>
    </p:spTree>
    <p:extLst>
      <p:ext uri="{BB962C8B-B14F-4D97-AF65-F5344CB8AC3E}">
        <p14:creationId xmlns:p14="http://schemas.microsoft.com/office/powerpoint/2010/main" val="362291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15</a:t>
            </a:fld>
            <a:endParaRPr lang="en-US"/>
          </a:p>
        </p:txBody>
      </p:sp>
    </p:spTree>
    <p:extLst>
      <p:ext uri="{BB962C8B-B14F-4D97-AF65-F5344CB8AC3E}">
        <p14:creationId xmlns:p14="http://schemas.microsoft.com/office/powerpoint/2010/main" val="340372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16</a:t>
            </a:fld>
            <a:endParaRPr lang="en-US"/>
          </a:p>
        </p:txBody>
      </p:sp>
    </p:spTree>
    <p:extLst>
      <p:ext uri="{BB962C8B-B14F-4D97-AF65-F5344CB8AC3E}">
        <p14:creationId xmlns:p14="http://schemas.microsoft.com/office/powerpoint/2010/main" val="415303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17</a:t>
            </a:fld>
            <a:endParaRPr lang="en-US"/>
          </a:p>
        </p:txBody>
      </p:sp>
    </p:spTree>
    <p:extLst>
      <p:ext uri="{BB962C8B-B14F-4D97-AF65-F5344CB8AC3E}">
        <p14:creationId xmlns:p14="http://schemas.microsoft.com/office/powerpoint/2010/main" val="119598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18</a:t>
            </a:fld>
            <a:endParaRPr lang="en-US"/>
          </a:p>
        </p:txBody>
      </p:sp>
    </p:spTree>
    <p:extLst>
      <p:ext uri="{BB962C8B-B14F-4D97-AF65-F5344CB8AC3E}">
        <p14:creationId xmlns:p14="http://schemas.microsoft.com/office/powerpoint/2010/main" val="181694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19</a:t>
            </a:fld>
            <a:endParaRPr lang="en-US"/>
          </a:p>
        </p:txBody>
      </p:sp>
    </p:spTree>
    <p:extLst>
      <p:ext uri="{BB962C8B-B14F-4D97-AF65-F5344CB8AC3E}">
        <p14:creationId xmlns:p14="http://schemas.microsoft.com/office/powerpoint/2010/main" val="3143948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20</a:t>
            </a:fld>
            <a:endParaRPr lang="en-US"/>
          </a:p>
        </p:txBody>
      </p:sp>
    </p:spTree>
    <p:extLst>
      <p:ext uri="{BB962C8B-B14F-4D97-AF65-F5344CB8AC3E}">
        <p14:creationId xmlns:p14="http://schemas.microsoft.com/office/powerpoint/2010/main" val="161954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900"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21</a:t>
            </a:fld>
            <a:endParaRPr lang="en-US"/>
          </a:p>
        </p:txBody>
      </p:sp>
    </p:spTree>
    <p:extLst>
      <p:ext uri="{BB962C8B-B14F-4D97-AF65-F5344CB8AC3E}">
        <p14:creationId xmlns:p14="http://schemas.microsoft.com/office/powerpoint/2010/main" val="134153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22</a:t>
            </a:fld>
            <a:endParaRPr lang="en-US"/>
          </a:p>
        </p:txBody>
      </p:sp>
    </p:spTree>
    <p:extLst>
      <p:ext uri="{BB962C8B-B14F-4D97-AF65-F5344CB8AC3E}">
        <p14:creationId xmlns:p14="http://schemas.microsoft.com/office/powerpoint/2010/main" val="385083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23</a:t>
            </a:fld>
            <a:endParaRPr lang="en-US"/>
          </a:p>
        </p:txBody>
      </p:sp>
    </p:spTree>
    <p:extLst>
      <p:ext uri="{BB962C8B-B14F-4D97-AF65-F5344CB8AC3E}">
        <p14:creationId xmlns:p14="http://schemas.microsoft.com/office/powerpoint/2010/main" val="343484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5</a:t>
            </a:fld>
            <a:endParaRPr lang="en-US"/>
          </a:p>
        </p:txBody>
      </p:sp>
    </p:spTree>
    <p:extLst>
      <p:ext uri="{BB962C8B-B14F-4D97-AF65-F5344CB8AC3E}">
        <p14:creationId xmlns:p14="http://schemas.microsoft.com/office/powerpoint/2010/main" val="3682362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24</a:t>
            </a:fld>
            <a:endParaRPr lang="en-US"/>
          </a:p>
        </p:txBody>
      </p:sp>
    </p:spTree>
    <p:extLst>
      <p:ext uri="{BB962C8B-B14F-4D97-AF65-F5344CB8AC3E}">
        <p14:creationId xmlns:p14="http://schemas.microsoft.com/office/powerpoint/2010/main" val="44463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25</a:t>
            </a:fld>
            <a:endParaRPr lang="en-US"/>
          </a:p>
        </p:txBody>
      </p:sp>
    </p:spTree>
    <p:extLst>
      <p:ext uri="{BB962C8B-B14F-4D97-AF65-F5344CB8AC3E}">
        <p14:creationId xmlns:p14="http://schemas.microsoft.com/office/powerpoint/2010/main" val="112747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26</a:t>
            </a:fld>
            <a:endParaRPr lang="en-US"/>
          </a:p>
        </p:txBody>
      </p:sp>
    </p:spTree>
    <p:extLst>
      <p:ext uri="{BB962C8B-B14F-4D97-AF65-F5344CB8AC3E}">
        <p14:creationId xmlns:p14="http://schemas.microsoft.com/office/powerpoint/2010/main" val="1882822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28</a:t>
            </a:fld>
            <a:endParaRPr lang="en-US"/>
          </a:p>
        </p:txBody>
      </p:sp>
    </p:spTree>
    <p:extLst>
      <p:ext uri="{BB962C8B-B14F-4D97-AF65-F5344CB8AC3E}">
        <p14:creationId xmlns:p14="http://schemas.microsoft.com/office/powerpoint/2010/main" val="1280779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30</a:t>
            </a:fld>
            <a:endParaRPr lang="en-US"/>
          </a:p>
        </p:txBody>
      </p:sp>
    </p:spTree>
    <p:extLst>
      <p:ext uri="{BB962C8B-B14F-4D97-AF65-F5344CB8AC3E}">
        <p14:creationId xmlns:p14="http://schemas.microsoft.com/office/powerpoint/2010/main" val="1455405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34</a:t>
            </a:fld>
            <a:endParaRPr lang="en-US"/>
          </a:p>
        </p:txBody>
      </p:sp>
    </p:spTree>
    <p:extLst>
      <p:ext uri="{BB962C8B-B14F-4D97-AF65-F5344CB8AC3E}">
        <p14:creationId xmlns:p14="http://schemas.microsoft.com/office/powerpoint/2010/main" val="301844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6</a:t>
            </a:fld>
            <a:endParaRPr lang="en-US"/>
          </a:p>
        </p:txBody>
      </p:sp>
    </p:spTree>
    <p:extLst>
      <p:ext uri="{BB962C8B-B14F-4D97-AF65-F5344CB8AC3E}">
        <p14:creationId xmlns:p14="http://schemas.microsoft.com/office/powerpoint/2010/main" val="169879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7</a:t>
            </a:fld>
            <a:endParaRPr lang="en-US"/>
          </a:p>
        </p:txBody>
      </p:sp>
    </p:spTree>
    <p:extLst>
      <p:ext uri="{BB962C8B-B14F-4D97-AF65-F5344CB8AC3E}">
        <p14:creationId xmlns:p14="http://schemas.microsoft.com/office/powerpoint/2010/main" val="140547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32C17-A472-4774-AAA4-7C42DB4D94B6}" type="slidenum">
              <a:rPr lang="en-US" smtClean="0"/>
              <a:pPr/>
              <a:t>8</a:t>
            </a:fld>
            <a:endParaRPr lang="en-US"/>
          </a:p>
        </p:txBody>
      </p:sp>
    </p:spTree>
    <p:extLst>
      <p:ext uri="{BB962C8B-B14F-4D97-AF65-F5344CB8AC3E}">
        <p14:creationId xmlns:p14="http://schemas.microsoft.com/office/powerpoint/2010/main" val="34264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9</a:t>
            </a:fld>
            <a:endParaRPr lang="en-US"/>
          </a:p>
        </p:txBody>
      </p:sp>
    </p:spTree>
    <p:extLst>
      <p:ext uri="{BB962C8B-B14F-4D97-AF65-F5344CB8AC3E}">
        <p14:creationId xmlns:p14="http://schemas.microsoft.com/office/powerpoint/2010/main" val="84351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0826">
              <a:defRPr/>
            </a:pPr>
            <a:fld id="{02A32C17-A472-4774-AAA4-7C42DB4D94B6}" type="slidenum">
              <a:rPr lang="en-US" sz="1200">
                <a:solidFill>
                  <a:prstClr val="black"/>
                </a:solidFill>
                <a:latin typeface="Calibri"/>
              </a:rPr>
              <a:pPr defTabSz="940826">
                <a:defRPr/>
              </a:pPr>
              <a:t>10</a:t>
            </a:fld>
            <a:endParaRPr lang="en-US" sz="1200">
              <a:solidFill>
                <a:prstClr val="black"/>
              </a:solidFill>
              <a:latin typeface="Calibri"/>
            </a:endParaRPr>
          </a:p>
        </p:txBody>
      </p:sp>
    </p:spTree>
    <p:extLst>
      <p:ext uri="{BB962C8B-B14F-4D97-AF65-F5344CB8AC3E}">
        <p14:creationId xmlns:p14="http://schemas.microsoft.com/office/powerpoint/2010/main" val="123713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0826">
              <a:defRPr/>
            </a:pPr>
            <a:fld id="{02A32C17-A472-4774-AAA4-7C42DB4D94B6}" type="slidenum">
              <a:rPr lang="en-US">
                <a:latin typeface="Arial"/>
              </a:rPr>
              <a:pPr defTabSz="940826">
                <a:defRPr/>
              </a:pPr>
              <a:t>11</a:t>
            </a:fld>
            <a:endParaRPr lang="en-US">
              <a:latin typeface="Arial"/>
            </a:endParaRPr>
          </a:p>
        </p:txBody>
      </p:sp>
    </p:spTree>
    <p:extLst>
      <p:ext uri="{BB962C8B-B14F-4D97-AF65-F5344CB8AC3E}">
        <p14:creationId xmlns:p14="http://schemas.microsoft.com/office/powerpoint/2010/main" val="103103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12</a:t>
            </a:fld>
            <a:endParaRPr lang="en-US"/>
          </a:p>
        </p:txBody>
      </p:sp>
    </p:spTree>
    <p:extLst>
      <p:ext uri="{BB962C8B-B14F-4D97-AF65-F5344CB8AC3E}">
        <p14:creationId xmlns:p14="http://schemas.microsoft.com/office/powerpoint/2010/main" val="46497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hsmarkit.com/about/contact-us.html"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hsmarkit.com/about/contact-us.html"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hsmarkit.com/about/contact-us.html"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 Cover, no subtitle">
    <p:spTree>
      <p:nvGrpSpPr>
        <p:cNvPr id="1" name=""/>
        <p:cNvGrpSpPr/>
        <p:nvPr/>
      </p:nvGrpSpPr>
      <p:grpSpPr>
        <a:xfrm>
          <a:off x="0" y="0"/>
          <a:ext cx="0" cy="0"/>
          <a:chOff x="0" y="0"/>
          <a:chExt cx="0" cy="0"/>
        </a:xfrm>
      </p:grpSpPr>
      <p:sp>
        <p:nvSpPr>
          <p:cNvPr id="12" name="Line 25"/>
          <p:cNvSpPr>
            <a:spLocks noChangeShapeType="1"/>
          </p:cNvSpPr>
          <p:nvPr userDrawn="1"/>
        </p:nvSpPr>
        <p:spPr bwMode="auto">
          <a:xfrm>
            <a:off x="480888" y="1044000"/>
            <a:ext cx="11230225" cy="0"/>
          </a:xfrm>
          <a:prstGeom prst="line">
            <a:avLst/>
          </a:prstGeom>
          <a:noFill/>
          <a:ln w="6350">
            <a:solidFill>
              <a:srgbClr val="58595B"/>
            </a:solidFill>
            <a:round/>
            <a:headEnd/>
            <a:tailEnd/>
          </a:ln>
        </p:spPr>
        <p:txBody>
          <a:bodyPr/>
          <a:lstStyle/>
          <a:p>
            <a:endParaRPr lang="en-US" sz="1400"/>
          </a:p>
        </p:txBody>
      </p:sp>
      <p:sp>
        <p:nvSpPr>
          <p:cNvPr id="18" name="Text Placeholder 33"/>
          <p:cNvSpPr>
            <a:spLocks noGrp="1"/>
          </p:cNvSpPr>
          <p:nvPr>
            <p:ph type="body" sz="quarter" idx="14" hasCustomPrompt="1"/>
          </p:nvPr>
        </p:nvSpPr>
        <p:spPr>
          <a:xfrm>
            <a:off x="480888" y="2892168"/>
            <a:ext cx="5470687"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a:t>DD Month 20xx</a:t>
            </a:r>
          </a:p>
        </p:txBody>
      </p:sp>
      <p:cxnSp>
        <p:nvCxnSpPr>
          <p:cNvPr id="20" name="Straight Connector 19"/>
          <p:cNvCxnSpPr/>
          <p:nvPr userDrawn="1"/>
        </p:nvCxnSpPr>
        <p:spPr>
          <a:xfrm>
            <a:off x="480888" y="2829029"/>
            <a:ext cx="11230225"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23" name="copyright"/>
          <p:cNvSpPr txBox="1"/>
          <p:nvPr userDrawn="1"/>
        </p:nvSpPr>
        <p:spPr>
          <a:xfrm>
            <a:off x="480887" y="6489380"/>
            <a:ext cx="5470688"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2022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25" name="Text Placeholder 31"/>
          <p:cNvSpPr>
            <a:spLocks noGrp="1"/>
          </p:cNvSpPr>
          <p:nvPr>
            <p:ph type="body" sz="quarter" idx="13" hasCustomPrompt="1"/>
          </p:nvPr>
        </p:nvSpPr>
        <p:spPr>
          <a:xfrm>
            <a:off x="480888" y="4067175"/>
            <a:ext cx="8206725" cy="2048329"/>
          </a:xfrm>
        </p:spPr>
        <p:txBody>
          <a:bodyPr lIns="0" tIns="0" rIns="0" bIns="0" anchor="b">
            <a:noAutofit/>
          </a:bodyPr>
          <a:lstStyle>
            <a:lvl1pPr marL="0" marR="0" indent="0" algn="l" defTabSz="914400" rtl="0" eaLnBrk="1" fontAlgn="auto" latinLnBrk="0" hangingPunct="1">
              <a:lnSpc>
                <a:spcPct val="100000"/>
              </a:lnSpc>
              <a:spcBef>
                <a:spcPts val="600"/>
              </a:spcBef>
              <a:spcAft>
                <a:spcPts val="0"/>
              </a:spcAft>
              <a:buClrTx/>
              <a:buSzPct val="90000"/>
              <a:buFont typeface="Arial" pitchFamily="34" charset="0"/>
              <a:buNone/>
              <a:tabLst/>
              <a:defRPr sz="1000" b="0" baseline="0">
                <a:solidFill>
                  <a:schemeClr val="tx1"/>
                </a:solidFill>
              </a:defRPr>
            </a:lvl1pPr>
          </a:lstStyle>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Also contributing to this report were First and Last name (no title or contact details, not bolded), First and Last name (no title or contact details, not bolded), First and Last name (no title or contact details, not bolded)</a:t>
            </a:r>
          </a:p>
        </p:txBody>
      </p:sp>
      <p:sp>
        <p:nvSpPr>
          <p:cNvPr id="15" name="Text Placeholder 29"/>
          <p:cNvSpPr>
            <a:spLocks noGrp="1"/>
          </p:cNvSpPr>
          <p:nvPr>
            <p:ph type="body" sz="quarter" idx="12" hasCustomPrompt="1"/>
          </p:nvPr>
        </p:nvSpPr>
        <p:spPr>
          <a:xfrm>
            <a:off x="6240426" y="1027340"/>
            <a:ext cx="5470688" cy="292608"/>
          </a:xfrm>
        </p:spPr>
        <p:txBody>
          <a:bodyPr wrap="none" rIns="0" anchor="b">
            <a:noAutofit/>
          </a:bodyPr>
          <a:lstStyle>
            <a:lvl1pPr marL="0" indent="0" algn="r">
              <a:buNone/>
              <a:tabLst/>
              <a:defRPr sz="1400" b="0" baseline="0">
                <a:solidFill>
                  <a:srgbClr val="58595B"/>
                </a:solidFill>
              </a:defRPr>
            </a:lvl1pPr>
          </a:lstStyle>
          <a:p>
            <a:pPr lvl="0"/>
            <a:r>
              <a:rPr lang="en-US"/>
              <a:t>Report Type</a:t>
            </a:r>
          </a:p>
        </p:txBody>
      </p:sp>
      <p:sp>
        <p:nvSpPr>
          <p:cNvPr id="16" name="Text Placeholder 17"/>
          <p:cNvSpPr>
            <a:spLocks noGrp="1"/>
          </p:cNvSpPr>
          <p:nvPr>
            <p:ph type="body" sz="quarter" idx="16" hasCustomPrompt="1"/>
          </p:nvPr>
        </p:nvSpPr>
        <p:spPr>
          <a:xfrm>
            <a:off x="480888" y="381000"/>
            <a:ext cx="11230225" cy="650872"/>
          </a:xfrm>
        </p:spPr>
        <p:txBody>
          <a:bodyPr anchor="b"/>
          <a:lstStyle>
            <a:lvl1pPr marL="0" indent="0">
              <a:buNone/>
              <a:defRPr sz="2100" b="1" cap="none" baseline="0">
                <a:solidFill>
                  <a:srgbClr val="58595B"/>
                </a:solidFill>
              </a:defRPr>
            </a:lvl1pPr>
          </a:lstStyle>
          <a:p>
            <a:pPr lvl="0"/>
            <a:r>
              <a:rPr lang="en-US"/>
              <a:t>Service Line</a:t>
            </a:r>
          </a:p>
        </p:txBody>
      </p:sp>
      <p:sp>
        <p:nvSpPr>
          <p:cNvPr id="19" name="Text Placeholder 27"/>
          <p:cNvSpPr>
            <a:spLocks noGrp="1"/>
          </p:cNvSpPr>
          <p:nvPr>
            <p:ph type="body" sz="quarter" idx="11" hasCustomPrompt="1"/>
          </p:nvPr>
        </p:nvSpPr>
        <p:spPr>
          <a:xfrm>
            <a:off x="480888" y="1586503"/>
            <a:ext cx="11230225" cy="219456"/>
          </a:xfrm>
        </p:spPr>
        <p:txBody>
          <a:bodyPr lIns="0" tIns="0" anchor="b" anchorCtr="0">
            <a:noAutofit/>
          </a:bodyPr>
          <a:lstStyle>
            <a:lvl1pPr marL="0" indent="0">
              <a:buNone/>
              <a:defRPr sz="1400" b="1">
                <a:solidFill>
                  <a:srgbClr val="58595B"/>
                </a:solidFill>
              </a:defRPr>
            </a:lvl1pPr>
          </a:lstStyle>
          <a:p>
            <a:pPr lvl="0"/>
            <a:r>
              <a:rPr lang="en-US"/>
              <a:t>Optional placeholder—Delete this placeholder if you aren’t using it</a:t>
            </a:r>
          </a:p>
        </p:txBody>
      </p:sp>
      <p:sp>
        <p:nvSpPr>
          <p:cNvPr id="14" name="Title 8">
            <a:extLst>
              <a:ext uri="{FF2B5EF4-FFF2-40B4-BE49-F238E27FC236}">
                <a16:creationId xmlns:a16="http://schemas.microsoft.com/office/drawing/2014/main" id="{80277A3F-4694-46A9-B567-5A8FB35DA2B8}"/>
              </a:ext>
            </a:extLst>
          </p:cNvPr>
          <p:cNvSpPr>
            <a:spLocks noGrp="1"/>
          </p:cNvSpPr>
          <p:nvPr>
            <p:ph type="title" hasCustomPrompt="1"/>
          </p:nvPr>
        </p:nvSpPr>
        <p:spPr>
          <a:xfrm>
            <a:off x="480888" y="1811393"/>
            <a:ext cx="11230225" cy="969519"/>
          </a:xfrm>
          <a:prstGeom prst="rect">
            <a:avLst/>
          </a:prstGeom>
        </p:spPr>
        <p:txBody>
          <a:bodyPr wrap="square" lIns="0" rIns="90000" anchor="b" anchorCtr="0">
            <a:noAutofit/>
          </a:bodyPr>
          <a:lstStyle>
            <a:lvl1pPr marL="0" indent="0">
              <a:defRPr sz="2800" b="1" baseline="0">
                <a:solidFill>
                  <a:schemeClr val="tx1"/>
                </a:solidFill>
              </a:defRPr>
            </a:lvl1pPr>
          </a:lstStyle>
          <a:p>
            <a:r>
              <a:rPr lang="en-US" dirty="0"/>
              <a:t>Report title. Can be one line or two lines long. Report title. Can be one line or two lines long</a:t>
            </a:r>
          </a:p>
        </p:txBody>
      </p:sp>
      <p:pic>
        <p:nvPicPr>
          <p:cNvPr id="17" name="Graphic 16">
            <a:extLst>
              <a:ext uri="{FF2B5EF4-FFF2-40B4-BE49-F238E27FC236}">
                <a16:creationId xmlns:a16="http://schemas.microsoft.com/office/drawing/2014/main" id="{FB135361-CA7A-42A1-8945-8BB7F258B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6000" y="4248000"/>
            <a:ext cx="2735572" cy="2159328"/>
          </a:xfrm>
          <a:prstGeom prst="rect">
            <a:avLst/>
          </a:prstGeom>
        </p:spPr>
      </p:pic>
    </p:spTree>
    <p:extLst>
      <p:ext uri="{BB962C8B-B14F-4D97-AF65-F5344CB8AC3E}">
        <p14:creationId xmlns:p14="http://schemas.microsoft.com/office/powerpoint/2010/main" val="23634553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 Body, two place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3" name="Content Placeholder 2"/>
          <p:cNvSpPr>
            <a:spLocks noGrp="1"/>
          </p:cNvSpPr>
          <p:nvPr>
            <p:ph idx="1" hasCustomPrompt="1"/>
          </p:nvPr>
        </p:nvSpPr>
        <p:spPr>
          <a:xfrm>
            <a:off x="480888" y="1484314"/>
            <a:ext cx="8205863" cy="4752975"/>
          </a:xfrm>
        </p:spPr>
        <p:txBody>
          <a:bodyPr/>
          <a:lstStyle>
            <a:lvl1pPr>
              <a:defRPr/>
            </a:lvl1pPr>
            <a:lvl4pPr marL="727075" indent="-179388">
              <a:defRPr/>
            </a:lvl4pPr>
          </a:lstStyle>
          <a:p>
            <a:pPr lvl="0"/>
            <a:r>
              <a:rPr lang="en-US" dirty="0"/>
              <a:t>“3/4 width, full height”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Footer Placeholder 6"/>
          <p:cNvSpPr>
            <a:spLocks noGrp="1"/>
          </p:cNvSpPr>
          <p:nvPr>
            <p:ph type="ftr" sz="quarter" idx="11"/>
          </p:nvPr>
        </p:nvSpPr>
        <p:spPr/>
        <p:txBody>
          <a:bodyPr/>
          <a:lstStyle/>
          <a:p>
            <a:r>
              <a:rPr lang="en-US" dirty="0"/>
              <a:t>Report name | Month 2022</a:t>
            </a:r>
          </a:p>
        </p:txBody>
      </p:sp>
      <p:sp>
        <p:nvSpPr>
          <p:cNvPr id="11" name="Section divider placeholder"/>
          <p:cNvSpPr>
            <a:spLocks noGrp="1"/>
          </p:cNvSpPr>
          <p:nvPr>
            <p:ph type="body" sz="quarter" idx="12" hasCustomPrompt="1"/>
          </p:nvPr>
        </p:nvSpPr>
        <p:spPr>
          <a:xfrm>
            <a:off x="480888" y="0"/>
            <a:ext cx="5470687" cy="360040"/>
          </a:xfrm>
        </p:spPr>
        <p:txBody>
          <a:bodyPr wrap="none" anchor="ctr"/>
          <a:lstStyle>
            <a:lvl1pPr marL="0" indent="0">
              <a:buNone/>
              <a:tabLst/>
              <a:defRPr lang="en-US" sz="1200" b="0" kern="1200" baseline="0" dirty="0">
                <a:solidFill>
                  <a:schemeClr val="tx1"/>
                </a:solidFill>
                <a:latin typeface="+mn-lt"/>
                <a:ea typeface="+mn-ea"/>
                <a:cs typeface="+mn-cs"/>
              </a:defRPr>
            </a:lvl1pPr>
          </a:lstStyle>
          <a:p>
            <a:pPr marL="0" lvl="0" indent="0" algn="l" defTabSz="914400" rtl="0" eaLnBrk="1" latinLnBrk="0" hangingPunct="1">
              <a:spcBef>
                <a:spcPts val="600"/>
              </a:spcBef>
              <a:spcAft>
                <a:spcPts val="400"/>
              </a:spcAft>
              <a:buClrTx/>
              <a:buSzPct val="90000"/>
              <a:buFont typeface="Arial" pitchFamily="34" charset="0"/>
              <a:buNone/>
              <a:tabLst/>
            </a:pPr>
            <a:r>
              <a:rPr lang="en-US" dirty="0"/>
              <a:t>Optional, add section divider here</a:t>
            </a:r>
          </a:p>
        </p:txBody>
      </p:sp>
      <p:sp>
        <p:nvSpPr>
          <p:cNvPr id="8"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5" name="Content Placeholder 4">
            <a:extLst>
              <a:ext uri="{FF2B5EF4-FFF2-40B4-BE49-F238E27FC236}">
                <a16:creationId xmlns:a16="http://schemas.microsoft.com/office/drawing/2014/main" id="{FB0E9228-A130-4AE1-8340-801D5FA7676F}"/>
              </a:ext>
            </a:extLst>
          </p:cNvPr>
          <p:cNvSpPr>
            <a:spLocks noGrp="1"/>
          </p:cNvSpPr>
          <p:nvPr>
            <p:ph sz="quarter" idx="13" hasCustomPrompt="1"/>
          </p:nvPr>
        </p:nvSpPr>
        <p:spPr>
          <a:xfrm>
            <a:off x="8975767" y="1484314"/>
            <a:ext cx="2735346" cy="4752975"/>
          </a:xfrm>
        </p:spPr>
        <p:txBody>
          <a:bodyPr/>
          <a:lstStyle>
            <a:lvl1pPr>
              <a:defRPr/>
            </a:lvl1pPr>
          </a:lstStyle>
          <a:p>
            <a:pPr lvl="0"/>
            <a:r>
              <a:rPr lang="en-US" dirty="0"/>
              <a:t>“1/4 width, full height”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a:extLst>
              <a:ext uri="{FF2B5EF4-FFF2-40B4-BE49-F238E27FC236}">
                <a16:creationId xmlns:a16="http://schemas.microsoft.com/office/drawing/2014/main" id="{3CC84348-C6CC-479E-874D-CBE7E650F4F6}"/>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extLst>
      <p:ext uri="{BB962C8B-B14F-4D97-AF65-F5344CB8AC3E}">
        <p14:creationId xmlns:p14="http://schemas.microsoft.com/office/powerpoint/2010/main" val="1359543206"/>
      </p:ext>
    </p:extLst>
  </p:cSld>
  <p:clrMapOvr>
    <a:masterClrMapping/>
  </p:clrMapOvr>
  <p:extLst>
    <p:ext uri="{DCECCB84-F9BA-43D5-87BE-67443E8EF086}">
      <p15:sldGuideLst xmlns:p15="http://schemas.microsoft.com/office/powerpoint/2012/main">
        <p15:guide id="1" pos="5473" userDrawn="1">
          <p15:clr>
            <a:srgbClr val="FBAE40"/>
          </p15:clr>
        </p15:guide>
        <p15:guide id="2" pos="565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 Body, two placeholder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12" name="Content Placeholder 2"/>
          <p:cNvSpPr>
            <a:spLocks noGrp="1"/>
          </p:cNvSpPr>
          <p:nvPr>
            <p:ph idx="1" hasCustomPrompt="1"/>
          </p:nvPr>
        </p:nvSpPr>
        <p:spPr>
          <a:xfrm>
            <a:off x="480889" y="1484314"/>
            <a:ext cx="3527080" cy="4752974"/>
          </a:xfrm>
        </p:spPr>
        <p:txBody>
          <a:bodyPr/>
          <a:lstStyle>
            <a:lvl1pPr>
              <a:defRPr/>
            </a:lvl1pPr>
            <a:lvl4pPr marL="727075" indent="-179388">
              <a:defRPr/>
            </a:lvl4pPr>
          </a:lstStyle>
          <a:p>
            <a:pPr lvl="0"/>
            <a:r>
              <a:rPr lang="en-US" dirty="0"/>
              <a:t>“1/3 width, full height” size in the Graphing Add-in. You can request this size for infographics only from the Design Booking Tool (not for maps)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2" hasCustomPrompt="1"/>
          </p:nvPr>
        </p:nvSpPr>
        <p:spPr>
          <a:xfrm>
            <a:off x="4296244" y="1484314"/>
            <a:ext cx="7414869" cy="4752974"/>
          </a:xfrm>
        </p:spPr>
        <p:txBody>
          <a:bodyPr/>
          <a:lstStyle>
            <a:lvl1pPr>
              <a:defRPr/>
            </a:lvl1pPr>
            <a:lvl4pPr marL="727075" indent="-179388">
              <a:defRPr/>
            </a:lvl4pPr>
          </a:lstStyle>
          <a:p>
            <a:pPr lvl="0"/>
            <a:r>
              <a:rPr lang="en-US" dirty="0"/>
              <a:t>“2/3 width, full height”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3"/>
          </p:nvPr>
        </p:nvSpPr>
        <p:spPr/>
        <p:txBody>
          <a:bodyPr/>
          <a:lstStyle/>
          <a:p>
            <a:r>
              <a:rPr lang="en-US" dirty="0"/>
              <a:t>Report name | Month 2022</a:t>
            </a:r>
          </a:p>
        </p:txBody>
      </p:sp>
      <p:sp>
        <p:nvSpPr>
          <p:cNvPr id="9" name="Section divider placeholder"/>
          <p:cNvSpPr>
            <a:spLocks noGrp="1"/>
          </p:cNvSpPr>
          <p:nvPr>
            <p:ph type="body" sz="quarter" idx="14"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4"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1" name="Subtitle">
            <a:extLst>
              <a:ext uri="{FF2B5EF4-FFF2-40B4-BE49-F238E27FC236}">
                <a16:creationId xmlns:a16="http://schemas.microsoft.com/office/drawing/2014/main" id="{ED559828-B861-45A6-B57D-812DDB76DC49}"/>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extLst>
      <p:ext uri="{BB962C8B-B14F-4D97-AF65-F5344CB8AC3E}">
        <p14:creationId xmlns:p14="http://schemas.microsoft.com/office/powerpoint/2010/main" val="426257624"/>
      </p:ext>
    </p:extLst>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 Body, two place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3" name="Content Placeholder 2"/>
          <p:cNvSpPr>
            <a:spLocks noGrp="1"/>
          </p:cNvSpPr>
          <p:nvPr>
            <p:ph idx="1" hasCustomPrompt="1"/>
          </p:nvPr>
        </p:nvSpPr>
        <p:spPr>
          <a:xfrm>
            <a:off x="3505250" y="1484314"/>
            <a:ext cx="8205863" cy="4752975"/>
          </a:xfrm>
        </p:spPr>
        <p:txBody>
          <a:bodyPr/>
          <a:lstStyle>
            <a:lvl1pPr>
              <a:defRPr/>
            </a:lvl1pPr>
            <a:lvl4pPr marL="727075" indent="-179388">
              <a:defRPr/>
            </a:lvl4pPr>
          </a:lstStyle>
          <a:p>
            <a:pPr lvl="0"/>
            <a:r>
              <a:rPr lang="en-US" dirty="0"/>
              <a:t>“3/4 width, full height”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1"/>
          </p:nvPr>
        </p:nvSpPr>
        <p:spPr/>
        <p:txBody>
          <a:bodyPr/>
          <a:lstStyle/>
          <a:p>
            <a:r>
              <a:rPr lang="en-US" dirty="0"/>
              <a:t>Report name | Month 2022</a:t>
            </a:r>
          </a:p>
        </p:txBody>
      </p:sp>
      <p:sp>
        <p:nvSpPr>
          <p:cNvPr id="11" name="Section divider placeholder"/>
          <p:cNvSpPr>
            <a:spLocks noGrp="1"/>
          </p:cNvSpPr>
          <p:nvPr>
            <p:ph type="body" sz="quarter" idx="12" hasCustomPrompt="1"/>
          </p:nvPr>
        </p:nvSpPr>
        <p:spPr>
          <a:xfrm>
            <a:off x="480888" y="0"/>
            <a:ext cx="5470687" cy="360040"/>
          </a:xfrm>
        </p:spPr>
        <p:txBody>
          <a:bodyPr wrap="none" anchor="ctr"/>
          <a:lstStyle>
            <a:lvl1pPr marL="0" indent="0">
              <a:buNone/>
              <a:tabLst/>
              <a:defRPr lang="en-US" sz="1200" b="0" kern="1200" baseline="0" dirty="0">
                <a:solidFill>
                  <a:schemeClr val="tx1"/>
                </a:solidFill>
                <a:latin typeface="+mn-lt"/>
                <a:ea typeface="+mn-ea"/>
                <a:cs typeface="+mn-cs"/>
              </a:defRPr>
            </a:lvl1pPr>
          </a:lstStyle>
          <a:p>
            <a:pPr marL="0" lvl="0" indent="0" algn="l" defTabSz="914400" rtl="0" eaLnBrk="1" latinLnBrk="0" hangingPunct="1">
              <a:spcBef>
                <a:spcPts val="600"/>
              </a:spcBef>
              <a:spcAft>
                <a:spcPts val="400"/>
              </a:spcAft>
              <a:buClrTx/>
              <a:buSzPct val="90000"/>
              <a:buFont typeface="Arial" pitchFamily="34" charset="0"/>
              <a:buNone/>
              <a:tabLst/>
            </a:pPr>
            <a:r>
              <a:rPr lang="en-US" dirty="0"/>
              <a:t>Optional, add section divider here</a:t>
            </a:r>
          </a:p>
        </p:txBody>
      </p:sp>
      <p:sp>
        <p:nvSpPr>
          <p:cNvPr id="8"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5" name="Content Placeholder 4">
            <a:extLst>
              <a:ext uri="{FF2B5EF4-FFF2-40B4-BE49-F238E27FC236}">
                <a16:creationId xmlns:a16="http://schemas.microsoft.com/office/drawing/2014/main" id="{FB0E9228-A130-4AE1-8340-801D5FA7676F}"/>
              </a:ext>
            </a:extLst>
          </p:cNvPr>
          <p:cNvSpPr>
            <a:spLocks noGrp="1"/>
          </p:cNvSpPr>
          <p:nvPr>
            <p:ph sz="quarter" idx="13" hasCustomPrompt="1"/>
          </p:nvPr>
        </p:nvSpPr>
        <p:spPr>
          <a:xfrm>
            <a:off x="480888" y="1484314"/>
            <a:ext cx="2735344" cy="4752975"/>
          </a:xfrm>
        </p:spPr>
        <p:txBody>
          <a:bodyPr/>
          <a:lstStyle>
            <a:lvl1pPr>
              <a:defRPr/>
            </a:lvl1pPr>
          </a:lstStyle>
          <a:p>
            <a:pPr lvl="0"/>
            <a:r>
              <a:rPr lang="en-US" dirty="0"/>
              <a:t>“1/4 width, full height”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a:extLst>
              <a:ext uri="{FF2B5EF4-FFF2-40B4-BE49-F238E27FC236}">
                <a16:creationId xmlns:a16="http://schemas.microsoft.com/office/drawing/2014/main" id="{337621E0-9F35-41A6-B4FA-E5FE92305015}"/>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extLst>
      <p:ext uri="{BB962C8B-B14F-4D97-AF65-F5344CB8AC3E}">
        <p14:creationId xmlns:p14="http://schemas.microsoft.com/office/powerpoint/2010/main" val="3285870940"/>
      </p:ext>
    </p:extLst>
  </p:cSld>
  <p:clrMapOvr>
    <a:masterClrMapping/>
  </p:clrMapOvr>
  <p:extLst>
    <p:ext uri="{DCECCB84-F9BA-43D5-87BE-67443E8EF086}">
      <p15:sldGuideLst xmlns:p15="http://schemas.microsoft.com/office/powerpoint/2012/main">
        <p15:guide id="1" pos="2026" userDrawn="1">
          <p15:clr>
            <a:srgbClr val="FBAE40"/>
          </p15:clr>
        </p15:guide>
        <p15:guide id="2" pos="220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 Body, two placeholder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8" name="Content Placeholder 2"/>
          <p:cNvSpPr>
            <a:spLocks noGrp="1"/>
          </p:cNvSpPr>
          <p:nvPr>
            <p:ph idx="1" hasCustomPrompt="1"/>
          </p:nvPr>
        </p:nvSpPr>
        <p:spPr>
          <a:xfrm>
            <a:off x="480888" y="1484314"/>
            <a:ext cx="11230224" cy="3816895"/>
          </a:xfrm>
        </p:spPr>
        <p:txBody>
          <a:bodyPr/>
          <a:lstStyle>
            <a:lvl1pPr>
              <a:defRPr/>
            </a:lvl1pPr>
            <a:lvl4pPr marL="727075" indent="-179388">
              <a:defRPr/>
            </a:lvl4pPr>
          </a:lstStyle>
          <a:p>
            <a:pPr lvl="0"/>
            <a:r>
              <a:rPr lang="en-US" dirty="0"/>
              <a:t>“Full width, half height, (wide)”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2"/>
          </p:nvPr>
        </p:nvSpPr>
        <p:spPr/>
        <p:txBody>
          <a:bodyPr/>
          <a:lstStyle/>
          <a:p>
            <a:r>
              <a:rPr lang="en-US" dirty="0"/>
              <a:t>Report name | Month 2022</a:t>
            </a:r>
          </a:p>
        </p:txBody>
      </p:sp>
      <p:sp>
        <p:nvSpPr>
          <p:cNvPr id="10" name="Section divider placeholder"/>
          <p:cNvSpPr>
            <a:spLocks noGrp="1"/>
          </p:cNvSpPr>
          <p:nvPr>
            <p:ph type="body" sz="quarter" idx="13"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3"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3" name="Text Placeholder 2">
            <a:extLst>
              <a:ext uri="{FF2B5EF4-FFF2-40B4-BE49-F238E27FC236}">
                <a16:creationId xmlns:a16="http://schemas.microsoft.com/office/drawing/2014/main" id="{5FC71578-066C-43C7-9E2E-1C41B5BC8862}"/>
              </a:ext>
            </a:extLst>
          </p:cNvPr>
          <p:cNvSpPr>
            <a:spLocks noGrp="1"/>
          </p:cNvSpPr>
          <p:nvPr>
            <p:ph type="body" sz="quarter" idx="14" hasCustomPrompt="1"/>
          </p:nvPr>
        </p:nvSpPr>
        <p:spPr>
          <a:xfrm>
            <a:off x="480888" y="5445225"/>
            <a:ext cx="11230225" cy="792063"/>
          </a:xfrm>
        </p:spPr>
        <p:txBody>
          <a:bodyPr/>
          <a:lstStyle>
            <a:lvl1pPr>
              <a:defRPr/>
            </a:lvl1pPr>
          </a:lstStyle>
          <a:p>
            <a:pPr lvl="0"/>
            <a:r>
              <a:rPr lang="en-US"/>
              <a:t>Use for text only</a:t>
            </a:r>
          </a:p>
          <a:p>
            <a:pPr lvl="1"/>
            <a:r>
              <a:rPr lang="en-US"/>
              <a:t>Second level</a:t>
            </a:r>
          </a:p>
          <a:p>
            <a:pPr lvl="2"/>
            <a:r>
              <a:rPr lang="en-US"/>
              <a:t>Third level</a:t>
            </a:r>
          </a:p>
          <a:p>
            <a:pPr lvl="3"/>
            <a:r>
              <a:rPr lang="en-US"/>
              <a:t>Fourth level</a:t>
            </a:r>
          </a:p>
          <a:p>
            <a:pPr lvl="4"/>
            <a:r>
              <a:rPr lang="en-US"/>
              <a:t>Fifth level</a:t>
            </a:r>
          </a:p>
        </p:txBody>
      </p:sp>
      <p:sp>
        <p:nvSpPr>
          <p:cNvPr id="12" name="Subtitle">
            <a:extLst>
              <a:ext uri="{FF2B5EF4-FFF2-40B4-BE49-F238E27FC236}">
                <a16:creationId xmlns:a16="http://schemas.microsoft.com/office/drawing/2014/main" id="{E471C9F1-F47D-4A96-9879-CF0EB2FAFC5D}"/>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extLst>
      <p:ext uri="{BB962C8B-B14F-4D97-AF65-F5344CB8AC3E}">
        <p14:creationId xmlns:p14="http://schemas.microsoft.com/office/powerpoint/2010/main" val="398205867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 Body, three placeholder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12" name="Content Placeholder 2"/>
          <p:cNvSpPr>
            <a:spLocks noGrp="1"/>
          </p:cNvSpPr>
          <p:nvPr>
            <p:ph idx="1" hasCustomPrompt="1"/>
          </p:nvPr>
        </p:nvSpPr>
        <p:spPr>
          <a:xfrm>
            <a:off x="480888" y="1484314"/>
            <a:ext cx="3527081" cy="4752974"/>
          </a:xfrm>
        </p:spPr>
        <p:txBody>
          <a:bodyPr/>
          <a:lstStyle>
            <a:lvl1pPr marL="0" indent="0">
              <a:buNone/>
              <a:defRPr/>
            </a:lvl1pPr>
            <a:lvl4pPr marL="727075" indent="-179388">
              <a:defRPr/>
            </a:lvl4pPr>
          </a:lstStyle>
          <a:p>
            <a:pPr marL="177800" marR="0" lvl="0" indent="-177800" algn="l" defTabSz="914400" rtl="0" eaLnBrk="1" fontAlgn="auto" latinLnBrk="0" hangingPunct="1">
              <a:lnSpc>
                <a:spcPct val="100000"/>
              </a:lnSpc>
              <a:spcBef>
                <a:spcPts val="600"/>
              </a:spcBef>
              <a:spcAft>
                <a:spcPts val="400"/>
              </a:spcAft>
              <a:buClrTx/>
              <a:buSzPct val="90000"/>
              <a:buFont typeface="Arial" pitchFamily="34" charset="0"/>
              <a:buChar char="•"/>
              <a:tabLst/>
              <a:defRPr/>
            </a:pPr>
            <a:r>
              <a:rPr lang="en-US" dirty="0"/>
              <a:t>“1/3 width, full height” size in the Graphing Add-in. You can request this size for infographics only from the Design Booking Tool (not for maps)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1" hasCustomPrompt="1"/>
          </p:nvPr>
        </p:nvSpPr>
        <p:spPr>
          <a:xfrm>
            <a:off x="4312084" y="1484314"/>
            <a:ext cx="3583672" cy="4752974"/>
          </a:xfrm>
        </p:spPr>
        <p:txBody>
          <a:bodyPr/>
          <a:lstStyle>
            <a:lvl1pPr marL="0" indent="0">
              <a:buNone/>
              <a:defRPr/>
            </a:lvl1pPr>
            <a:lvl4pPr marL="727075" indent="-179388">
              <a:defRPr/>
            </a:lvl4pPr>
          </a:lstStyle>
          <a:p>
            <a:pPr marL="177800" marR="0" lvl="0" indent="-177800" algn="l" defTabSz="914400" rtl="0" eaLnBrk="1" fontAlgn="auto" latinLnBrk="0" hangingPunct="1">
              <a:lnSpc>
                <a:spcPct val="100000"/>
              </a:lnSpc>
              <a:spcBef>
                <a:spcPts val="600"/>
              </a:spcBef>
              <a:spcAft>
                <a:spcPts val="400"/>
              </a:spcAft>
              <a:buClrTx/>
              <a:buSzPct val="90000"/>
              <a:buFont typeface="Arial" pitchFamily="34" charset="0"/>
              <a:buChar char="•"/>
              <a:tabLst/>
              <a:defRPr/>
            </a:pPr>
            <a:r>
              <a:rPr lang="en-US" dirty="0"/>
              <a:t>“1/3 width, full height” size in the Graphing Add-in. You can request this size for infographics only from the Design Booking Tool (not for maps)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2" hasCustomPrompt="1"/>
          </p:nvPr>
        </p:nvSpPr>
        <p:spPr>
          <a:xfrm>
            <a:off x="8184032" y="1484314"/>
            <a:ext cx="3527081" cy="4752974"/>
          </a:xfrm>
        </p:spPr>
        <p:txBody>
          <a:bodyPr/>
          <a:lstStyle>
            <a:lvl1pPr marL="0" indent="0">
              <a:buNone/>
              <a:defRPr/>
            </a:lvl1pPr>
            <a:lvl4pPr marL="727075" indent="-179388">
              <a:defRPr/>
            </a:lvl4pPr>
          </a:lstStyle>
          <a:p>
            <a:pPr marL="177800" marR="0" lvl="0" indent="-177800" algn="l" defTabSz="914400" rtl="0" eaLnBrk="1" fontAlgn="auto" latinLnBrk="0" hangingPunct="1">
              <a:lnSpc>
                <a:spcPct val="100000"/>
              </a:lnSpc>
              <a:spcBef>
                <a:spcPts val="600"/>
              </a:spcBef>
              <a:spcAft>
                <a:spcPts val="400"/>
              </a:spcAft>
              <a:buClrTx/>
              <a:buSzPct val="90000"/>
              <a:buFont typeface="Arial" pitchFamily="34" charset="0"/>
              <a:buChar char="•"/>
              <a:tabLst/>
              <a:defRPr/>
            </a:pPr>
            <a:r>
              <a:rPr lang="en-US" dirty="0"/>
              <a:t>“1/3 width, full height” size in the Graphing Add-in. You can request this size for infographics only from the Design Booking Tool (not for maps)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3"/>
          </p:nvPr>
        </p:nvSpPr>
        <p:spPr/>
        <p:txBody>
          <a:bodyPr/>
          <a:lstStyle/>
          <a:p>
            <a:r>
              <a:rPr lang="en-US" dirty="0"/>
              <a:t>Report name | Month 2022</a:t>
            </a:r>
          </a:p>
        </p:txBody>
      </p:sp>
      <p:sp>
        <p:nvSpPr>
          <p:cNvPr id="9" name="Section divider placeholder"/>
          <p:cNvSpPr>
            <a:spLocks noGrp="1"/>
          </p:cNvSpPr>
          <p:nvPr>
            <p:ph type="body" sz="quarter" idx="14"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4"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1" name="Subtitle">
            <a:extLst>
              <a:ext uri="{FF2B5EF4-FFF2-40B4-BE49-F238E27FC236}">
                <a16:creationId xmlns:a16="http://schemas.microsoft.com/office/drawing/2014/main" id="{ED559828-B861-45A6-B57D-812DDB76DC49}"/>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guide id="3" pos="4974" userDrawn="1">
          <p15:clr>
            <a:srgbClr val="FBAE40"/>
          </p15:clr>
        </p15:guide>
        <p15:guide id="4" pos="515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 Body, three placeholder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8" name="Content Placeholder 2"/>
          <p:cNvSpPr>
            <a:spLocks noGrp="1"/>
          </p:cNvSpPr>
          <p:nvPr>
            <p:ph idx="1" hasCustomPrompt="1"/>
          </p:nvPr>
        </p:nvSpPr>
        <p:spPr>
          <a:xfrm>
            <a:off x="480888" y="1484314"/>
            <a:ext cx="5470686" cy="4752975"/>
          </a:xfrm>
        </p:spPr>
        <p:txBody>
          <a:bodyPr/>
          <a:lstStyle>
            <a:lvl1pPr>
              <a:defRPr/>
            </a:lvl1pPr>
            <a:lvl4pPr marL="727075" indent="-179388">
              <a:defRPr/>
            </a:lvl4pPr>
          </a:lstStyle>
          <a:p>
            <a:pPr lvl="0"/>
            <a:r>
              <a:rPr lang="en-US" dirty="0"/>
              <a:t>“Half width, full height (tall)”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1" hasCustomPrompt="1"/>
          </p:nvPr>
        </p:nvSpPr>
        <p:spPr>
          <a:xfrm>
            <a:off x="6240426" y="1484314"/>
            <a:ext cx="5470688"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2" hasCustomPrompt="1"/>
          </p:nvPr>
        </p:nvSpPr>
        <p:spPr>
          <a:xfrm>
            <a:off x="6240426" y="4005264"/>
            <a:ext cx="5470687"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3"/>
          </p:nvPr>
        </p:nvSpPr>
        <p:spPr/>
        <p:txBody>
          <a:bodyPr/>
          <a:lstStyle/>
          <a:p>
            <a:r>
              <a:rPr lang="en-US" dirty="0"/>
              <a:t>Report name | Month 2022</a:t>
            </a:r>
          </a:p>
        </p:txBody>
      </p:sp>
      <p:sp>
        <p:nvSpPr>
          <p:cNvPr id="10" name="Section divider placeholder"/>
          <p:cNvSpPr>
            <a:spLocks noGrp="1"/>
          </p:cNvSpPr>
          <p:nvPr>
            <p:ph type="body" sz="quarter" idx="14"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4"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2" name="Subtitle">
            <a:extLst>
              <a:ext uri="{FF2B5EF4-FFF2-40B4-BE49-F238E27FC236}">
                <a16:creationId xmlns:a16="http://schemas.microsoft.com/office/drawing/2014/main" id="{C827D7C3-6BE4-44E7-852D-9DB21804D394}"/>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guide id="3" orient="horz" pos="2341" userDrawn="1">
          <p15:clr>
            <a:srgbClr val="FBAE40"/>
          </p15:clr>
        </p15:guide>
        <p15:guide id="4" orient="horz" pos="252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 Body, three placeholder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9" name="Content Placeholder 2"/>
          <p:cNvSpPr>
            <a:spLocks noGrp="1"/>
          </p:cNvSpPr>
          <p:nvPr>
            <p:ph idx="1" hasCustomPrompt="1"/>
          </p:nvPr>
        </p:nvSpPr>
        <p:spPr>
          <a:xfrm>
            <a:off x="6240426" y="1484314"/>
            <a:ext cx="5470688" cy="4752975"/>
          </a:xfrm>
        </p:spPr>
        <p:txBody>
          <a:bodyPr/>
          <a:lstStyle>
            <a:lvl1pPr>
              <a:defRPr/>
            </a:lvl1pPr>
            <a:lvl4pPr marL="727075" indent="-179388">
              <a:defRPr/>
            </a:lvl4pPr>
          </a:lstStyle>
          <a:p>
            <a:pPr lvl="0"/>
            <a:r>
              <a:rPr lang="en-US" dirty="0"/>
              <a:t>“Half width, full height (tall)”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1" hasCustomPrompt="1"/>
          </p:nvPr>
        </p:nvSpPr>
        <p:spPr>
          <a:xfrm>
            <a:off x="480888" y="1484314"/>
            <a:ext cx="5470687"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hasCustomPrompt="1"/>
          </p:nvPr>
        </p:nvSpPr>
        <p:spPr>
          <a:xfrm>
            <a:off x="480888" y="4005264"/>
            <a:ext cx="5470686"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3"/>
          </p:nvPr>
        </p:nvSpPr>
        <p:spPr/>
        <p:txBody>
          <a:bodyPr/>
          <a:lstStyle/>
          <a:p>
            <a:r>
              <a:rPr lang="en-US" dirty="0"/>
              <a:t>Report name | Month 2022</a:t>
            </a:r>
          </a:p>
        </p:txBody>
      </p:sp>
      <p:sp>
        <p:nvSpPr>
          <p:cNvPr id="10" name="Section divider placeholder"/>
          <p:cNvSpPr>
            <a:spLocks noGrp="1"/>
          </p:cNvSpPr>
          <p:nvPr>
            <p:ph type="body" sz="quarter" idx="14"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6"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7" name="Subtitle">
            <a:extLst>
              <a:ext uri="{FF2B5EF4-FFF2-40B4-BE49-F238E27FC236}">
                <a16:creationId xmlns:a16="http://schemas.microsoft.com/office/drawing/2014/main" id="{DCFD3475-7554-4036-8F44-15337BA9B733}"/>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guide id="3" orient="horz" pos="2341" userDrawn="1">
          <p15:clr>
            <a:srgbClr val="FBAE40"/>
          </p15:clr>
        </p15:guide>
        <p15:guide id="4" orient="horz" pos="252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 Body, three placeholder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9" name="Content Placeholder 2"/>
          <p:cNvSpPr>
            <a:spLocks noGrp="1"/>
          </p:cNvSpPr>
          <p:nvPr>
            <p:ph idx="1" hasCustomPrompt="1"/>
          </p:nvPr>
        </p:nvSpPr>
        <p:spPr>
          <a:xfrm>
            <a:off x="480888" y="1484314"/>
            <a:ext cx="11230224" cy="2232025"/>
          </a:xfrm>
        </p:spPr>
        <p:txBody>
          <a:bodyPr/>
          <a:lstStyle>
            <a:lvl1pPr>
              <a:defRPr/>
            </a:lvl1pPr>
            <a:lvl4pPr marL="727075" indent="-179388">
              <a:defRPr/>
            </a:lvl4pPr>
          </a:lstStyle>
          <a:p>
            <a:pPr lvl="0"/>
            <a:r>
              <a:rPr lang="en-US" dirty="0"/>
              <a:t>“Full width, half height (wide)” size in the Graphing Add-in. You can request this size for simple timelines/flow charts from the Design Booking Tool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1" hasCustomPrompt="1"/>
          </p:nvPr>
        </p:nvSpPr>
        <p:spPr>
          <a:xfrm>
            <a:off x="480888" y="4005264"/>
            <a:ext cx="5470687" cy="2232025"/>
          </a:xfrm>
        </p:spPr>
        <p:txBody>
          <a:bodyPr/>
          <a:lstStyle>
            <a:lvl1pPr>
              <a:defRPr/>
            </a:lvl1pPr>
            <a:lvl4pPr marL="727075" indent="-179388">
              <a:tabLst/>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hasCustomPrompt="1"/>
          </p:nvPr>
        </p:nvSpPr>
        <p:spPr>
          <a:xfrm>
            <a:off x="6240426" y="4005264"/>
            <a:ext cx="5470688"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3"/>
          </p:nvPr>
        </p:nvSpPr>
        <p:spPr/>
        <p:txBody>
          <a:bodyPr/>
          <a:lstStyle/>
          <a:p>
            <a:r>
              <a:rPr lang="en-US" dirty="0"/>
              <a:t>Report name | Month 2022</a:t>
            </a:r>
          </a:p>
        </p:txBody>
      </p:sp>
      <p:sp>
        <p:nvSpPr>
          <p:cNvPr id="10" name="Section divider placeholder"/>
          <p:cNvSpPr>
            <a:spLocks noGrp="1"/>
          </p:cNvSpPr>
          <p:nvPr>
            <p:ph type="body" sz="quarter" idx="14"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6"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7" name="Subtitle">
            <a:extLst>
              <a:ext uri="{FF2B5EF4-FFF2-40B4-BE49-F238E27FC236}">
                <a16:creationId xmlns:a16="http://schemas.microsoft.com/office/drawing/2014/main" id="{10DABE77-8A24-417E-B419-020381B09353}"/>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orient="horz" pos="2341" userDrawn="1">
          <p15:clr>
            <a:srgbClr val="FBAE40"/>
          </p15:clr>
        </p15:guide>
        <p15:guide id="2" orient="horz" pos="2523" userDrawn="1">
          <p15:clr>
            <a:srgbClr val="FBAE40"/>
          </p15:clr>
        </p15:guide>
        <p15:guide id="3" pos="3749" userDrawn="1">
          <p15:clr>
            <a:srgbClr val="FBAE40"/>
          </p15:clr>
        </p15:guide>
        <p15:guide id="4" pos="393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5 Body, three placeholder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9" name="Content Placeholder 2"/>
          <p:cNvSpPr>
            <a:spLocks noGrp="1"/>
          </p:cNvSpPr>
          <p:nvPr>
            <p:ph idx="11" hasCustomPrompt="1"/>
          </p:nvPr>
        </p:nvSpPr>
        <p:spPr>
          <a:xfrm>
            <a:off x="480888" y="1484314"/>
            <a:ext cx="5470687"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hasCustomPrompt="1"/>
          </p:nvPr>
        </p:nvSpPr>
        <p:spPr>
          <a:xfrm>
            <a:off x="6240426" y="1484314"/>
            <a:ext cx="5470688"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hasCustomPrompt="1"/>
          </p:nvPr>
        </p:nvSpPr>
        <p:spPr>
          <a:xfrm>
            <a:off x="480888" y="4005264"/>
            <a:ext cx="11230224" cy="2232025"/>
          </a:xfrm>
        </p:spPr>
        <p:txBody>
          <a:bodyPr/>
          <a:lstStyle>
            <a:lvl1pPr>
              <a:defRPr/>
            </a:lvl1pPr>
            <a:lvl4pPr marL="727075" indent="-179388">
              <a:tabLst/>
              <a:defRPr/>
            </a:lvl4pPr>
          </a:lstStyle>
          <a:p>
            <a:pPr lvl="0"/>
            <a:r>
              <a:rPr lang="en-US" dirty="0"/>
              <a:t>“Full width, half height (wide)” size in the Graphing Add-in. You can request this size for simple timelines/flow charts from the Design Booking Tool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20"/>
          </p:nvPr>
        </p:nvSpPr>
        <p:spPr/>
        <p:txBody>
          <a:bodyPr/>
          <a:lstStyle/>
          <a:p>
            <a:r>
              <a:rPr lang="en-US" dirty="0"/>
              <a:t>Report name | Month 2022</a:t>
            </a:r>
          </a:p>
        </p:txBody>
      </p:sp>
      <p:sp>
        <p:nvSpPr>
          <p:cNvPr id="10" name="Section divider placeholder"/>
          <p:cNvSpPr>
            <a:spLocks noGrp="1"/>
          </p:cNvSpPr>
          <p:nvPr>
            <p:ph type="body" sz="quarter" idx="14"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6"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7" name="Subtitle">
            <a:extLst>
              <a:ext uri="{FF2B5EF4-FFF2-40B4-BE49-F238E27FC236}">
                <a16:creationId xmlns:a16="http://schemas.microsoft.com/office/drawing/2014/main" id="{D8DF7697-B7E1-4365-A298-A4A9A18028D2}"/>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guide id="3" orient="horz" pos="2341" userDrawn="1">
          <p15:clr>
            <a:srgbClr val="FBAE40"/>
          </p15:clr>
        </p15:guide>
        <p15:guide id="4" orient="horz" pos="252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1 Body, four placeholder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11" name="Content Placeholder 2"/>
          <p:cNvSpPr>
            <a:spLocks noGrp="1"/>
          </p:cNvSpPr>
          <p:nvPr>
            <p:ph idx="11" hasCustomPrompt="1"/>
          </p:nvPr>
        </p:nvSpPr>
        <p:spPr>
          <a:xfrm>
            <a:off x="480888" y="1484314"/>
            <a:ext cx="5470687"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hasCustomPrompt="1"/>
          </p:nvPr>
        </p:nvSpPr>
        <p:spPr>
          <a:xfrm>
            <a:off x="6240426" y="1484314"/>
            <a:ext cx="5470688" cy="2232025"/>
          </a:xfrm>
        </p:spPr>
        <p:txBody>
          <a:bodyPr/>
          <a:lstStyle>
            <a:lvl1pPr>
              <a:defRPr/>
            </a:lvl1pPr>
            <a:lvl4pPr marL="727075" indent="-179388">
              <a:tabLst/>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480888" y="4005264"/>
            <a:ext cx="5470687"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hasCustomPrompt="1"/>
          </p:nvPr>
        </p:nvSpPr>
        <p:spPr>
          <a:xfrm>
            <a:off x="6240426" y="4005264"/>
            <a:ext cx="5470688" cy="2232025"/>
          </a:xfrm>
        </p:spPr>
        <p:txBody>
          <a:bodyPr/>
          <a:lstStyle>
            <a:lvl1pPr>
              <a:defRPr/>
            </a:lvl1pPr>
            <a:lvl4pPr marL="727075" indent="-179388">
              <a:defRPr/>
            </a:lvl4pPr>
          </a:lstStyle>
          <a:p>
            <a:pPr lvl="0"/>
            <a:r>
              <a:rPr lang="en-US" dirty="0"/>
              <a:t>“Half width, half height (small)” size in the Graphing Add-in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dirty="0"/>
              <a:t>Report name | Month 2022</a:t>
            </a:r>
          </a:p>
        </p:txBody>
      </p:sp>
      <p:sp>
        <p:nvSpPr>
          <p:cNvPr id="12" name="Section divider placeholder"/>
          <p:cNvSpPr>
            <a:spLocks noGrp="1"/>
          </p:cNvSpPr>
          <p:nvPr>
            <p:ph type="body" sz="quarter" idx="16"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8"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9" name="Subtitle">
            <a:extLst>
              <a:ext uri="{FF2B5EF4-FFF2-40B4-BE49-F238E27FC236}">
                <a16:creationId xmlns:a16="http://schemas.microsoft.com/office/drawing/2014/main" id="{DA6570D6-00BA-4D89-9BEF-6B76CAFAC209}"/>
              </a:ext>
            </a:extLst>
          </p:cNvPr>
          <p:cNvSpPr>
            <a:spLocks noGrp="1"/>
          </p:cNvSpPr>
          <p:nvPr>
            <p:ph type="body" sz="quarter" idx="17"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guide id="3" orient="horz" pos="2341" userDrawn="1">
          <p15:clr>
            <a:srgbClr val="FBAE40"/>
          </p15:clr>
        </p15:guide>
        <p15:guide id="4" orient="horz" pos="25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 Cover, with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0888" y="1811393"/>
            <a:ext cx="11230225" cy="969519"/>
          </a:xfrm>
          <a:prstGeom prst="rect">
            <a:avLst/>
          </a:prstGeom>
        </p:spPr>
        <p:txBody>
          <a:bodyPr wrap="square" lIns="0" rIns="90000" anchor="b" anchorCtr="0">
            <a:noAutofit/>
          </a:bodyPr>
          <a:lstStyle>
            <a:lvl1pPr marL="0" indent="0">
              <a:defRPr sz="2800" b="1" baseline="0">
                <a:solidFill>
                  <a:schemeClr val="tx1"/>
                </a:solidFill>
              </a:defRPr>
            </a:lvl1pPr>
          </a:lstStyle>
          <a:p>
            <a:r>
              <a:rPr lang="en-US" dirty="0"/>
              <a:t>Report title. Can be one line or two lines long. Report title. Can be one line or two lines long</a:t>
            </a:r>
          </a:p>
        </p:txBody>
      </p:sp>
      <p:sp>
        <p:nvSpPr>
          <p:cNvPr id="20" name="Subtitle 2"/>
          <p:cNvSpPr>
            <a:spLocks noGrp="1"/>
          </p:cNvSpPr>
          <p:nvPr>
            <p:ph type="subTitle" idx="1" hasCustomPrompt="1"/>
          </p:nvPr>
        </p:nvSpPr>
        <p:spPr>
          <a:xfrm>
            <a:off x="480888" y="2780132"/>
            <a:ext cx="11230225" cy="432000"/>
          </a:xfrm>
        </p:spPr>
        <p:txBody>
          <a:bodyPr wrap="square" lIns="0" tIns="0" rIns="0" bIns="0" anchor="ctr" anchorCtr="0">
            <a:noAutofit/>
          </a:bodyPr>
          <a:lstStyle>
            <a:lvl1pPr marL="0" marR="0" indent="0" algn="l" defTabSz="914400" rtl="0" eaLnBrk="1" fontAlgn="auto" latinLnBrk="0" hangingPunct="1">
              <a:lnSpc>
                <a:spcPct val="100000"/>
              </a:lnSpc>
              <a:spcBef>
                <a:spcPts val="1200"/>
              </a:spcBef>
              <a:spcAft>
                <a:spcPts val="400"/>
              </a:spcAft>
              <a:buClr>
                <a:srgbClr val="666666"/>
              </a:buClr>
              <a:buSzPct val="25000"/>
              <a:buFont typeface="Arial" pitchFamily="34" charset="0"/>
              <a:buNone/>
              <a:tabLst/>
              <a:defRPr sz="1300" b="1" baseline="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1200"/>
              </a:spcBef>
              <a:spcAft>
                <a:spcPts val="400"/>
              </a:spcAft>
              <a:buClr>
                <a:srgbClr val="666666"/>
              </a:buClr>
              <a:buSzPct val="25000"/>
              <a:buFont typeface="Arial" pitchFamily="34" charset="0"/>
              <a:buNone/>
              <a:tabLst/>
              <a:defRPr/>
            </a:pPr>
            <a:r>
              <a:rPr lang="en-US"/>
              <a:t>Subtitle. Can be one line or two lines long. Subtitle. Can be one line or two lines long. Subtitle. Can be one line or two lines long. Subtitle. Can be one line or two lines long</a:t>
            </a:r>
          </a:p>
        </p:txBody>
      </p:sp>
      <p:sp>
        <p:nvSpPr>
          <p:cNvPr id="23" name="Text Placeholder 33"/>
          <p:cNvSpPr>
            <a:spLocks noGrp="1"/>
          </p:cNvSpPr>
          <p:nvPr>
            <p:ph type="body" sz="quarter" idx="14" hasCustomPrompt="1"/>
          </p:nvPr>
        </p:nvSpPr>
        <p:spPr>
          <a:xfrm>
            <a:off x="480888" y="3364608"/>
            <a:ext cx="5470687"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a:t>DD Month 20xx</a:t>
            </a:r>
          </a:p>
        </p:txBody>
      </p:sp>
      <p:cxnSp>
        <p:nvCxnSpPr>
          <p:cNvPr id="24" name="Straight Connector 23"/>
          <p:cNvCxnSpPr/>
          <p:nvPr userDrawn="1"/>
        </p:nvCxnSpPr>
        <p:spPr>
          <a:xfrm>
            <a:off x="480888" y="3301469"/>
            <a:ext cx="11230225"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14" name="Line 25"/>
          <p:cNvSpPr>
            <a:spLocks noChangeShapeType="1"/>
          </p:cNvSpPr>
          <p:nvPr userDrawn="1"/>
        </p:nvSpPr>
        <p:spPr bwMode="auto">
          <a:xfrm>
            <a:off x="480888" y="1044000"/>
            <a:ext cx="11230225" cy="0"/>
          </a:xfrm>
          <a:prstGeom prst="line">
            <a:avLst/>
          </a:prstGeom>
          <a:noFill/>
          <a:ln w="6350">
            <a:solidFill>
              <a:srgbClr val="58595B"/>
            </a:solidFill>
            <a:round/>
            <a:headEnd/>
            <a:tailEnd/>
          </a:ln>
        </p:spPr>
        <p:txBody>
          <a:bodyPr/>
          <a:lstStyle/>
          <a:p>
            <a:endParaRPr lang="en-US" sz="1400"/>
          </a:p>
        </p:txBody>
      </p:sp>
      <p:sp>
        <p:nvSpPr>
          <p:cNvPr id="30" name="copyright"/>
          <p:cNvSpPr txBox="1"/>
          <p:nvPr userDrawn="1"/>
        </p:nvSpPr>
        <p:spPr>
          <a:xfrm>
            <a:off x="480887" y="6489380"/>
            <a:ext cx="5470688"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2022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32" name="Text Placeholder 31"/>
          <p:cNvSpPr>
            <a:spLocks noGrp="1"/>
          </p:cNvSpPr>
          <p:nvPr>
            <p:ph type="body" sz="quarter" idx="13" hasCustomPrompt="1"/>
          </p:nvPr>
        </p:nvSpPr>
        <p:spPr>
          <a:xfrm>
            <a:off x="480888" y="4067175"/>
            <a:ext cx="8206725" cy="2048329"/>
          </a:xfrm>
        </p:spPr>
        <p:txBody>
          <a:bodyPr lIns="0" tIns="0" rIns="0" bIns="0" anchor="b">
            <a:noAutofit/>
          </a:bodyPr>
          <a:lstStyle>
            <a:lvl1pPr marL="0" marR="0" indent="0" algn="l" defTabSz="914400" rtl="0" eaLnBrk="1" fontAlgn="auto" latinLnBrk="0" hangingPunct="1">
              <a:lnSpc>
                <a:spcPct val="100000"/>
              </a:lnSpc>
              <a:spcBef>
                <a:spcPts val="600"/>
              </a:spcBef>
              <a:spcAft>
                <a:spcPts val="0"/>
              </a:spcAft>
              <a:buClrTx/>
              <a:buSzPct val="90000"/>
              <a:buFont typeface="Arial" pitchFamily="34" charset="0"/>
              <a:buNone/>
              <a:tabLst/>
              <a:defRPr sz="1000" b="0" baseline="0">
                <a:solidFill>
                  <a:schemeClr val="tx1"/>
                </a:solidFill>
              </a:defRPr>
            </a:lvl1pPr>
          </a:lstStyle>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First and Last Name in Bold, Title, first.last@ihsmarkit.com +1 xxx </a:t>
            </a:r>
            <a:r>
              <a:rPr lang="en-US" dirty="0" err="1"/>
              <a:t>xxx</a:t>
            </a:r>
            <a:r>
              <a:rPr lang="en-US" dirty="0"/>
              <a:t> </a:t>
            </a:r>
            <a:r>
              <a:rPr lang="en-US" dirty="0" err="1"/>
              <a:t>xxxx</a:t>
            </a:r>
            <a:r>
              <a:rPr lang="en-US" dirty="0"/>
              <a:t> </a:t>
            </a:r>
          </a:p>
          <a:p>
            <a:pPr marL="0" marR="0" lvl="0" indent="0" algn="l" defTabSz="914400" rtl="0" eaLnBrk="1" fontAlgn="auto" latinLnBrk="0" hangingPunct="1">
              <a:lnSpc>
                <a:spcPct val="100000"/>
              </a:lnSpc>
              <a:spcBef>
                <a:spcPts val="600"/>
              </a:spcBef>
              <a:spcAft>
                <a:spcPts val="0"/>
              </a:spcAft>
              <a:buClrTx/>
              <a:buSzPct val="90000"/>
              <a:buFont typeface="Arial" pitchFamily="34" charset="0"/>
              <a:buNone/>
              <a:tabLst/>
              <a:defRPr/>
            </a:pPr>
            <a:r>
              <a:rPr lang="en-US" dirty="0"/>
              <a:t>Also contributing to this report were First and Last name (no title or contact details, not bolded), First and Last name (no title or contact details, not bolded), First and Last name (no title or contact details, not bolded)</a:t>
            </a:r>
          </a:p>
        </p:txBody>
      </p:sp>
      <p:sp>
        <p:nvSpPr>
          <p:cNvPr id="16" name="Text Placeholder 29"/>
          <p:cNvSpPr>
            <a:spLocks noGrp="1"/>
          </p:cNvSpPr>
          <p:nvPr>
            <p:ph type="body" sz="quarter" idx="12" hasCustomPrompt="1"/>
          </p:nvPr>
        </p:nvSpPr>
        <p:spPr>
          <a:xfrm>
            <a:off x="6240426" y="1027340"/>
            <a:ext cx="5470688" cy="292608"/>
          </a:xfrm>
        </p:spPr>
        <p:txBody>
          <a:bodyPr wrap="none" rIns="0" anchor="b">
            <a:noAutofit/>
          </a:bodyPr>
          <a:lstStyle>
            <a:lvl1pPr marL="0" indent="0" algn="r">
              <a:buNone/>
              <a:tabLst/>
              <a:defRPr sz="1400" b="0" baseline="0">
                <a:solidFill>
                  <a:srgbClr val="58595B"/>
                </a:solidFill>
              </a:defRPr>
            </a:lvl1pPr>
          </a:lstStyle>
          <a:p>
            <a:pPr lvl="0"/>
            <a:r>
              <a:rPr lang="en-US"/>
              <a:t>Report Type</a:t>
            </a:r>
          </a:p>
        </p:txBody>
      </p:sp>
      <p:sp>
        <p:nvSpPr>
          <p:cNvPr id="18" name="Text Placeholder 17"/>
          <p:cNvSpPr>
            <a:spLocks noGrp="1"/>
          </p:cNvSpPr>
          <p:nvPr>
            <p:ph type="body" sz="quarter" idx="16" hasCustomPrompt="1"/>
          </p:nvPr>
        </p:nvSpPr>
        <p:spPr>
          <a:xfrm>
            <a:off x="480888" y="381000"/>
            <a:ext cx="11230225" cy="650872"/>
          </a:xfrm>
        </p:spPr>
        <p:txBody>
          <a:bodyPr anchor="b"/>
          <a:lstStyle>
            <a:lvl1pPr marL="0" indent="0">
              <a:buNone/>
              <a:defRPr sz="2100" b="1" cap="none" baseline="0">
                <a:solidFill>
                  <a:srgbClr val="58595B"/>
                </a:solidFill>
              </a:defRPr>
            </a:lvl1pPr>
          </a:lstStyle>
          <a:p>
            <a:pPr lvl="0"/>
            <a:r>
              <a:rPr lang="en-US"/>
              <a:t>Service Line</a:t>
            </a:r>
          </a:p>
        </p:txBody>
      </p:sp>
      <p:sp>
        <p:nvSpPr>
          <p:cNvPr id="19" name="Text Placeholder 27"/>
          <p:cNvSpPr>
            <a:spLocks noGrp="1"/>
          </p:cNvSpPr>
          <p:nvPr>
            <p:ph type="body" sz="quarter" idx="11" hasCustomPrompt="1"/>
          </p:nvPr>
        </p:nvSpPr>
        <p:spPr>
          <a:xfrm>
            <a:off x="480888" y="1586503"/>
            <a:ext cx="11230225" cy="219456"/>
          </a:xfrm>
        </p:spPr>
        <p:txBody>
          <a:bodyPr lIns="0" tIns="0" anchor="b" anchorCtr="0">
            <a:noAutofit/>
          </a:bodyPr>
          <a:lstStyle>
            <a:lvl1pPr marL="0" indent="0">
              <a:buNone/>
              <a:defRPr sz="1400" b="1">
                <a:solidFill>
                  <a:srgbClr val="58595B"/>
                </a:solidFill>
              </a:defRPr>
            </a:lvl1pPr>
          </a:lstStyle>
          <a:p>
            <a:pPr lvl="0"/>
            <a:r>
              <a:rPr lang="en-US"/>
              <a:t>Optional placeholder—Delete this placeholder if you aren’t using it</a:t>
            </a:r>
          </a:p>
        </p:txBody>
      </p:sp>
      <p:pic>
        <p:nvPicPr>
          <p:cNvPr id="15" name="Graphic 14">
            <a:extLst>
              <a:ext uri="{FF2B5EF4-FFF2-40B4-BE49-F238E27FC236}">
                <a16:creationId xmlns:a16="http://schemas.microsoft.com/office/drawing/2014/main" id="{1AEBEE15-5116-4BBE-82C3-A03F9E9F9A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6000" y="4248000"/>
            <a:ext cx="2735572" cy="2159328"/>
          </a:xfrm>
          <a:prstGeom prst="rect">
            <a:avLst/>
          </a:prstGeom>
        </p:spPr>
      </p:pic>
    </p:spTree>
    <p:extLst>
      <p:ext uri="{BB962C8B-B14F-4D97-AF65-F5344CB8AC3E}">
        <p14:creationId xmlns:p14="http://schemas.microsoft.com/office/powerpoint/2010/main" val="4202732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1 Body, slide 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7" name="Footer Placeholder 6"/>
          <p:cNvSpPr>
            <a:spLocks noGrp="1"/>
          </p:cNvSpPr>
          <p:nvPr>
            <p:ph type="ftr" sz="quarter" idx="11"/>
          </p:nvPr>
        </p:nvSpPr>
        <p:spPr/>
        <p:txBody>
          <a:bodyPr/>
          <a:lstStyle/>
          <a:p>
            <a:r>
              <a:rPr lang="en-US" dirty="0"/>
              <a:t>Report name | Month 2022</a:t>
            </a:r>
          </a:p>
        </p:txBody>
      </p:sp>
      <p:sp>
        <p:nvSpPr>
          <p:cNvPr id="10" name="Section divider placeholder"/>
          <p:cNvSpPr>
            <a:spLocks noGrp="1"/>
          </p:cNvSpPr>
          <p:nvPr>
            <p:ph type="body" sz="quarter" idx="16"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1"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9" name="Subtitle">
            <a:extLst>
              <a:ext uri="{FF2B5EF4-FFF2-40B4-BE49-F238E27FC236}">
                <a16:creationId xmlns:a16="http://schemas.microsoft.com/office/drawing/2014/main" id="{494E016F-C1B8-4E3A-87DF-1460CA7DB3B3}"/>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2 Body, 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Report name | Month 2022</a:t>
            </a:r>
          </a:p>
        </p:txBody>
      </p:sp>
      <p:sp>
        <p:nvSpPr>
          <p:cNvPr id="6" name="Section divider placeholder"/>
          <p:cNvSpPr>
            <a:spLocks noGrp="1"/>
          </p:cNvSpPr>
          <p:nvPr>
            <p:ph type="body" sz="quarter" idx="16"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7"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ublic use disclaimer, Financial markets">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E13AFB-9C1C-479B-98C8-6D0921CADBAD}"/>
              </a:ext>
            </a:extLst>
          </p:cNvPr>
          <p:cNvSpPr txBox="1"/>
          <p:nvPr userDrawn="1"/>
        </p:nvSpPr>
        <p:spPr>
          <a:xfrm>
            <a:off x="4597967" y="2132857"/>
            <a:ext cx="2996066" cy="1384995"/>
          </a:xfrm>
          <a:prstGeom prst="rect">
            <a:avLst/>
          </a:prstGeom>
          <a:solidFill>
            <a:srgbClr val="EE2F53"/>
          </a:solidFill>
        </p:spPr>
        <p:txBody>
          <a:bodyPr wrap="square" lIns="72000" rIns="72000" rtlCol="0">
            <a:spAutoFit/>
          </a:bodyPr>
          <a:lstStyle/>
          <a:p>
            <a:r>
              <a:rPr lang="en-US" sz="1400" b="1">
                <a:solidFill>
                  <a:schemeClr val="bg1"/>
                </a:solidFill>
              </a:rPr>
              <a:t>This layout is to only be used by those writing about financial markets (e.g., legacy Markit)</a:t>
            </a:r>
            <a:br>
              <a:rPr lang="en-US" sz="1400" b="1">
                <a:solidFill>
                  <a:schemeClr val="bg1"/>
                </a:solidFill>
              </a:rPr>
            </a:br>
            <a:endParaRPr lang="en-US" sz="1400" b="1">
              <a:solidFill>
                <a:schemeClr val="bg1"/>
              </a:solidFill>
            </a:endParaRPr>
          </a:p>
          <a:p>
            <a:r>
              <a:rPr lang="en-US" sz="1400" b="1">
                <a:solidFill>
                  <a:schemeClr val="bg1"/>
                </a:solidFill>
              </a:rPr>
              <a:t>(not for the Companies and Transactions team)</a:t>
            </a:r>
            <a:endParaRPr lang="en-US" sz="1400" b="1">
              <a:solidFill>
                <a:schemeClr val="bg1"/>
              </a:solidFill>
              <a:latin typeface="Arial" pitchFamily="34" charset="0"/>
              <a:cs typeface="Arial" pitchFamily="34" charset="0"/>
            </a:endParaRPr>
          </a:p>
        </p:txBody>
      </p:sp>
      <p:sp>
        <p:nvSpPr>
          <p:cNvPr id="13" name="TextBox 12">
            <a:hlinkClick r:id="rId2"/>
            <a:extLst>
              <a:ext uri="{FF2B5EF4-FFF2-40B4-BE49-F238E27FC236}">
                <a16:creationId xmlns:a16="http://schemas.microsoft.com/office/drawing/2014/main" id="{069A37CD-C3EF-4738-9885-CB3AB4C44EFB}"/>
              </a:ext>
            </a:extLst>
          </p:cNvPr>
          <p:cNvSpPr txBox="1"/>
          <p:nvPr userDrawn="1"/>
        </p:nvSpPr>
        <p:spPr>
          <a:xfrm>
            <a:off x="480888" y="3891945"/>
            <a:ext cx="11230225" cy="1224136"/>
          </a:xfrm>
          <a:prstGeom prst="rect">
            <a:avLst/>
          </a:prstGeom>
          <a:noFill/>
        </p:spPr>
        <p:txBody>
          <a:bodyPr wrap="square" lIns="0" tIns="0" rIns="468000" bIns="0" rtlCol="0" anchor="b">
            <a:noAutofit/>
          </a:bodyPr>
          <a:lstStyle/>
          <a:p>
            <a:pPr marL="0" indent="0">
              <a:lnSpc>
                <a:spcPct val="120000"/>
              </a:lnSpc>
              <a:spcAft>
                <a:spcPts val="200"/>
              </a:spcAft>
            </a:pPr>
            <a:r>
              <a:rPr lang="en-GB" sz="1100" b="0" dirty="0">
                <a:solidFill>
                  <a:schemeClr val="tx1"/>
                </a:solidFill>
                <a:latin typeface="+mn-lt"/>
                <a:cs typeface="Arial" pitchFamily="34" charset="0"/>
              </a:rPr>
              <a:t>Customer Care</a:t>
            </a:r>
          </a:p>
          <a:p>
            <a:pPr marL="0" indent="-108000">
              <a:lnSpc>
                <a:spcPct val="120000"/>
              </a:lnSpc>
              <a:buFont typeface="Arial" pitchFamily="34" charset="0"/>
              <a:buNone/>
            </a:pPr>
            <a:r>
              <a:rPr lang="en-GB" sz="900" b="0" dirty="0">
                <a:solidFill>
                  <a:schemeClr val="tx1"/>
                </a:solidFill>
                <a:latin typeface="+mn-lt"/>
                <a:cs typeface="Arial" pitchFamily="34" charset="0"/>
              </a:rPr>
              <a:t>CustomerCare@ihsmarkit.com</a:t>
            </a:r>
          </a:p>
          <a:p>
            <a:pPr marL="0" indent="-108000">
              <a:lnSpc>
                <a:spcPct val="120000"/>
              </a:lnSpc>
              <a:buFont typeface="Arial" pitchFamily="34" charset="0"/>
              <a:buNone/>
            </a:pPr>
            <a:r>
              <a:rPr lang="en-GB" sz="900" b="1" dirty="0">
                <a:solidFill>
                  <a:schemeClr val="tx1"/>
                </a:solidFill>
                <a:latin typeface="+mn-lt"/>
                <a:cs typeface="Arial" pitchFamily="34" charset="0"/>
              </a:rPr>
              <a:t>Asia and the Pacific Rim</a:t>
            </a:r>
            <a:br>
              <a:rPr lang="en-GB" sz="900" b="1" dirty="0">
                <a:solidFill>
                  <a:schemeClr val="tx1"/>
                </a:solidFill>
                <a:latin typeface="+mn-lt"/>
                <a:cs typeface="Arial" pitchFamily="34" charset="0"/>
              </a:rPr>
            </a:br>
            <a:r>
              <a:rPr lang="en-GB" sz="900" b="0" dirty="0">
                <a:solidFill>
                  <a:schemeClr val="tx1"/>
                </a:solidFill>
                <a:latin typeface="+mn-lt"/>
                <a:cs typeface="Arial" pitchFamily="34" charset="0"/>
              </a:rPr>
              <a:t>Japan: +81 3 6262 1887</a:t>
            </a:r>
          </a:p>
          <a:p>
            <a:pPr marL="0" indent="-108000">
              <a:lnSpc>
                <a:spcPct val="120000"/>
              </a:lnSpc>
              <a:buFont typeface="Arial" pitchFamily="34" charset="0"/>
              <a:buNone/>
            </a:pPr>
            <a:r>
              <a:rPr lang="en-GB" sz="900" b="0" dirty="0">
                <a:solidFill>
                  <a:schemeClr val="tx1"/>
                </a:solidFill>
                <a:latin typeface="+mn-lt"/>
                <a:cs typeface="Arial" pitchFamily="34" charset="0"/>
              </a:rPr>
              <a:t>Asia Pacific: +604</a:t>
            </a:r>
            <a:r>
              <a:rPr lang="en-GB" sz="900" b="0" baseline="0" dirty="0">
                <a:solidFill>
                  <a:schemeClr val="tx1"/>
                </a:solidFill>
                <a:latin typeface="+mn-lt"/>
                <a:cs typeface="Arial" pitchFamily="34" charset="0"/>
              </a:rPr>
              <a:t> 291 3600</a:t>
            </a:r>
            <a:endParaRPr lang="en-GB" sz="900" b="0" dirty="0">
              <a:solidFill>
                <a:schemeClr val="tx1"/>
              </a:solidFill>
              <a:latin typeface="+mn-lt"/>
              <a:cs typeface="Arial" pitchFamily="34" charset="0"/>
            </a:endParaRPr>
          </a:p>
          <a:p>
            <a:pPr marL="0" indent="-108000">
              <a:lnSpc>
                <a:spcPct val="120000"/>
              </a:lnSpc>
              <a:buFont typeface="Arial" pitchFamily="34" charset="0"/>
              <a:buNone/>
            </a:pPr>
            <a:r>
              <a:rPr lang="en-GB" sz="900" b="1" baseline="0" dirty="0">
                <a:solidFill>
                  <a:schemeClr val="tx1"/>
                </a:solidFill>
                <a:latin typeface="+mn-lt"/>
                <a:cs typeface="Arial" pitchFamily="34" charset="0"/>
              </a:rPr>
              <a:t>Europe, Middle East, and Africa: </a:t>
            </a:r>
            <a:r>
              <a:rPr lang="en-GB" sz="900" b="0" dirty="0">
                <a:solidFill>
                  <a:schemeClr val="tx1"/>
                </a:solidFill>
                <a:latin typeface="+mn-lt"/>
                <a:cs typeface="Arial" pitchFamily="34" charset="0"/>
              </a:rPr>
              <a:t>+44 1344 328 300</a:t>
            </a:r>
          </a:p>
          <a:p>
            <a:pPr marL="0" marR="0" lvl="0" indent="-108000" algn="l" defTabSz="914400" rtl="0" eaLnBrk="1" fontAlgn="auto" latinLnBrk="0" hangingPunct="1">
              <a:lnSpc>
                <a:spcPct val="120000"/>
              </a:lnSpc>
              <a:spcBef>
                <a:spcPts val="0"/>
              </a:spcBef>
              <a:spcAft>
                <a:spcPts val="0"/>
              </a:spcAft>
              <a:buClrTx/>
              <a:buSzTx/>
              <a:buFont typeface="Arial" pitchFamily="34" charset="0"/>
              <a:buNone/>
              <a:tabLst/>
              <a:defRPr/>
            </a:pPr>
            <a:r>
              <a:rPr lang="en-GB" sz="900" b="1" dirty="0">
                <a:solidFill>
                  <a:schemeClr val="tx1"/>
                </a:solidFill>
                <a:latin typeface="+mn-lt"/>
                <a:cs typeface="Arial" pitchFamily="34" charset="0"/>
              </a:rPr>
              <a:t>Americas:</a:t>
            </a:r>
            <a:r>
              <a:rPr lang="ru-RU" sz="900" b="1" dirty="0">
                <a:solidFill>
                  <a:schemeClr val="tx1"/>
                </a:solidFill>
                <a:latin typeface="+mn-lt"/>
                <a:cs typeface="Arial" pitchFamily="34" charset="0"/>
              </a:rPr>
              <a:t> </a:t>
            </a:r>
            <a:r>
              <a:rPr lang="en-GB" sz="900" b="0" dirty="0">
                <a:solidFill>
                  <a:schemeClr val="tx1"/>
                </a:solidFill>
                <a:latin typeface="+mn-lt"/>
                <a:cs typeface="Arial" pitchFamily="34" charset="0"/>
              </a:rPr>
              <a:t>+1 800 447 2273</a:t>
            </a:r>
          </a:p>
        </p:txBody>
      </p:sp>
      <p:sp>
        <p:nvSpPr>
          <p:cNvPr id="14" name="TextBox 13">
            <a:extLst>
              <a:ext uri="{FF2B5EF4-FFF2-40B4-BE49-F238E27FC236}">
                <a16:creationId xmlns:a16="http://schemas.microsoft.com/office/drawing/2014/main" id="{8ABFC906-CDB5-4FF7-A214-0764E01B1D7A}"/>
              </a:ext>
            </a:extLst>
          </p:cNvPr>
          <p:cNvSpPr txBox="1"/>
          <p:nvPr userDrawn="1"/>
        </p:nvSpPr>
        <p:spPr>
          <a:xfrm>
            <a:off x="480889" y="5300663"/>
            <a:ext cx="8279112" cy="981864"/>
          </a:xfrm>
          <a:prstGeom prst="rect">
            <a:avLst/>
          </a:prstGeom>
          <a:noFill/>
        </p:spPr>
        <p:txBody>
          <a:bodyPr wrap="square" lIns="0" tIns="0" rIns="0" bIns="0" rtlCol="0" anchor="b">
            <a:noAutofit/>
          </a:bodyPr>
          <a:lstStyle/>
          <a:p>
            <a:pPr algn="l">
              <a:spcAft>
                <a:spcPts val="200"/>
              </a:spcAft>
            </a:pPr>
            <a:r>
              <a:rPr lang="en-US" sz="700" b="1" dirty="0">
                <a:solidFill>
                  <a:schemeClr val="tx1"/>
                </a:solidFill>
                <a:latin typeface="+mn-lt"/>
                <a:cs typeface="Arial" pitchFamily="34" charset="0"/>
              </a:rPr>
              <a:t>Disclaimer</a:t>
            </a:r>
            <a:endParaRPr lang="en-US" sz="500" b="1" dirty="0">
              <a:solidFill>
                <a:schemeClr val="tx1"/>
              </a:solidFill>
              <a:latin typeface="+mn-lt"/>
              <a:cs typeface="Arial" pitchFamily="34" charset="0"/>
            </a:endParaRPr>
          </a:p>
          <a:p>
            <a:pPr algn="l"/>
            <a:r>
              <a:rPr lang="en-US" sz="500" dirty="0">
                <a:solidFill>
                  <a:schemeClr val="tx1"/>
                </a:solidFill>
                <a:latin typeface="+mn-lt"/>
                <a:cs typeface="Arial" pitchFamily="34" charset="0"/>
              </a:rPr>
              <a:t>The information contained in this presentation is confidential. Any unauthorized use, disclosure, reproduction, or dissemination, in full or in part, in any media or by any means, without the prior written permission of IHS Markit or any of its affiliates ("IHS Markit") is strictly prohibited. IHS Markit owns all IHS Markit logos and trade names contained in this presentation that are subject to license. Opinions, statements, estimates, and projections in this presentation (including other media) are solely those of the individual author(s) at the time of writing and do not necessarily reflect the opinions of IHS Markit. Neither IHS Markit nor the author(s) has any obligation to update this presentation in the event that any content, opinion, statement, estimate,</a:t>
            </a:r>
            <a:r>
              <a:rPr lang="en-US" sz="500" baseline="0" dirty="0">
                <a:solidFill>
                  <a:schemeClr val="tx1"/>
                </a:solidFill>
                <a:latin typeface="+mn-lt"/>
                <a:cs typeface="Arial" pitchFamily="34" charset="0"/>
              </a:rPr>
              <a:t> </a:t>
            </a:r>
            <a:r>
              <a:rPr lang="en-US" sz="500" dirty="0">
                <a:solidFill>
                  <a:schemeClr val="tx1"/>
                </a:solidFill>
                <a:latin typeface="+mn-lt"/>
                <a:cs typeface="Arial" pitchFamily="34" charset="0"/>
              </a:rPr>
              <a:t>or projection (collectively, "information") changes or subsequently becomes inaccurate. IHS Markit makes no warranty, expressed or implied, as to the accuracy, completeness, or timeliness of any information in this presentation, and shall not in any way be liable to any recipient for any inaccuracies or omissions. Without limiting the foregoing, IHS Markit shall have no liability whatsoever to any recipient, whether in contract, in tort (including negligence), under warranty, under statute or otherwise, in respect of any loss or damage suffered by any recipient as a result of or in connection with any information provided, or any course of action determined, by it or any third party, whether or not based on any information provided. The inclusion of a link to an external website by IHS Markit should not be understood to be an endorsement of that website or the site's owners (or their products/services). IHS Markit is not responsible for either the content or output of external websites. The Content is intended only for professionals in the financial markets and is not, and should not be construed as financial, legal or other advice of any kind, nor should it be regarded as an offer or as a solicitation of an offer to buy, sell or otherwise deal in any investment. You may not use the Content in, or generate based on the Content, any advice, recommendations, guidance, publications or alerts made available to your clients or other third parties. Nothing in the Content constitutes a solicitation by IHS Markit of the purchase or sale of loans, securities or any investment. Copyright © 2022, IHS Markit</a:t>
            </a:r>
            <a:r>
              <a:rPr lang="en-US" sz="500" baseline="30000" dirty="0">
                <a:solidFill>
                  <a:schemeClr val="tx1"/>
                </a:solidFill>
                <a:latin typeface="+mn-lt"/>
                <a:cs typeface="Arial" pitchFamily="34" charset="0"/>
              </a:rPr>
              <a:t>®</a:t>
            </a:r>
            <a:r>
              <a:rPr lang="en-US" sz="500" dirty="0">
                <a:solidFill>
                  <a:schemeClr val="tx1"/>
                </a:solidFill>
                <a:latin typeface="+mn-lt"/>
                <a:cs typeface="Arial" pitchFamily="34" charset="0"/>
              </a:rPr>
              <a:t>. All rights reserved and all intellectual property rights are retained by IHS Markit.</a:t>
            </a:r>
          </a:p>
          <a:p>
            <a:pPr algn="l"/>
            <a:endParaRPr lang="en-US" sz="500" dirty="0">
              <a:solidFill>
                <a:schemeClr val="tx1"/>
              </a:solidFill>
              <a:latin typeface="+mn-lt"/>
              <a:cs typeface="Arial" pitchFamily="34" charset="0"/>
            </a:endParaRPr>
          </a:p>
        </p:txBody>
      </p:sp>
      <p:sp>
        <p:nvSpPr>
          <p:cNvPr id="15" name="Line 25">
            <a:extLst>
              <a:ext uri="{FF2B5EF4-FFF2-40B4-BE49-F238E27FC236}">
                <a16:creationId xmlns:a16="http://schemas.microsoft.com/office/drawing/2014/main" id="{B2B94D71-C1A4-40D0-99E7-49719D80D1E8}"/>
              </a:ext>
            </a:extLst>
          </p:cNvPr>
          <p:cNvSpPr>
            <a:spLocks noChangeShapeType="1"/>
          </p:cNvSpPr>
          <p:nvPr userDrawn="1"/>
        </p:nvSpPr>
        <p:spPr bwMode="auto">
          <a:xfrm>
            <a:off x="480888" y="5265117"/>
            <a:ext cx="8279113" cy="0"/>
          </a:xfrm>
          <a:prstGeom prst="line">
            <a:avLst/>
          </a:prstGeom>
          <a:noFill/>
          <a:ln w="6350">
            <a:solidFill>
              <a:schemeClr val="tx1"/>
            </a:solidFill>
            <a:round/>
            <a:headEnd/>
            <a:tailEnd/>
          </a:ln>
        </p:spPr>
        <p:txBody>
          <a:bodyPr/>
          <a:lstStyle/>
          <a:p>
            <a:endParaRPr lang="en-US" sz="1400"/>
          </a:p>
        </p:txBody>
      </p:sp>
      <p:pic>
        <p:nvPicPr>
          <p:cNvPr id="8" name="Graphic 7">
            <a:extLst>
              <a:ext uri="{FF2B5EF4-FFF2-40B4-BE49-F238E27FC236}">
                <a16:creationId xmlns:a16="http://schemas.microsoft.com/office/drawing/2014/main" id="{F8418F81-B3F9-4061-B8CD-3EC8120D62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96000" y="4248000"/>
            <a:ext cx="2735572" cy="2159328"/>
          </a:xfrm>
          <a:prstGeom prst="rect">
            <a:avLst/>
          </a:prstGeom>
        </p:spPr>
      </p:pic>
    </p:spTree>
    <p:extLst>
      <p:ext uri="{BB962C8B-B14F-4D97-AF65-F5344CB8AC3E}">
        <p14:creationId xmlns:p14="http://schemas.microsoft.com/office/powerpoint/2010/main" val="2327757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ublic use disclaimer, C&amp;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75F5D5-CCA1-4D62-A9FE-31AF519499EB}"/>
              </a:ext>
            </a:extLst>
          </p:cNvPr>
          <p:cNvSpPr txBox="1"/>
          <p:nvPr userDrawn="1"/>
        </p:nvSpPr>
        <p:spPr>
          <a:xfrm>
            <a:off x="4597967" y="2132856"/>
            <a:ext cx="2996066" cy="738664"/>
          </a:xfrm>
          <a:prstGeom prst="rect">
            <a:avLst/>
          </a:prstGeom>
          <a:solidFill>
            <a:srgbClr val="EE2F53"/>
          </a:solidFill>
        </p:spPr>
        <p:txBody>
          <a:bodyPr wrap="square" lIns="72000" rIns="72000" rtlCol="0">
            <a:spAutoFit/>
          </a:bodyPr>
          <a:lstStyle/>
          <a:p>
            <a:r>
              <a:rPr lang="en-US" sz="1400" b="1">
                <a:solidFill>
                  <a:schemeClr val="bg1"/>
                </a:solidFill>
              </a:rPr>
              <a:t>This layout is to only be used by the Companies and Transactions team</a:t>
            </a:r>
            <a:endParaRPr lang="en-US" sz="1400" b="1">
              <a:solidFill>
                <a:schemeClr val="bg1"/>
              </a:solidFill>
              <a:latin typeface="Arial" pitchFamily="34" charset="0"/>
              <a:cs typeface="Arial" pitchFamily="34" charset="0"/>
            </a:endParaRPr>
          </a:p>
        </p:txBody>
      </p:sp>
      <p:sp>
        <p:nvSpPr>
          <p:cNvPr id="7" name="TextBox 6">
            <a:hlinkClick r:id="rId2"/>
            <a:extLst>
              <a:ext uri="{FF2B5EF4-FFF2-40B4-BE49-F238E27FC236}">
                <a16:creationId xmlns:a16="http://schemas.microsoft.com/office/drawing/2014/main" id="{704F05C8-E4EE-4113-9CF7-7EA9AD25D0C2}"/>
              </a:ext>
            </a:extLst>
          </p:cNvPr>
          <p:cNvSpPr txBox="1"/>
          <p:nvPr userDrawn="1"/>
        </p:nvSpPr>
        <p:spPr>
          <a:xfrm>
            <a:off x="480888" y="3196765"/>
            <a:ext cx="11230225" cy="1254360"/>
          </a:xfrm>
          <a:prstGeom prst="rect">
            <a:avLst/>
          </a:prstGeom>
          <a:noFill/>
        </p:spPr>
        <p:txBody>
          <a:bodyPr wrap="square" lIns="0" tIns="0" rIns="468000" bIns="0" rtlCol="0" anchor="b">
            <a:noAutofit/>
          </a:bodyPr>
          <a:lstStyle/>
          <a:p>
            <a:pPr marL="0" indent="0">
              <a:lnSpc>
                <a:spcPct val="120000"/>
              </a:lnSpc>
              <a:spcAft>
                <a:spcPts val="200"/>
              </a:spcAft>
            </a:pPr>
            <a:r>
              <a:rPr lang="en-GB" sz="1100" b="0" dirty="0">
                <a:solidFill>
                  <a:schemeClr val="tx1"/>
                </a:solidFill>
                <a:latin typeface="+mn-lt"/>
                <a:cs typeface="Arial" pitchFamily="34" charset="0"/>
              </a:rPr>
              <a:t>Customer Care</a:t>
            </a:r>
          </a:p>
          <a:p>
            <a:pPr marL="0" indent="-108000">
              <a:lnSpc>
                <a:spcPct val="120000"/>
              </a:lnSpc>
              <a:buFont typeface="Arial" pitchFamily="34" charset="0"/>
              <a:buNone/>
            </a:pPr>
            <a:r>
              <a:rPr lang="en-GB" sz="900" b="0" dirty="0">
                <a:solidFill>
                  <a:schemeClr val="tx1"/>
                </a:solidFill>
                <a:latin typeface="+mn-lt"/>
                <a:cs typeface="Arial" pitchFamily="34" charset="0"/>
              </a:rPr>
              <a:t>CustomerCare@ihsmarkit.com</a:t>
            </a:r>
          </a:p>
          <a:p>
            <a:pPr marL="0" indent="-108000">
              <a:lnSpc>
                <a:spcPct val="120000"/>
              </a:lnSpc>
              <a:buFont typeface="Arial" pitchFamily="34" charset="0"/>
              <a:buNone/>
            </a:pPr>
            <a:r>
              <a:rPr lang="en-GB" sz="900" b="1" dirty="0">
                <a:solidFill>
                  <a:schemeClr val="tx1"/>
                </a:solidFill>
                <a:latin typeface="+mn-lt"/>
                <a:cs typeface="Arial" pitchFamily="34" charset="0"/>
              </a:rPr>
              <a:t>Asia and the Pacific Rim</a:t>
            </a:r>
            <a:br>
              <a:rPr lang="en-GB" sz="900" b="1" dirty="0">
                <a:solidFill>
                  <a:schemeClr val="tx1"/>
                </a:solidFill>
                <a:latin typeface="+mn-lt"/>
                <a:cs typeface="Arial" pitchFamily="34" charset="0"/>
              </a:rPr>
            </a:br>
            <a:r>
              <a:rPr lang="en-GB" sz="900" b="0" dirty="0">
                <a:solidFill>
                  <a:schemeClr val="tx1"/>
                </a:solidFill>
                <a:latin typeface="+mn-lt"/>
                <a:cs typeface="Arial" pitchFamily="34" charset="0"/>
              </a:rPr>
              <a:t>Japan: +81 3 6262 1887</a:t>
            </a:r>
          </a:p>
          <a:p>
            <a:pPr marL="0" indent="-108000">
              <a:lnSpc>
                <a:spcPct val="120000"/>
              </a:lnSpc>
              <a:buFont typeface="Arial" pitchFamily="34" charset="0"/>
              <a:buNone/>
            </a:pPr>
            <a:r>
              <a:rPr lang="en-GB" sz="900" b="0" dirty="0">
                <a:solidFill>
                  <a:schemeClr val="tx1"/>
                </a:solidFill>
                <a:latin typeface="+mn-lt"/>
                <a:cs typeface="Arial" pitchFamily="34" charset="0"/>
              </a:rPr>
              <a:t>Asia Pacific: +604</a:t>
            </a:r>
            <a:r>
              <a:rPr lang="en-GB" sz="900" b="0" baseline="0" dirty="0">
                <a:solidFill>
                  <a:schemeClr val="tx1"/>
                </a:solidFill>
                <a:latin typeface="+mn-lt"/>
                <a:cs typeface="Arial" pitchFamily="34" charset="0"/>
              </a:rPr>
              <a:t> 291 3600</a:t>
            </a:r>
            <a:endParaRPr lang="en-GB" sz="900" b="0" dirty="0">
              <a:solidFill>
                <a:schemeClr val="tx1"/>
              </a:solidFill>
              <a:latin typeface="+mn-lt"/>
              <a:cs typeface="Arial" pitchFamily="34" charset="0"/>
            </a:endParaRPr>
          </a:p>
          <a:p>
            <a:pPr marL="0" indent="-108000">
              <a:lnSpc>
                <a:spcPct val="120000"/>
              </a:lnSpc>
              <a:buFont typeface="Arial" pitchFamily="34" charset="0"/>
              <a:buNone/>
            </a:pPr>
            <a:r>
              <a:rPr lang="en-GB" sz="900" b="1" baseline="0" dirty="0">
                <a:solidFill>
                  <a:schemeClr val="tx1"/>
                </a:solidFill>
                <a:latin typeface="+mn-lt"/>
                <a:cs typeface="Arial" pitchFamily="34" charset="0"/>
              </a:rPr>
              <a:t>Europe, Middle East, and Africa: </a:t>
            </a:r>
            <a:r>
              <a:rPr lang="en-GB" sz="900" b="0" dirty="0">
                <a:solidFill>
                  <a:schemeClr val="tx1"/>
                </a:solidFill>
                <a:latin typeface="+mn-lt"/>
                <a:cs typeface="Arial" pitchFamily="34" charset="0"/>
              </a:rPr>
              <a:t>+44 1344 328 300</a:t>
            </a:r>
          </a:p>
          <a:p>
            <a:pPr marL="0" marR="0" lvl="0" indent="-108000" algn="l" defTabSz="914400" rtl="0" eaLnBrk="1" fontAlgn="auto" latinLnBrk="0" hangingPunct="1">
              <a:lnSpc>
                <a:spcPct val="120000"/>
              </a:lnSpc>
              <a:spcBef>
                <a:spcPts val="0"/>
              </a:spcBef>
              <a:spcAft>
                <a:spcPts val="0"/>
              </a:spcAft>
              <a:buClrTx/>
              <a:buSzTx/>
              <a:buFont typeface="Arial" pitchFamily="34" charset="0"/>
              <a:buNone/>
              <a:tabLst/>
              <a:defRPr/>
            </a:pPr>
            <a:r>
              <a:rPr lang="en-GB" sz="900" b="1" dirty="0">
                <a:solidFill>
                  <a:schemeClr val="tx1"/>
                </a:solidFill>
                <a:latin typeface="+mn-lt"/>
                <a:cs typeface="Arial" pitchFamily="34" charset="0"/>
              </a:rPr>
              <a:t>Americas:</a:t>
            </a:r>
            <a:r>
              <a:rPr lang="ru-RU" sz="900" b="1" dirty="0">
                <a:solidFill>
                  <a:schemeClr val="tx1"/>
                </a:solidFill>
                <a:latin typeface="+mn-lt"/>
                <a:cs typeface="Arial" pitchFamily="34" charset="0"/>
              </a:rPr>
              <a:t> </a:t>
            </a:r>
            <a:r>
              <a:rPr lang="en-GB" sz="900" b="0" dirty="0">
                <a:solidFill>
                  <a:schemeClr val="tx1"/>
                </a:solidFill>
                <a:latin typeface="+mn-lt"/>
                <a:cs typeface="Arial" pitchFamily="34" charset="0"/>
              </a:rPr>
              <a:t>+1 800 447 2273</a:t>
            </a:r>
          </a:p>
        </p:txBody>
      </p:sp>
      <p:sp>
        <p:nvSpPr>
          <p:cNvPr id="8" name="Line 25">
            <a:extLst>
              <a:ext uri="{FF2B5EF4-FFF2-40B4-BE49-F238E27FC236}">
                <a16:creationId xmlns:a16="http://schemas.microsoft.com/office/drawing/2014/main" id="{B901DFFB-3C31-4626-8B2C-B254BD89136A}"/>
              </a:ext>
            </a:extLst>
          </p:cNvPr>
          <p:cNvSpPr>
            <a:spLocks noChangeShapeType="1"/>
          </p:cNvSpPr>
          <p:nvPr userDrawn="1"/>
        </p:nvSpPr>
        <p:spPr bwMode="auto">
          <a:xfrm>
            <a:off x="480887" y="4653000"/>
            <a:ext cx="8279113" cy="0"/>
          </a:xfrm>
          <a:prstGeom prst="line">
            <a:avLst/>
          </a:prstGeom>
          <a:noFill/>
          <a:ln w="6350">
            <a:solidFill>
              <a:schemeClr val="tx1"/>
            </a:solidFill>
            <a:round/>
            <a:headEnd/>
            <a:tailEnd/>
          </a:ln>
        </p:spPr>
        <p:txBody>
          <a:bodyPr/>
          <a:lstStyle/>
          <a:p>
            <a:endParaRPr lang="en-US" sz="1400"/>
          </a:p>
        </p:txBody>
      </p:sp>
      <p:sp>
        <p:nvSpPr>
          <p:cNvPr id="9" name="TextBox 8">
            <a:extLst>
              <a:ext uri="{FF2B5EF4-FFF2-40B4-BE49-F238E27FC236}">
                <a16:creationId xmlns:a16="http://schemas.microsoft.com/office/drawing/2014/main" id="{081D66B6-CE95-4845-B635-AD4FBF2DC3D9}"/>
              </a:ext>
            </a:extLst>
          </p:cNvPr>
          <p:cNvSpPr txBox="1"/>
          <p:nvPr userDrawn="1"/>
        </p:nvSpPr>
        <p:spPr>
          <a:xfrm>
            <a:off x="480889" y="5142351"/>
            <a:ext cx="8279112" cy="1141454"/>
          </a:xfrm>
          <a:prstGeom prst="rect">
            <a:avLst/>
          </a:prstGeom>
          <a:noFill/>
        </p:spPr>
        <p:txBody>
          <a:bodyPr wrap="square" lIns="0" tIns="0" rIns="0" bIns="0" rtlCol="0" anchor="b">
            <a:noAutofit/>
          </a:bodyPr>
          <a:lstStyle/>
          <a:p>
            <a:pPr>
              <a:spcAft>
                <a:spcPts val="200"/>
              </a:spcAft>
            </a:pPr>
            <a:r>
              <a:rPr lang="en-US" sz="700" b="1" dirty="0">
                <a:solidFill>
                  <a:schemeClr val="tx1"/>
                </a:solidFill>
                <a:cs typeface="Arial" pitchFamily="34" charset="0"/>
              </a:rPr>
              <a:t>Disclaimer</a:t>
            </a:r>
          </a:p>
          <a:p>
            <a:r>
              <a:rPr lang="en-US" sz="500" dirty="0">
                <a:cs typeface="Arial" pitchFamily="34" charset="0"/>
              </a:rPr>
              <a:t>IHS Herold Inc. (“IHS Herold”), a wholly-owned subsidiary of IHS Markit Ltd., provides data and analysis on the strategy, performance, and valuation of companies in the global energy industry, as well as energy transactions and trends. IHS Herold serves a subscription client base consisting of energy companies, financial institutions, investment managers, and advisory firms. IHS Herold is not affiliated with any broker, dealer, bank, or investment bank. Companies mentioned in this report may be or may have been subscribers to IHS Herold data and research in the past year on terms consistent with all other clients of IHS Herold or clients of any member of the IHS Markit group. IHS Herold does not inform any company in advance of the nature or conclusions of its research reports. Analysts do not receive any compensation from the companies on which they report or from any other industry source.</a:t>
            </a:r>
          </a:p>
          <a:p>
            <a:endParaRPr lang="en-US" sz="500" dirty="0">
              <a:cs typeface="Arial" pitchFamily="34" charset="0"/>
            </a:endParaRPr>
          </a:p>
          <a:p>
            <a:pPr marR="0" algn="l" rtl="0"/>
            <a:r>
              <a:rPr lang="en-US" sz="500" dirty="0">
                <a:solidFill>
                  <a:schemeClr val="tx1"/>
                </a:solidFill>
                <a:latin typeface="+mn-lt"/>
                <a:cs typeface="Arial" pitchFamily="34" charset="0"/>
              </a:rPr>
              <a:t>Copyright © 2022, IHS Markit</a:t>
            </a:r>
            <a:r>
              <a:rPr lang="en-US" sz="500" baseline="30000" dirty="0">
                <a:solidFill>
                  <a:schemeClr val="tx1"/>
                </a:solidFill>
                <a:latin typeface="+mn-lt"/>
                <a:cs typeface="Arial" pitchFamily="34" charset="0"/>
              </a:rPr>
              <a:t>®</a:t>
            </a:r>
            <a:r>
              <a:rPr lang="en-US" sz="500" dirty="0">
                <a:solidFill>
                  <a:schemeClr val="tx1"/>
                </a:solidFill>
                <a:latin typeface="+mn-lt"/>
                <a:cs typeface="Arial" pitchFamily="34" charset="0"/>
              </a:rPr>
              <a:t>. </a:t>
            </a:r>
            <a:r>
              <a:rPr lang="en-US" sz="500" dirty="0">
                <a:cs typeface="Arial" pitchFamily="34" charset="0"/>
              </a:rPr>
              <a:t>All rights reserved. </a:t>
            </a:r>
            <a:r>
              <a:rPr lang="en-US" sz="500" dirty="0"/>
              <a:t>The [</a:t>
            </a:r>
            <a:r>
              <a:rPr lang="en-US" sz="500" dirty="0">
                <a:highlight>
                  <a:srgbClr val="FFFF00"/>
                </a:highlight>
              </a:rPr>
              <a:t>Insert publication] </a:t>
            </a:r>
            <a:r>
              <a:rPr lang="en-US" sz="500" dirty="0">
                <a:cs typeface="Arial" pitchFamily="34" charset="0"/>
              </a:rPr>
              <a:t>is published by IHS Herold, 383 Main Avenue, 7th Floor, Norwalk, CT 06851, USA for the exclusive use of IHS Markit clients. Reproduction of this report, even for internal distribution, is strictly prohibited. The information contained herein has been obtained from sources believed to be reliable, but neither IHS Markit nor any of its affiliates guarantees their accuracy or completeness. No information or opinions contained herein constitutes a representation or solicitation for the purchase of any securities of the companies mentioned herein. From time to time, IHS Herold and/or its officers and employees may have long or short positions in the securities mentioned herein or during the past year may have transacted in securities of the companies mentioned. </a:t>
            </a:r>
          </a:p>
          <a:p>
            <a:endParaRPr lang="en-US" sz="500" dirty="0">
              <a:cs typeface="Arial" pitchFamily="34" charset="0"/>
            </a:endParaRPr>
          </a:p>
          <a:p>
            <a:r>
              <a:rPr lang="en-US" sz="500" dirty="0">
                <a:highlight>
                  <a:srgbClr val="00FFFF"/>
                </a:highlight>
                <a:cs typeface="Arial" pitchFamily="34" charset="0"/>
              </a:rPr>
              <a:t>The research analyst who prepared this report certifies that the views expressed herein accurately reflect the research analyst’s professional opinions, are consistent with established IHS Herold methodologies and standards, and that no part of his or her compensation was, is, or will be directly or indirectly related to specific views contained in this report.</a:t>
            </a:r>
          </a:p>
          <a:p>
            <a:endParaRPr lang="en-US" sz="500" dirty="0">
              <a:highlight>
                <a:srgbClr val="00FFFF"/>
              </a:highlight>
              <a:cs typeface="Arial" pitchFamily="34" charset="0"/>
            </a:endParaRPr>
          </a:p>
          <a:p>
            <a:r>
              <a:rPr lang="en-US" sz="500" dirty="0">
                <a:highlight>
                  <a:srgbClr val="00FFFF"/>
                </a:highlight>
                <a:cs typeface="Arial" pitchFamily="34" charset="0"/>
              </a:rPr>
              <a:t>The research analysts who prepared this report certify that the views expressed herein accurately reflect their professional opinions, are consistent with established IHS Herold methodologies and standards, and that no part of their compensation was, is, or will be directly or indirectly related to specific views contained in this report.</a:t>
            </a:r>
          </a:p>
          <a:p>
            <a:endParaRPr lang="en-US" sz="500" dirty="0">
              <a:cs typeface="Arial" pitchFamily="34" charset="0"/>
            </a:endParaRPr>
          </a:p>
          <a:p>
            <a:r>
              <a:rPr lang="en-US" sz="500" dirty="0">
                <a:highlight>
                  <a:srgbClr val="00FF00"/>
                </a:highlight>
                <a:cs typeface="Arial" pitchFamily="34" charset="0"/>
              </a:rPr>
              <a:t>The analyst that prepared this report has a [long/short] position in the securities of [company] mentioned in this report. This analyst is contractually prohibited from purchasing or selling the securities of this company during the blackout period implemented by IHS Herold for this type of report.</a:t>
            </a:r>
          </a:p>
          <a:p>
            <a:endParaRPr lang="en-US" sz="500" dirty="0">
              <a:cs typeface="Arial" pitchFamily="34" charset="0"/>
            </a:endParaRPr>
          </a:p>
        </p:txBody>
      </p:sp>
      <p:pic>
        <p:nvPicPr>
          <p:cNvPr id="10" name="Graphic 9">
            <a:extLst>
              <a:ext uri="{FF2B5EF4-FFF2-40B4-BE49-F238E27FC236}">
                <a16:creationId xmlns:a16="http://schemas.microsoft.com/office/drawing/2014/main" id="{75290476-23CF-4A03-9A0E-704EDA714D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96000" y="4248000"/>
            <a:ext cx="2735572" cy="2159328"/>
          </a:xfrm>
          <a:prstGeom prst="rect">
            <a:avLst/>
          </a:prstGeom>
        </p:spPr>
      </p:pic>
    </p:spTree>
    <p:extLst>
      <p:ext uri="{BB962C8B-B14F-4D97-AF65-F5344CB8AC3E}">
        <p14:creationId xmlns:p14="http://schemas.microsoft.com/office/powerpoint/2010/main" val="334503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ublic use disclaimer">
    <p:spTree>
      <p:nvGrpSpPr>
        <p:cNvPr id="1" name=""/>
        <p:cNvGrpSpPr/>
        <p:nvPr/>
      </p:nvGrpSpPr>
      <p:grpSpPr>
        <a:xfrm>
          <a:off x="0" y="0"/>
          <a:ext cx="0" cy="0"/>
          <a:chOff x="0" y="0"/>
          <a:chExt cx="0" cy="0"/>
        </a:xfrm>
      </p:grpSpPr>
      <p:sp>
        <p:nvSpPr>
          <p:cNvPr id="6" name="TextBox 5">
            <a:hlinkClick r:id="rId2"/>
            <a:extLst>
              <a:ext uri="{FF2B5EF4-FFF2-40B4-BE49-F238E27FC236}">
                <a16:creationId xmlns:a16="http://schemas.microsoft.com/office/drawing/2014/main" id="{25FFC55C-7473-4647-A1D9-19FB839DA82D}"/>
              </a:ext>
            </a:extLst>
          </p:cNvPr>
          <p:cNvSpPr txBox="1"/>
          <p:nvPr userDrawn="1"/>
        </p:nvSpPr>
        <p:spPr>
          <a:xfrm>
            <a:off x="480888" y="4004058"/>
            <a:ext cx="11230225" cy="1224136"/>
          </a:xfrm>
          <a:prstGeom prst="rect">
            <a:avLst/>
          </a:prstGeom>
          <a:noFill/>
        </p:spPr>
        <p:txBody>
          <a:bodyPr wrap="square" lIns="0" tIns="0" rIns="468000" bIns="0" rtlCol="0" anchor="b">
            <a:noAutofit/>
          </a:bodyPr>
          <a:lstStyle/>
          <a:p>
            <a:pPr marL="0" indent="0">
              <a:lnSpc>
                <a:spcPct val="120000"/>
              </a:lnSpc>
              <a:spcAft>
                <a:spcPts val="200"/>
              </a:spcAft>
            </a:pPr>
            <a:r>
              <a:rPr lang="en-GB" sz="1100" b="0" dirty="0">
                <a:solidFill>
                  <a:schemeClr val="tx1"/>
                </a:solidFill>
                <a:latin typeface="+mn-lt"/>
                <a:cs typeface="Arial" pitchFamily="34" charset="0"/>
              </a:rPr>
              <a:t>Customer Care</a:t>
            </a:r>
          </a:p>
          <a:p>
            <a:pPr marL="0" indent="-108000">
              <a:lnSpc>
                <a:spcPct val="120000"/>
              </a:lnSpc>
              <a:buFont typeface="Arial" pitchFamily="34" charset="0"/>
              <a:buNone/>
            </a:pPr>
            <a:r>
              <a:rPr lang="en-GB" sz="900" b="0" dirty="0">
                <a:solidFill>
                  <a:schemeClr val="tx1"/>
                </a:solidFill>
                <a:latin typeface="+mn-lt"/>
                <a:cs typeface="Arial" pitchFamily="34" charset="0"/>
              </a:rPr>
              <a:t>CustomerCare@ihsmarkit.com</a:t>
            </a:r>
          </a:p>
          <a:p>
            <a:pPr marL="0" indent="-108000">
              <a:lnSpc>
                <a:spcPct val="120000"/>
              </a:lnSpc>
              <a:buFont typeface="Arial" pitchFamily="34" charset="0"/>
              <a:buNone/>
            </a:pPr>
            <a:r>
              <a:rPr lang="en-GB" sz="900" b="1" dirty="0">
                <a:solidFill>
                  <a:schemeClr val="tx1"/>
                </a:solidFill>
                <a:latin typeface="+mn-lt"/>
                <a:cs typeface="Arial" pitchFamily="34" charset="0"/>
              </a:rPr>
              <a:t>Asia and the Pacific Rim</a:t>
            </a:r>
            <a:br>
              <a:rPr lang="en-GB" sz="900" b="1" dirty="0">
                <a:solidFill>
                  <a:schemeClr val="tx1"/>
                </a:solidFill>
                <a:latin typeface="+mn-lt"/>
                <a:cs typeface="Arial" pitchFamily="34" charset="0"/>
              </a:rPr>
            </a:br>
            <a:r>
              <a:rPr lang="en-GB" sz="900" b="0" dirty="0">
                <a:solidFill>
                  <a:schemeClr val="tx1"/>
                </a:solidFill>
                <a:latin typeface="+mn-lt"/>
                <a:cs typeface="Arial" pitchFamily="34" charset="0"/>
              </a:rPr>
              <a:t>Japan: +81 3 6262 1887</a:t>
            </a:r>
          </a:p>
          <a:p>
            <a:pPr marL="0" indent="-108000">
              <a:lnSpc>
                <a:spcPct val="120000"/>
              </a:lnSpc>
              <a:buFont typeface="Arial" pitchFamily="34" charset="0"/>
              <a:buNone/>
            </a:pPr>
            <a:r>
              <a:rPr lang="en-GB" sz="900" b="0" dirty="0">
                <a:solidFill>
                  <a:schemeClr val="tx1"/>
                </a:solidFill>
                <a:latin typeface="+mn-lt"/>
                <a:cs typeface="Arial" pitchFamily="34" charset="0"/>
              </a:rPr>
              <a:t>Asia Pacific: +604</a:t>
            </a:r>
            <a:r>
              <a:rPr lang="en-GB" sz="900" b="0" baseline="0" dirty="0">
                <a:solidFill>
                  <a:schemeClr val="tx1"/>
                </a:solidFill>
                <a:latin typeface="+mn-lt"/>
                <a:cs typeface="Arial" pitchFamily="34" charset="0"/>
              </a:rPr>
              <a:t> 291 3600</a:t>
            </a:r>
            <a:endParaRPr lang="en-GB" sz="900" b="0" dirty="0">
              <a:solidFill>
                <a:schemeClr val="tx1"/>
              </a:solidFill>
              <a:latin typeface="+mn-lt"/>
              <a:cs typeface="Arial" pitchFamily="34" charset="0"/>
            </a:endParaRPr>
          </a:p>
          <a:p>
            <a:pPr marL="0" indent="-108000">
              <a:lnSpc>
                <a:spcPct val="120000"/>
              </a:lnSpc>
              <a:buFont typeface="Arial" pitchFamily="34" charset="0"/>
              <a:buNone/>
            </a:pPr>
            <a:r>
              <a:rPr lang="en-GB" sz="900" b="1" baseline="0" dirty="0">
                <a:solidFill>
                  <a:schemeClr val="tx1"/>
                </a:solidFill>
                <a:latin typeface="+mn-lt"/>
                <a:cs typeface="Arial" pitchFamily="34" charset="0"/>
              </a:rPr>
              <a:t>Europe, Middle East, and Africa: </a:t>
            </a:r>
            <a:r>
              <a:rPr lang="en-GB" sz="900" b="0" dirty="0">
                <a:solidFill>
                  <a:schemeClr val="tx1"/>
                </a:solidFill>
                <a:latin typeface="+mn-lt"/>
                <a:cs typeface="Arial" pitchFamily="34" charset="0"/>
              </a:rPr>
              <a:t>+44 1344 328 300</a:t>
            </a:r>
          </a:p>
          <a:p>
            <a:pPr marL="0" marR="0" lvl="0" indent="-108000" algn="l" defTabSz="914400" rtl="0" eaLnBrk="1" fontAlgn="auto" latinLnBrk="0" hangingPunct="1">
              <a:lnSpc>
                <a:spcPct val="120000"/>
              </a:lnSpc>
              <a:spcBef>
                <a:spcPts val="0"/>
              </a:spcBef>
              <a:spcAft>
                <a:spcPts val="0"/>
              </a:spcAft>
              <a:buClrTx/>
              <a:buSzTx/>
              <a:buFont typeface="Arial" pitchFamily="34" charset="0"/>
              <a:buNone/>
              <a:tabLst/>
              <a:defRPr/>
            </a:pPr>
            <a:r>
              <a:rPr lang="en-GB" sz="900" b="1" dirty="0">
                <a:solidFill>
                  <a:schemeClr val="tx1"/>
                </a:solidFill>
                <a:latin typeface="+mn-lt"/>
                <a:cs typeface="Arial" pitchFamily="34" charset="0"/>
              </a:rPr>
              <a:t>Americas:</a:t>
            </a:r>
            <a:r>
              <a:rPr lang="ru-RU" sz="900" b="1" dirty="0">
                <a:solidFill>
                  <a:schemeClr val="tx1"/>
                </a:solidFill>
                <a:latin typeface="+mn-lt"/>
                <a:cs typeface="Arial" pitchFamily="34" charset="0"/>
              </a:rPr>
              <a:t> </a:t>
            </a:r>
            <a:r>
              <a:rPr lang="en-GB" sz="900" b="0" dirty="0">
                <a:solidFill>
                  <a:schemeClr val="tx1"/>
                </a:solidFill>
                <a:latin typeface="+mn-lt"/>
                <a:cs typeface="Arial" pitchFamily="34" charset="0"/>
              </a:rPr>
              <a:t>+1 800 447 2273</a:t>
            </a:r>
          </a:p>
        </p:txBody>
      </p:sp>
      <p:sp>
        <p:nvSpPr>
          <p:cNvPr id="8" name="Line 25">
            <a:extLst>
              <a:ext uri="{FF2B5EF4-FFF2-40B4-BE49-F238E27FC236}">
                <a16:creationId xmlns:a16="http://schemas.microsoft.com/office/drawing/2014/main" id="{CB9D31E2-1740-435D-B9EC-423F4450F377}"/>
              </a:ext>
            </a:extLst>
          </p:cNvPr>
          <p:cNvSpPr>
            <a:spLocks noChangeShapeType="1"/>
          </p:cNvSpPr>
          <p:nvPr userDrawn="1"/>
        </p:nvSpPr>
        <p:spPr bwMode="auto">
          <a:xfrm>
            <a:off x="480889" y="5445125"/>
            <a:ext cx="8279112" cy="0"/>
          </a:xfrm>
          <a:prstGeom prst="line">
            <a:avLst/>
          </a:prstGeom>
          <a:noFill/>
          <a:ln w="6350">
            <a:solidFill>
              <a:schemeClr val="tx1"/>
            </a:solidFill>
            <a:round/>
            <a:headEnd/>
            <a:tailEnd/>
          </a:ln>
        </p:spPr>
        <p:txBody>
          <a:bodyPr/>
          <a:lstStyle/>
          <a:p>
            <a:endParaRPr lang="en-US" sz="1400" dirty="0"/>
          </a:p>
        </p:txBody>
      </p:sp>
      <p:sp>
        <p:nvSpPr>
          <p:cNvPr id="12" name="TextBox 11">
            <a:extLst>
              <a:ext uri="{FF2B5EF4-FFF2-40B4-BE49-F238E27FC236}">
                <a16:creationId xmlns:a16="http://schemas.microsoft.com/office/drawing/2014/main" id="{04315AAB-79C2-4CA3-A3EF-5EC1CEDF8E54}"/>
              </a:ext>
            </a:extLst>
          </p:cNvPr>
          <p:cNvSpPr txBox="1"/>
          <p:nvPr userDrawn="1"/>
        </p:nvSpPr>
        <p:spPr>
          <a:xfrm>
            <a:off x="480888" y="5445225"/>
            <a:ext cx="8279112" cy="837302"/>
          </a:xfrm>
          <a:prstGeom prst="rect">
            <a:avLst/>
          </a:prstGeom>
          <a:noFill/>
        </p:spPr>
        <p:txBody>
          <a:bodyPr wrap="square" lIns="0" tIns="0" rIns="0" bIns="0" rtlCol="0" anchor="b">
            <a:noAutofit/>
          </a:bodyPr>
          <a:lstStyle/>
          <a:p>
            <a:pPr algn="l">
              <a:spcAft>
                <a:spcPts val="200"/>
              </a:spcAft>
            </a:pPr>
            <a:r>
              <a:rPr lang="en-US" sz="700" b="1" dirty="0">
                <a:solidFill>
                  <a:schemeClr val="tx1"/>
                </a:solidFill>
                <a:latin typeface="+mn-lt"/>
                <a:cs typeface="Arial" pitchFamily="34" charset="0"/>
              </a:rPr>
              <a:t>Disclaimer</a:t>
            </a:r>
            <a:endParaRPr lang="en-US" sz="500" b="1" dirty="0">
              <a:solidFill>
                <a:schemeClr val="tx1"/>
              </a:solidFill>
              <a:latin typeface="+mn-lt"/>
              <a:cs typeface="Arial" pitchFamily="34" charset="0"/>
            </a:endParaRPr>
          </a:p>
          <a:p>
            <a:pPr algn="l"/>
            <a:r>
              <a:rPr lang="en-US" sz="500" dirty="0">
                <a:solidFill>
                  <a:schemeClr val="tx1"/>
                </a:solidFill>
                <a:latin typeface="+mn-lt"/>
                <a:cs typeface="Arial" pitchFamily="34" charset="0"/>
              </a:rPr>
              <a:t>The information contained in this presentation is confidential. Any unauthorized use, disclosure, reproduction, or dissemination, in full or in part, in any media or by any means, without the prior written permission of IHS Markit or any of its affiliates ("IHS Markit") is strictly prohibited. IHS Markit owns all IHS Markit logos and trade names contained in this presentation that are subject to license. Opinions, statements, estimates, and projections in this presentation (including other media) are solely those of the individual author(s) at the time of writing and do not necessarily reflect the opinions of IHS Markit. Neither IHS Markit nor the author(s) has any obligation to update this presentation in the event that any content, opinion, statement, estimate,</a:t>
            </a:r>
            <a:r>
              <a:rPr lang="en-US" sz="500" baseline="0" dirty="0">
                <a:solidFill>
                  <a:schemeClr val="tx1"/>
                </a:solidFill>
                <a:latin typeface="+mn-lt"/>
                <a:cs typeface="Arial" pitchFamily="34" charset="0"/>
              </a:rPr>
              <a:t> </a:t>
            </a:r>
            <a:r>
              <a:rPr lang="en-US" sz="500" dirty="0">
                <a:solidFill>
                  <a:schemeClr val="tx1"/>
                </a:solidFill>
                <a:latin typeface="+mn-lt"/>
                <a:cs typeface="Arial" pitchFamily="34" charset="0"/>
              </a:rPr>
              <a:t>or projection (collectively, "information") changes or subsequently becomes inaccurate. IHS Markit makes no warranty, expressed or implied, as to the accuracy, completeness, or timeliness of any information in this presentation, and shall not in any way be liable to any recipient for any inaccuracies or omissions. Without limiting the foregoing, IHS Markit shall have no liability whatsoever to any recipient, whether in contract, in tort (including negligence), under warranty, under statute or otherwise, in respect of any loss or damage suffered by any recipient as a result of or in connection with any information provided, or any course of action determined, by it or any third party, whether or not based on any information provided. The inclusion of a link to an external website by IHS Markit should not be understood to be an endorsement of that website or the site's owners (or their products/services). IHS Markit is not responsible for either the content or output of external websites. Copyright © 2022, IHS Markit</a:t>
            </a:r>
            <a:r>
              <a:rPr lang="en-US" sz="500" baseline="30000" dirty="0">
                <a:solidFill>
                  <a:schemeClr val="tx1"/>
                </a:solidFill>
                <a:latin typeface="+mn-lt"/>
                <a:cs typeface="Arial" pitchFamily="34" charset="0"/>
              </a:rPr>
              <a:t>®</a:t>
            </a:r>
            <a:r>
              <a:rPr lang="en-US" sz="500" dirty="0">
                <a:solidFill>
                  <a:schemeClr val="tx1"/>
                </a:solidFill>
                <a:latin typeface="+mn-lt"/>
                <a:cs typeface="Arial" pitchFamily="34" charset="0"/>
              </a:rPr>
              <a:t>. All rights reserved and all intellectual property rights are retained by IHS Markit. </a:t>
            </a:r>
          </a:p>
          <a:p>
            <a:pPr algn="l"/>
            <a:endParaRPr lang="en-US" sz="500" dirty="0">
              <a:solidFill>
                <a:schemeClr val="tx1"/>
              </a:solidFill>
              <a:latin typeface="+mn-lt"/>
              <a:cs typeface="Arial" pitchFamily="34" charset="0"/>
            </a:endParaRPr>
          </a:p>
        </p:txBody>
      </p:sp>
      <p:pic>
        <p:nvPicPr>
          <p:cNvPr id="7" name="Graphic 6">
            <a:extLst>
              <a:ext uri="{FF2B5EF4-FFF2-40B4-BE49-F238E27FC236}">
                <a16:creationId xmlns:a16="http://schemas.microsoft.com/office/drawing/2014/main" id="{1CDFAAEC-9DD0-4EA5-AA94-E15F35EB94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96000" y="4248000"/>
            <a:ext cx="2735572" cy="2159328"/>
          </a:xfrm>
          <a:prstGeom prst="rect">
            <a:avLst/>
          </a:prstGeom>
        </p:spPr>
      </p:pic>
    </p:spTree>
    <p:extLst>
      <p:ext uri="{BB962C8B-B14F-4D97-AF65-F5344CB8AC3E}">
        <p14:creationId xmlns:p14="http://schemas.microsoft.com/office/powerpoint/2010/main" val="238200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77DE4-BCDB-47D9-B82E-92CB162DC268}"/>
              </a:ext>
            </a:extLst>
          </p:cNvPr>
          <p:cNvSpPr txBox="1"/>
          <p:nvPr userDrawn="1"/>
        </p:nvSpPr>
        <p:spPr>
          <a:xfrm>
            <a:off x="0" y="0"/>
            <a:ext cx="12192000" cy="6858000"/>
          </a:xfrm>
          <a:prstGeom prst="rect">
            <a:avLst/>
          </a:prstGeom>
          <a:solidFill>
            <a:schemeClr val="accent5"/>
          </a:solidFill>
        </p:spPr>
        <p:txBody>
          <a:bodyPr wrap="square" rtlCol="0" anchor="ctr">
            <a:noAutofit/>
          </a:bodyPr>
          <a:lstStyle/>
          <a:p>
            <a:pPr algn="ctr">
              <a:lnSpc>
                <a:spcPct val="90000"/>
              </a:lnSpc>
            </a:pPr>
            <a:r>
              <a:rPr lang="en-US" sz="11500" b="1" dirty="0">
                <a:solidFill>
                  <a:schemeClr val="bg1"/>
                </a:solidFill>
              </a:rPr>
              <a:t>DO NOT USE LAYOUTS AFTER THIS! </a:t>
            </a:r>
          </a:p>
        </p:txBody>
      </p:sp>
    </p:spTree>
    <p:extLst>
      <p:ext uri="{BB962C8B-B14F-4D97-AF65-F5344CB8AC3E}">
        <p14:creationId xmlns:p14="http://schemas.microsoft.com/office/powerpoint/2010/main" val="233708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OC, one column">
    <p:spTree>
      <p:nvGrpSpPr>
        <p:cNvPr id="1" name=""/>
        <p:cNvGrpSpPr/>
        <p:nvPr/>
      </p:nvGrpSpPr>
      <p:grpSpPr>
        <a:xfrm>
          <a:off x="0" y="0"/>
          <a:ext cx="0" cy="0"/>
          <a:chOff x="0" y="0"/>
          <a:chExt cx="0" cy="0"/>
        </a:xfrm>
      </p:grpSpPr>
      <p:sp>
        <p:nvSpPr>
          <p:cNvPr id="10" name="Footer Placeholder 8"/>
          <p:cNvSpPr>
            <a:spLocks noGrp="1"/>
          </p:cNvSpPr>
          <p:nvPr>
            <p:ph type="ftr" sz="quarter" idx="14"/>
          </p:nvPr>
        </p:nvSpPr>
        <p:spPr>
          <a:xfrm>
            <a:off x="6240425" y="0"/>
            <a:ext cx="5470688" cy="360000"/>
          </a:xfrm>
        </p:spPr>
        <p:txBody>
          <a:bodyPr/>
          <a:lstStyle/>
          <a:p>
            <a:r>
              <a:rPr lang="en-US" dirty="0"/>
              <a:t>Report name | Month 2022</a:t>
            </a:r>
          </a:p>
        </p:txBody>
      </p:sp>
      <p:sp>
        <p:nvSpPr>
          <p:cNvPr id="11"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3" name="TextBox 12"/>
          <p:cNvSpPr txBox="1"/>
          <p:nvPr userDrawn="1"/>
        </p:nvSpPr>
        <p:spPr>
          <a:xfrm>
            <a:off x="480888" y="504152"/>
            <a:ext cx="11230225" cy="461665"/>
          </a:xfrm>
          <a:prstGeom prst="rect">
            <a:avLst/>
          </a:prstGeom>
          <a:noFill/>
        </p:spPr>
        <p:txBody>
          <a:bodyPr wrap="square" lIns="0" rtlCol="0">
            <a:spAutoFit/>
          </a:bodyPr>
          <a:lstStyle/>
          <a:p>
            <a:pPr marL="0"/>
            <a:r>
              <a:rPr lang="en-US" sz="2400" b="1" baseline="0" dirty="0">
                <a:solidFill>
                  <a:schemeClr val="tx1"/>
                </a:solidFill>
                <a:latin typeface="+mj-lt"/>
              </a:rPr>
              <a:t>Contents</a:t>
            </a:r>
          </a:p>
        </p:txBody>
      </p:sp>
      <p:sp>
        <p:nvSpPr>
          <p:cNvPr id="7" name="Content Placeholder 2">
            <a:extLst>
              <a:ext uri="{FF2B5EF4-FFF2-40B4-BE49-F238E27FC236}">
                <a16:creationId xmlns:a16="http://schemas.microsoft.com/office/drawing/2014/main" id="{E5507D26-0015-45EF-8DFE-A4D3D3A009E4}"/>
              </a:ext>
            </a:extLst>
          </p:cNvPr>
          <p:cNvSpPr>
            <a:spLocks noGrp="1"/>
          </p:cNvSpPr>
          <p:nvPr>
            <p:ph idx="1" hasCustomPrompt="1"/>
          </p:nvPr>
        </p:nvSpPr>
        <p:spPr>
          <a:xfrm>
            <a:off x="468191" y="1196976"/>
            <a:ext cx="11242923" cy="5040314"/>
          </a:xfrm>
          <a:prstGeom prst="rect">
            <a:avLst/>
          </a:prstGeom>
        </p:spPr>
        <p:txBody>
          <a:bodyPr/>
          <a:lstStyle>
            <a:lvl1pPr marL="0" indent="0">
              <a:spcBef>
                <a:spcPts val="1200"/>
              </a:spcBef>
              <a:spcAft>
                <a:spcPts val="300"/>
              </a:spcAft>
              <a:buNone/>
              <a:tabLst>
                <a:tab pos="7172325" algn="r"/>
              </a:tabLst>
              <a:defRPr sz="1200" b="1"/>
            </a:lvl1pPr>
            <a:lvl2pPr marL="0" indent="0">
              <a:spcBef>
                <a:spcPts val="0"/>
              </a:spcBef>
              <a:spcAft>
                <a:spcPts val="300"/>
              </a:spcAft>
              <a:buNone/>
              <a:tabLst>
                <a:tab pos="7172325" algn="r"/>
              </a:tabLst>
              <a:defRPr sz="1000" b="1">
                <a:solidFill>
                  <a:srgbClr val="58595B"/>
                </a:solidFill>
              </a:defRPr>
            </a:lvl2pPr>
            <a:lvl3pPr marL="0" indent="0">
              <a:spcBef>
                <a:spcPts val="0"/>
              </a:spcBef>
              <a:spcAft>
                <a:spcPts val="300"/>
              </a:spcAft>
              <a:buNone/>
              <a:tabLst>
                <a:tab pos="7172325" algn="r"/>
              </a:tabLst>
              <a:defRPr sz="800">
                <a:solidFill>
                  <a:srgbClr val="58595B"/>
                </a:solidFill>
              </a:defRPr>
            </a:lvl3pPr>
            <a:lvl4pPr marL="727075" indent="-179388">
              <a:spcBef>
                <a:spcPts val="600"/>
              </a:spcBef>
              <a:defRPr/>
            </a:lvl4pPr>
            <a:lvl5pPr>
              <a:spcBef>
                <a:spcPts val="600"/>
              </a:spcBef>
              <a:defRPr/>
            </a:lvl5pPr>
          </a:lstStyle>
          <a:p>
            <a:pPr lvl="0"/>
            <a:r>
              <a:rPr lang="en-US"/>
              <a:t>Text only. Use the “Increase List Level” and “Decrease List Level” buttons on the home tab to change the indentation levels. Click the tab key to then add the slide number; adding the tab will right align the slide number</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TOC, two columns">
    <p:spTree>
      <p:nvGrpSpPr>
        <p:cNvPr id="1" name=""/>
        <p:cNvGrpSpPr/>
        <p:nvPr/>
      </p:nvGrpSpPr>
      <p:grpSpPr>
        <a:xfrm>
          <a:off x="0" y="0"/>
          <a:ext cx="0" cy="0"/>
          <a:chOff x="0" y="0"/>
          <a:chExt cx="0" cy="0"/>
        </a:xfrm>
      </p:grpSpPr>
      <p:sp>
        <p:nvSpPr>
          <p:cNvPr id="8" name="Footer Placeholder 8"/>
          <p:cNvSpPr>
            <a:spLocks noGrp="1"/>
          </p:cNvSpPr>
          <p:nvPr>
            <p:ph type="ftr" sz="quarter" idx="14"/>
          </p:nvPr>
        </p:nvSpPr>
        <p:spPr>
          <a:xfrm>
            <a:off x="6240425" y="0"/>
            <a:ext cx="5470688" cy="360000"/>
          </a:xfrm>
        </p:spPr>
        <p:txBody>
          <a:bodyPr/>
          <a:lstStyle/>
          <a:p>
            <a:r>
              <a:rPr lang="en-US" dirty="0"/>
              <a:t>Report name | Month 2022</a:t>
            </a:r>
          </a:p>
        </p:txBody>
      </p:sp>
      <p:sp>
        <p:nvSpPr>
          <p:cNvPr id="13"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4" name="TextBox 13"/>
          <p:cNvSpPr txBox="1"/>
          <p:nvPr userDrawn="1"/>
        </p:nvSpPr>
        <p:spPr>
          <a:xfrm>
            <a:off x="480888" y="504152"/>
            <a:ext cx="11230225" cy="461665"/>
          </a:xfrm>
          <a:prstGeom prst="rect">
            <a:avLst/>
          </a:prstGeom>
          <a:noFill/>
        </p:spPr>
        <p:txBody>
          <a:bodyPr wrap="square" lIns="0" rtlCol="0">
            <a:spAutoFit/>
          </a:bodyPr>
          <a:lstStyle/>
          <a:p>
            <a:pPr marL="0"/>
            <a:r>
              <a:rPr lang="en-US" sz="2400" b="1" baseline="0" dirty="0">
                <a:solidFill>
                  <a:schemeClr val="tx1"/>
                </a:solidFill>
                <a:latin typeface="+mj-lt"/>
              </a:rPr>
              <a:t>Contents</a:t>
            </a:r>
          </a:p>
        </p:txBody>
      </p:sp>
      <p:sp>
        <p:nvSpPr>
          <p:cNvPr id="7" name="Content Placeholder 2">
            <a:extLst>
              <a:ext uri="{FF2B5EF4-FFF2-40B4-BE49-F238E27FC236}">
                <a16:creationId xmlns:a16="http://schemas.microsoft.com/office/drawing/2014/main" id="{9B63F039-653F-4911-BD86-254E79A1A69F}"/>
              </a:ext>
            </a:extLst>
          </p:cNvPr>
          <p:cNvSpPr>
            <a:spLocks noGrp="1"/>
          </p:cNvSpPr>
          <p:nvPr>
            <p:ph idx="1" hasCustomPrompt="1"/>
          </p:nvPr>
        </p:nvSpPr>
        <p:spPr>
          <a:xfrm>
            <a:off x="468191" y="1196976"/>
            <a:ext cx="11242923" cy="5040314"/>
          </a:xfrm>
          <a:prstGeom prst="rect">
            <a:avLst/>
          </a:prstGeom>
        </p:spPr>
        <p:txBody>
          <a:bodyPr numCol="2" spcCol="360000"/>
          <a:lstStyle>
            <a:lvl1pPr marL="0" indent="0">
              <a:spcBef>
                <a:spcPts val="1200"/>
              </a:spcBef>
              <a:spcAft>
                <a:spcPts val="300"/>
              </a:spcAft>
              <a:buNone/>
              <a:tabLst>
                <a:tab pos="7172325" algn="r"/>
              </a:tabLst>
              <a:defRPr sz="1200" b="1"/>
            </a:lvl1pPr>
            <a:lvl2pPr marL="0" indent="0">
              <a:spcBef>
                <a:spcPts val="0"/>
              </a:spcBef>
              <a:spcAft>
                <a:spcPts val="300"/>
              </a:spcAft>
              <a:buNone/>
              <a:tabLst>
                <a:tab pos="7172325" algn="r"/>
              </a:tabLst>
              <a:defRPr sz="1000" b="1">
                <a:solidFill>
                  <a:srgbClr val="58595B"/>
                </a:solidFill>
              </a:defRPr>
            </a:lvl2pPr>
            <a:lvl3pPr marL="0" indent="0">
              <a:spcBef>
                <a:spcPts val="0"/>
              </a:spcBef>
              <a:spcAft>
                <a:spcPts val="300"/>
              </a:spcAft>
              <a:buNone/>
              <a:tabLst>
                <a:tab pos="7172325" algn="r"/>
              </a:tabLst>
              <a:defRPr sz="800">
                <a:solidFill>
                  <a:srgbClr val="58595B"/>
                </a:solidFill>
              </a:defRPr>
            </a:lvl3pPr>
            <a:lvl4pPr marL="727075" indent="-179388">
              <a:spcBef>
                <a:spcPts val="600"/>
              </a:spcBef>
              <a:defRPr/>
            </a:lvl4pPr>
            <a:lvl5pPr>
              <a:spcBef>
                <a:spcPts val="600"/>
              </a:spcBef>
              <a:defRPr/>
            </a:lvl5pPr>
          </a:lstStyle>
          <a:p>
            <a:pPr lvl="0"/>
            <a:r>
              <a:rPr lang="en-US"/>
              <a:t>Text only. Use the “Increase List Level” and “Decrease List Level” buttons on the home tab to change the indentation levels. Click the tab key to then add the slide number; adding the tab will right align the slide number</a:t>
            </a:r>
          </a:p>
          <a:p>
            <a:pPr lvl="1"/>
            <a:r>
              <a:rPr lang="en-US"/>
              <a:t>Second level</a:t>
            </a:r>
          </a:p>
          <a:p>
            <a:pPr lvl="2"/>
            <a:r>
              <a:rPr lang="en-US"/>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Section divi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0888" y="836640"/>
            <a:ext cx="11230224" cy="1821740"/>
          </a:xfrm>
          <a:prstGeom prst="rect">
            <a:avLst/>
          </a:prstGeom>
        </p:spPr>
        <p:txBody>
          <a:bodyPr anchor="b"/>
          <a:lstStyle>
            <a:lvl1pPr>
              <a:defRPr sz="2800" spc="0" baseline="0">
                <a:solidFill>
                  <a:schemeClr val="tx1"/>
                </a:solidFill>
              </a:defRPr>
            </a:lvl1pPr>
          </a:lstStyle>
          <a:p>
            <a:r>
              <a:rPr lang="en-US" dirty="0"/>
              <a:t>Section divider title goes here in sentence case</a:t>
            </a:r>
          </a:p>
        </p:txBody>
      </p:sp>
      <p:cxnSp>
        <p:nvCxnSpPr>
          <p:cNvPr id="13" name="Straight Connector 12"/>
          <p:cNvCxnSpPr/>
          <p:nvPr userDrawn="1"/>
        </p:nvCxnSpPr>
        <p:spPr>
          <a:xfrm>
            <a:off x="480888" y="2729818"/>
            <a:ext cx="11230225"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8" name="Footer Placeholder 8"/>
          <p:cNvSpPr>
            <a:spLocks noGrp="1"/>
          </p:cNvSpPr>
          <p:nvPr>
            <p:ph type="ftr" sz="quarter" idx="14"/>
          </p:nvPr>
        </p:nvSpPr>
        <p:spPr>
          <a:xfrm>
            <a:off x="6240425" y="0"/>
            <a:ext cx="5470688" cy="360000"/>
          </a:xfrm>
        </p:spPr>
        <p:txBody>
          <a:bodyPr/>
          <a:lstStyle/>
          <a:p>
            <a:r>
              <a:rPr lang="en-US" dirty="0"/>
              <a:t>Report name | Month 2022</a:t>
            </a:r>
          </a:p>
        </p:txBody>
      </p:sp>
      <p:sp>
        <p:nvSpPr>
          <p:cNvPr id="14"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6" name="Text Placeholder 2"/>
          <p:cNvSpPr>
            <a:spLocks noGrp="1"/>
          </p:cNvSpPr>
          <p:nvPr>
            <p:ph type="body" idx="1" hasCustomPrompt="1"/>
          </p:nvPr>
        </p:nvSpPr>
        <p:spPr>
          <a:xfrm>
            <a:off x="480888" y="2996953"/>
            <a:ext cx="7961569" cy="620683"/>
          </a:xfrm>
        </p:spPr>
        <p:txBody>
          <a:bodyPr wrap="square">
            <a:spAutoFit/>
          </a:bodyPr>
          <a:lstStyle>
            <a:lvl1pPr marL="0" indent="0">
              <a:lnSpc>
                <a:spcPct val="100000"/>
              </a:lnSpc>
              <a:buFont typeface="Arial" panose="020B0604020202020204" pitchFamily="34" charset="0"/>
              <a:buNone/>
              <a:defRPr sz="1600">
                <a:solidFill>
                  <a:srgbClr val="7F8080"/>
                </a:solidFill>
              </a:defRPr>
            </a:lvl1pPr>
            <a:lvl2pPr marL="174625" indent="0">
              <a:spcBef>
                <a:spcPts val="0"/>
              </a:spcBef>
              <a:buFont typeface="Arial" panose="020B0604020202020204" pitchFamily="34" charset="0"/>
              <a:buNone/>
              <a:defRPr lang="en-US" sz="1400" b="0" kern="1200" baseline="0" dirty="0" smtClean="0">
                <a:solidFill>
                  <a:schemeClr val="bg2"/>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If you need to show subsections add them here</a:t>
            </a:r>
          </a:p>
          <a:p>
            <a:pPr lvl="0"/>
            <a:r>
              <a:rPr lang="en-US"/>
              <a:t>Bold the subsection you are showing and make the text black to make it more obvious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 Body, one placehol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3" name="Content Placeholder 2"/>
          <p:cNvSpPr>
            <a:spLocks noGrp="1"/>
          </p:cNvSpPr>
          <p:nvPr>
            <p:ph idx="1" hasCustomPrompt="1"/>
          </p:nvPr>
        </p:nvSpPr>
        <p:spPr>
          <a:xfrm>
            <a:off x="480888" y="1484314"/>
            <a:ext cx="11230225" cy="4752975"/>
          </a:xfrm>
        </p:spPr>
        <p:txBody>
          <a:bodyPr/>
          <a:lstStyle>
            <a:lvl1pPr>
              <a:defRPr/>
            </a:lvl1pPr>
            <a:lvl2pPr>
              <a:defRPr/>
            </a:lvl2pPr>
            <a:lvl4pPr marL="727075" indent="-179388">
              <a:defRPr/>
            </a:lvl4pPr>
          </a:lstStyle>
          <a:p>
            <a:pPr lvl="0"/>
            <a:r>
              <a:rPr lang="en-US" dirty="0"/>
              <a:t>“Full width, full height (large)”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1"/>
          </p:nvPr>
        </p:nvSpPr>
        <p:spPr/>
        <p:txBody>
          <a:bodyPr/>
          <a:lstStyle/>
          <a:p>
            <a:r>
              <a:rPr lang="en-US" dirty="0"/>
              <a:t>Report name | Month 2022</a:t>
            </a:r>
          </a:p>
        </p:txBody>
      </p:sp>
      <p:sp>
        <p:nvSpPr>
          <p:cNvPr id="11" name="Section divider placeholder"/>
          <p:cNvSpPr>
            <a:spLocks noGrp="1"/>
          </p:cNvSpPr>
          <p:nvPr>
            <p:ph type="body" sz="quarter" idx="12" hasCustomPrompt="1"/>
          </p:nvPr>
        </p:nvSpPr>
        <p:spPr>
          <a:xfrm>
            <a:off x="480888" y="0"/>
            <a:ext cx="5470687" cy="360040"/>
          </a:xfrm>
        </p:spPr>
        <p:txBody>
          <a:bodyPr wrap="none" anchor="ctr"/>
          <a:lstStyle>
            <a:lvl1pPr marL="0" indent="0">
              <a:buNone/>
              <a:tabLst/>
              <a:defRPr b="0">
                <a:solidFill>
                  <a:schemeClr val="tx1"/>
                </a:solidFill>
              </a:defRPr>
            </a:lvl1pPr>
          </a:lstStyle>
          <a:p>
            <a:pPr lvl="0"/>
            <a:r>
              <a:rPr lang="en-US" dirty="0"/>
              <a:t>Optional, add section divider here</a:t>
            </a:r>
          </a:p>
        </p:txBody>
      </p:sp>
      <p:sp>
        <p:nvSpPr>
          <p:cNvPr id="8"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9" name="Subtitle">
            <a:extLst>
              <a:ext uri="{FF2B5EF4-FFF2-40B4-BE49-F238E27FC236}">
                <a16:creationId xmlns:a16="http://schemas.microsoft.com/office/drawing/2014/main" id="{67E9DC9A-C584-4F87-A4D5-7F240818DAA9}"/>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 Body, two placeholder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7" name="Content Placeholder 2"/>
          <p:cNvSpPr>
            <a:spLocks noGrp="1"/>
          </p:cNvSpPr>
          <p:nvPr>
            <p:ph idx="1" hasCustomPrompt="1"/>
          </p:nvPr>
        </p:nvSpPr>
        <p:spPr>
          <a:xfrm>
            <a:off x="480888" y="1484314"/>
            <a:ext cx="5470686" cy="4752975"/>
          </a:xfrm>
        </p:spPr>
        <p:txBody>
          <a:bodyPr/>
          <a:lstStyle>
            <a:lvl1pPr>
              <a:defRPr/>
            </a:lvl1pPr>
            <a:lvl4pPr marL="727075" indent="-179388">
              <a:defRPr/>
            </a:lvl4pPr>
          </a:lstStyle>
          <a:p>
            <a:pPr lvl="0"/>
            <a:r>
              <a:rPr lang="en-US" dirty="0"/>
              <a:t>“Half width, full height (tall)”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1" hasCustomPrompt="1"/>
          </p:nvPr>
        </p:nvSpPr>
        <p:spPr>
          <a:xfrm>
            <a:off x="6240426" y="1484314"/>
            <a:ext cx="5470688" cy="4752975"/>
          </a:xfrm>
        </p:spPr>
        <p:txBody>
          <a:bodyPr/>
          <a:lstStyle>
            <a:lvl1pPr>
              <a:defRPr/>
            </a:lvl1pPr>
            <a:lvl4pPr marL="727075" indent="-179388">
              <a:defRPr/>
            </a:lvl4pPr>
          </a:lstStyle>
          <a:p>
            <a:pPr lvl="0"/>
            <a:r>
              <a:rPr lang="en-US" dirty="0"/>
              <a:t>“Half width, full height (tall)”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2"/>
          </p:nvPr>
        </p:nvSpPr>
        <p:spPr/>
        <p:txBody>
          <a:bodyPr/>
          <a:lstStyle/>
          <a:p>
            <a:r>
              <a:rPr lang="en-US" dirty="0"/>
              <a:t>Report name | Month 2022</a:t>
            </a:r>
          </a:p>
        </p:txBody>
      </p:sp>
      <p:sp>
        <p:nvSpPr>
          <p:cNvPr id="11" name="Section divider placeholder"/>
          <p:cNvSpPr>
            <a:spLocks noGrp="1"/>
          </p:cNvSpPr>
          <p:nvPr>
            <p:ph type="body" sz="quarter" idx="13"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3"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4" name="Subtitle">
            <a:extLst>
              <a:ext uri="{FF2B5EF4-FFF2-40B4-BE49-F238E27FC236}">
                <a16:creationId xmlns:a16="http://schemas.microsoft.com/office/drawing/2014/main" id="{BCF3703E-846E-4EBD-AA29-A0EF673DA5BC}"/>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 Body, two placeholder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8" name="Content Placeholder 2"/>
          <p:cNvSpPr>
            <a:spLocks noGrp="1"/>
          </p:cNvSpPr>
          <p:nvPr>
            <p:ph idx="1" hasCustomPrompt="1"/>
          </p:nvPr>
        </p:nvSpPr>
        <p:spPr>
          <a:xfrm>
            <a:off x="480888" y="1484314"/>
            <a:ext cx="11230224" cy="2232025"/>
          </a:xfrm>
        </p:spPr>
        <p:txBody>
          <a:bodyPr/>
          <a:lstStyle>
            <a:lvl1pPr>
              <a:defRPr/>
            </a:lvl1pPr>
            <a:lvl4pPr marL="727075" indent="-179388">
              <a:defRPr/>
            </a:lvl4pPr>
          </a:lstStyle>
          <a:p>
            <a:pPr lvl="0"/>
            <a:r>
              <a:rPr lang="en-US" dirty="0"/>
              <a:t>“Full width, half height (wide)” size in the Graphing Add-in. You can request this size for simple timelines/flow charts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1" hasCustomPrompt="1"/>
          </p:nvPr>
        </p:nvSpPr>
        <p:spPr>
          <a:xfrm>
            <a:off x="480888" y="4005264"/>
            <a:ext cx="11230224" cy="2232025"/>
          </a:xfrm>
        </p:spPr>
        <p:txBody>
          <a:bodyPr/>
          <a:lstStyle>
            <a:lvl1pPr>
              <a:defRPr/>
            </a:lvl1pPr>
            <a:lvl4pPr marL="727075" indent="-179388">
              <a:defRPr/>
            </a:lvl4pPr>
          </a:lstStyle>
          <a:p>
            <a:pPr lvl="0"/>
            <a:r>
              <a:rPr lang="en-US" dirty="0"/>
              <a:t>“Full width, half height (wide)” size in the Graphing Add-in. You can request this size for simple timelines/flow charts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2"/>
          </p:nvPr>
        </p:nvSpPr>
        <p:spPr/>
        <p:txBody>
          <a:bodyPr/>
          <a:lstStyle/>
          <a:p>
            <a:r>
              <a:rPr lang="en-US" dirty="0"/>
              <a:t>Report name | Month 2022</a:t>
            </a:r>
          </a:p>
        </p:txBody>
      </p:sp>
      <p:sp>
        <p:nvSpPr>
          <p:cNvPr id="10" name="Section divider placeholder"/>
          <p:cNvSpPr>
            <a:spLocks noGrp="1"/>
          </p:cNvSpPr>
          <p:nvPr>
            <p:ph type="body" sz="quarter" idx="13"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3"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5" name="Subtitle">
            <a:extLst>
              <a:ext uri="{FF2B5EF4-FFF2-40B4-BE49-F238E27FC236}">
                <a16:creationId xmlns:a16="http://schemas.microsoft.com/office/drawing/2014/main" id="{22FF2CE7-55AA-4995-B2B8-261F291C1CDA}"/>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cSld>
  <p:clrMapOvr>
    <a:masterClrMapping/>
  </p:clrMapOvr>
  <p:extLst>
    <p:ext uri="{DCECCB84-F9BA-43D5-87BE-67443E8EF086}">
      <p15:sldGuideLst xmlns:p15="http://schemas.microsoft.com/office/powerpoint/2012/main">
        <p15:guide id="1" orient="horz" pos="2341" userDrawn="1">
          <p15:clr>
            <a:srgbClr val="FBAE40"/>
          </p15:clr>
        </p15:guide>
        <p15:guide id="2" orient="horz" pos="252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Body, two placeholder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80888" y="549276"/>
            <a:ext cx="11230225" cy="792163"/>
          </a:xfrm>
          <a:prstGeom prst="rect">
            <a:avLst/>
          </a:prstGeom>
        </p:spPr>
        <p:txBody>
          <a:bodyPr/>
          <a:lstStyle>
            <a:lvl1pPr>
              <a:defRPr spc="0" baseline="0"/>
            </a:lvl1pPr>
          </a:lstStyle>
          <a:p>
            <a:r>
              <a:rPr lang="en-US"/>
              <a:t>Slide titles can only be two lines. If you have a subtitle it can only be one line</a:t>
            </a:r>
          </a:p>
        </p:txBody>
      </p:sp>
      <p:sp>
        <p:nvSpPr>
          <p:cNvPr id="12" name="Content Placeholder 2"/>
          <p:cNvSpPr>
            <a:spLocks noGrp="1"/>
          </p:cNvSpPr>
          <p:nvPr>
            <p:ph idx="1" hasCustomPrompt="1"/>
          </p:nvPr>
        </p:nvSpPr>
        <p:spPr>
          <a:xfrm>
            <a:off x="480888" y="1484314"/>
            <a:ext cx="7414869" cy="4752974"/>
          </a:xfrm>
        </p:spPr>
        <p:txBody>
          <a:bodyPr/>
          <a:lstStyle>
            <a:lvl1pPr>
              <a:defRPr/>
            </a:lvl1pPr>
            <a:lvl4pPr marL="727075" indent="-179388">
              <a:defRPr/>
            </a:lvl4pPr>
          </a:lstStyle>
          <a:p>
            <a:pPr lvl="0"/>
            <a:r>
              <a:rPr lang="en-US" dirty="0"/>
              <a:t>“2/3 width, full height” size in the Graphing Add-in. You can request this size for maps and infographics from the Design Booking Tool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2" hasCustomPrompt="1"/>
          </p:nvPr>
        </p:nvSpPr>
        <p:spPr>
          <a:xfrm>
            <a:off x="8184032" y="1484314"/>
            <a:ext cx="3527080" cy="4752974"/>
          </a:xfrm>
        </p:spPr>
        <p:txBody>
          <a:bodyPr/>
          <a:lstStyle>
            <a:lvl1pPr>
              <a:defRPr/>
            </a:lvl1pPr>
            <a:lvl4pPr marL="727075" indent="-179388">
              <a:defRPr/>
            </a:lvl4pPr>
          </a:lstStyle>
          <a:p>
            <a:pPr lvl="0"/>
            <a:r>
              <a:rPr lang="en-US" dirty="0"/>
              <a:t>“1/3 width, full height” size in the Graphing Add-in. You can request this size for infographics only from the Design Booking Tool (not for maps)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3"/>
          </p:nvPr>
        </p:nvSpPr>
        <p:spPr/>
        <p:txBody>
          <a:bodyPr/>
          <a:lstStyle/>
          <a:p>
            <a:r>
              <a:rPr lang="en-US" dirty="0"/>
              <a:t>Report name | Month 2022</a:t>
            </a:r>
          </a:p>
        </p:txBody>
      </p:sp>
      <p:sp>
        <p:nvSpPr>
          <p:cNvPr id="9" name="Section divider placeholder"/>
          <p:cNvSpPr>
            <a:spLocks noGrp="1"/>
          </p:cNvSpPr>
          <p:nvPr>
            <p:ph type="body" sz="quarter" idx="14" hasCustomPrompt="1"/>
          </p:nvPr>
        </p:nvSpPr>
        <p:spPr>
          <a:xfrm>
            <a:off x="480888" y="0"/>
            <a:ext cx="5470687"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lang="en-US" sz="1200" b="0" kern="1200" baseline="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divider here</a:t>
            </a:r>
          </a:p>
        </p:txBody>
      </p:sp>
      <p:sp>
        <p:nvSpPr>
          <p:cNvPr id="14" name="Slide Number Placeholder 5"/>
          <p:cNvSpPr>
            <a:spLocks noGrp="1"/>
          </p:cNvSpPr>
          <p:nvPr>
            <p:ph type="sldNum" sz="quarter" idx="4"/>
          </p:nvPr>
        </p:nvSpPr>
        <p:spPr>
          <a:xfrm>
            <a:off x="6240426" y="6490800"/>
            <a:ext cx="547068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
        <p:nvSpPr>
          <p:cNvPr id="11" name="Subtitle">
            <a:extLst>
              <a:ext uri="{FF2B5EF4-FFF2-40B4-BE49-F238E27FC236}">
                <a16:creationId xmlns:a16="http://schemas.microsoft.com/office/drawing/2014/main" id="{ED559828-B861-45A6-B57D-812DDB76DC49}"/>
              </a:ext>
            </a:extLst>
          </p:cNvPr>
          <p:cNvSpPr>
            <a:spLocks noGrp="1"/>
          </p:cNvSpPr>
          <p:nvPr>
            <p:ph type="body" sz="quarter" idx="15" hasCustomPrompt="1"/>
          </p:nvPr>
        </p:nvSpPr>
        <p:spPr>
          <a:xfrm>
            <a:off x="480888" y="1017438"/>
            <a:ext cx="11230225" cy="324000"/>
          </a:xfrm>
        </p:spPr>
        <p:txBody>
          <a:bodyPr wrap="square" tIns="0" bIns="0"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sz="1400">
                <a:solidFill>
                  <a:srgbClr val="7F8080"/>
                </a:solidFill>
              </a:defRPr>
            </a:lvl1pPr>
          </a:lstStyle>
          <a:p>
            <a:r>
              <a:rPr lang="en-GB">
                <a:solidFill>
                  <a:srgbClr val="7F8080"/>
                </a:solidFill>
              </a:rPr>
              <a:t>Optional, one-line subtitle</a:t>
            </a:r>
          </a:p>
        </p:txBody>
      </p:sp>
    </p:spTree>
    <p:extLst>
      <p:ext uri="{BB962C8B-B14F-4D97-AF65-F5344CB8AC3E}">
        <p14:creationId xmlns:p14="http://schemas.microsoft.com/office/powerpoint/2010/main" val="1393832635"/>
      </p:ext>
    </p:extLst>
  </p:cSld>
  <p:clrMapOvr>
    <a:masterClrMapping/>
  </p:clrMapOvr>
  <p:extLst>
    <p:ext uri="{DCECCB84-F9BA-43D5-87BE-67443E8EF086}">
      <p15:sldGuideLst xmlns:p15="http://schemas.microsoft.com/office/powerpoint/2012/main">
        <p15:guide id="3" pos="4974" userDrawn="1">
          <p15:clr>
            <a:srgbClr val="FBAE40"/>
          </p15:clr>
        </p15:guide>
        <p15:guide id="4" pos="515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0888" y="1484314"/>
            <a:ext cx="11230224" cy="47529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p:cNvSpPr>
            <a:spLocks noGrp="1"/>
          </p:cNvSpPr>
          <p:nvPr>
            <p:ph type="title"/>
          </p:nvPr>
        </p:nvSpPr>
        <p:spPr>
          <a:xfrm>
            <a:off x="480888" y="549276"/>
            <a:ext cx="11230225" cy="792163"/>
          </a:xfrm>
          <a:prstGeom prst="rect">
            <a:avLst/>
          </a:prstGeom>
        </p:spPr>
        <p:txBody>
          <a:bodyPr vert="horz" lIns="0" tIns="0" rIns="0" bIns="0" rtlCol="0" anchor="t">
            <a:noAutofit/>
          </a:bodyPr>
          <a:lstStyle/>
          <a:p>
            <a:r>
              <a:rPr lang="en-US" dirty="0"/>
              <a:t>Slide titles can only be two lines. If you have a subtitle it can only be one line</a:t>
            </a:r>
          </a:p>
        </p:txBody>
      </p:sp>
      <p:sp>
        <p:nvSpPr>
          <p:cNvPr id="15" name="Footer Placeholder 4"/>
          <p:cNvSpPr>
            <a:spLocks noGrp="1"/>
          </p:cNvSpPr>
          <p:nvPr>
            <p:ph type="ftr" sz="quarter" idx="3"/>
          </p:nvPr>
        </p:nvSpPr>
        <p:spPr>
          <a:xfrm>
            <a:off x="6240425" y="0"/>
            <a:ext cx="5470688" cy="360000"/>
          </a:xfrm>
          <a:prstGeom prst="rect">
            <a:avLst/>
          </a:prstGeom>
        </p:spPr>
        <p:txBody>
          <a:bodyPr vert="horz" wrap="none" lIns="0" tIns="0" rIns="0" bIns="0" rtlCol="0" anchor="ctr"/>
          <a:lstStyle>
            <a:lvl1pPr algn="r">
              <a:defRPr sz="800" b="0">
                <a:solidFill>
                  <a:schemeClr val="tx1"/>
                </a:solidFill>
              </a:defRPr>
            </a:lvl1pPr>
          </a:lstStyle>
          <a:p>
            <a:r>
              <a:rPr lang="en-US" dirty="0"/>
              <a:t>Report name | Month 2022</a:t>
            </a:r>
          </a:p>
        </p:txBody>
      </p:sp>
      <p:sp>
        <p:nvSpPr>
          <p:cNvPr id="16" name="Slide Number Placeholder 5"/>
          <p:cNvSpPr>
            <a:spLocks noGrp="1"/>
          </p:cNvSpPr>
          <p:nvPr>
            <p:ph type="sldNum" sz="quarter" idx="4"/>
          </p:nvPr>
        </p:nvSpPr>
        <p:spPr>
          <a:xfrm>
            <a:off x="6224368" y="6490800"/>
            <a:ext cx="5486746"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cxnSp>
        <p:nvCxnSpPr>
          <p:cNvPr id="8" name="Straight Connector 7"/>
          <p:cNvCxnSpPr/>
          <p:nvPr/>
        </p:nvCxnSpPr>
        <p:spPr>
          <a:xfrm>
            <a:off x="480838" y="6489700"/>
            <a:ext cx="11230275" cy="0"/>
          </a:xfrm>
          <a:prstGeom prst="line">
            <a:avLst/>
          </a:prstGeom>
          <a:ln w="6350">
            <a:solidFill>
              <a:srgbClr val="58595B"/>
            </a:solidFill>
          </a:ln>
        </p:spPr>
        <p:style>
          <a:lnRef idx="1">
            <a:schemeClr val="accent1"/>
          </a:lnRef>
          <a:fillRef idx="0">
            <a:schemeClr val="accent1"/>
          </a:fillRef>
          <a:effectRef idx="0">
            <a:schemeClr val="accent1"/>
          </a:effectRef>
          <a:fontRef idx="minor">
            <a:schemeClr val="tx1"/>
          </a:fontRef>
        </p:style>
      </p:cxnSp>
      <p:sp>
        <p:nvSpPr>
          <p:cNvPr id="9" name="copyright"/>
          <p:cNvSpPr txBox="1"/>
          <p:nvPr/>
        </p:nvSpPr>
        <p:spPr>
          <a:xfrm>
            <a:off x="480887" y="6489380"/>
            <a:ext cx="5470688"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2022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Tree>
  </p:cSld>
  <p:clrMap bg1="lt1" tx1="dk1" bg2="lt2" tx2="dk2" accent1="accent1" accent2="accent2" accent3="accent3" accent4="accent4" accent5="accent5" accent6="accent6" hlink="hlink" folHlink="folHlink"/>
  <p:sldLayoutIdLst>
    <p:sldLayoutId id="2147483746" r:id="rId1"/>
    <p:sldLayoutId id="2147483752" r:id="rId2"/>
    <p:sldLayoutId id="2147483762" r:id="rId3"/>
    <p:sldLayoutId id="2147483720" r:id="rId4"/>
    <p:sldLayoutId id="2147483761" r:id="rId5"/>
    <p:sldLayoutId id="2147483759" r:id="rId6"/>
    <p:sldLayoutId id="2147483722" r:id="rId7"/>
    <p:sldLayoutId id="2147483728" r:id="rId8"/>
    <p:sldLayoutId id="2147483776" r:id="rId9"/>
    <p:sldLayoutId id="2147483767" r:id="rId10"/>
    <p:sldLayoutId id="2147483777" r:id="rId11"/>
    <p:sldLayoutId id="2147483768" r:id="rId12"/>
    <p:sldLayoutId id="2147483775" r:id="rId13"/>
    <p:sldLayoutId id="2147483730" r:id="rId14"/>
    <p:sldLayoutId id="2147483724" r:id="rId15"/>
    <p:sldLayoutId id="2147483731" r:id="rId16"/>
    <p:sldLayoutId id="2147483732" r:id="rId17"/>
    <p:sldLayoutId id="2147483733" r:id="rId18"/>
    <p:sldLayoutId id="2147483723" r:id="rId19"/>
    <p:sldLayoutId id="2147483725" r:id="rId20"/>
    <p:sldLayoutId id="2147483726" r:id="rId21"/>
    <p:sldLayoutId id="2147483779" r:id="rId22"/>
    <p:sldLayoutId id="2147483778" r:id="rId23"/>
    <p:sldLayoutId id="2147483765" r:id="rId24"/>
    <p:sldLayoutId id="2147483780" r:id="rId25"/>
  </p:sldLayoutIdLst>
  <p:hf hdr="0" dt="0"/>
  <p:txStyles>
    <p:titleStyle>
      <a:lvl1pPr algn="l" defTabSz="914400" rtl="0" eaLnBrk="1" latinLnBrk="0" hangingPunct="1">
        <a:spcBef>
          <a:spcPct val="0"/>
        </a:spcBef>
        <a:buNone/>
        <a:defRPr sz="2400" b="1" kern="1200" spc="0" baseline="0">
          <a:solidFill>
            <a:schemeClr val="tx1"/>
          </a:solidFill>
          <a:latin typeface="+mj-lt"/>
          <a:ea typeface="+mj-ea"/>
          <a:cs typeface="+mj-cs"/>
        </a:defRPr>
      </a:lvl1pPr>
    </p:titleStyle>
    <p:bodyStyle>
      <a:lvl1pPr marL="177800" indent="-177800" algn="l" defTabSz="914400" rtl="0" eaLnBrk="1" latinLnBrk="0" hangingPunct="1">
        <a:spcBef>
          <a:spcPts val="600"/>
        </a:spcBef>
        <a:spcAft>
          <a:spcPts val="400"/>
        </a:spcAft>
        <a:buClrTx/>
        <a:buSzPct val="90000"/>
        <a:buFont typeface="Arial" pitchFamily="34" charset="0"/>
        <a:buChar char="•"/>
        <a:defRPr lang="en-US" sz="1200" b="0" kern="1200" baseline="0" dirty="0" smtClean="0">
          <a:solidFill>
            <a:schemeClr val="tx1"/>
          </a:solidFill>
          <a:latin typeface="+mn-lt"/>
          <a:ea typeface="+mn-ea"/>
          <a:cs typeface="+mn-cs"/>
        </a:defRPr>
      </a:lvl1pPr>
      <a:lvl2pPr marL="355600" indent="-177800"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2pPr>
      <a:lvl3pPr marL="533400"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3pPr>
      <a:lvl4pPr marL="727075"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4pPr>
      <a:lvl5pPr marL="906463"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000" kern="1200">
          <a:solidFill>
            <a:schemeClr val="tx1"/>
          </a:solidFill>
          <a:latin typeface="+mn-lt"/>
          <a:ea typeface="+mn-ea"/>
          <a:cs typeface="+mn-cs"/>
        </a:defRPr>
      </a:lvl6pPr>
      <a:lvl7pPr marL="2743200" algn="l" defTabSz="914400" rtl="0" eaLnBrk="1" latinLnBrk="0" hangingPunct="1">
        <a:defRPr sz="1000" kern="1200">
          <a:solidFill>
            <a:schemeClr val="tx1"/>
          </a:solidFill>
          <a:latin typeface="+mn-lt"/>
          <a:ea typeface="+mn-ea"/>
          <a:cs typeface="+mn-cs"/>
        </a:defRPr>
      </a:lvl7pPr>
      <a:lvl8pPr marL="3200400" algn="l" defTabSz="914400" rtl="0" eaLnBrk="1" latinLnBrk="0" hangingPunct="1">
        <a:defRPr sz="1000" kern="1200">
          <a:solidFill>
            <a:schemeClr val="tx1"/>
          </a:solidFill>
          <a:latin typeface="+mn-lt"/>
          <a:ea typeface="+mn-ea"/>
          <a:cs typeface="+mn-cs"/>
        </a:defRPr>
      </a:lvl8pPr>
      <a:lvl9pPr marL="3657600" algn="l" defTabSz="9144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3" userDrawn="1">
          <p15:clr>
            <a:srgbClr val="F26B43"/>
          </p15:clr>
        </p15:guide>
        <p15:guide id="2" pos="7377" userDrawn="1">
          <p15:clr>
            <a:srgbClr val="F26B43"/>
          </p15:clr>
        </p15:guide>
        <p15:guide id="3" orient="horz" pos="3929" userDrawn="1">
          <p15:clr>
            <a:srgbClr val="F26B43"/>
          </p15:clr>
        </p15:guide>
        <p15:guide id="4" orient="horz" pos="346" userDrawn="1">
          <p15:clr>
            <a:srgbClr val="F26B43"/>
          </p15:clr>
        </p15:guide>
        <p15:guide id="5" orient="horz" pos="845" userDrawn="1">
          <p15:clr>
            <a:srgbClr val="F26B43"/>
          </p15:clr>
        </p15:guide>
        <p15:guide id="6" orient="horz" pos="935" userDrawn="1">
          <p15:clr>
            <a:srgbClr val="F26B43"/>
          </p15:clr>
        </p15:guide>
        <p15:guide id="7" orient="horz" pos="3430" userDrawn="1">
          <p15:clr>
            <a:srgbClr val="F26B43"/>
          </p15:clr>
        </p15:guide>
        <p15:guide id="8" orient="horz" pos="3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evin.birn@ihsmarkit.com" TargetMode="External"/><Relationship Id="rId2" Type="http://schemas.openxmlformats.org/officeDocument/2006/relationships/hyperlink" Target="mailto:Celina.hwang@ihsmarkit.com" TargetMode="External"/><Relationship Id="rId1" Type="http://schemas.openxmlformats.org/officeDocument/2006/relationships/slideLayout" Target="../slideLayouts/slideLayout1.xml"/><Relationship Id="rId4" Type="http://schemas.openxmlformats.org/officeDocument/2006/relationships/hyperlink" Target="mailto:Eleonor.Kramarz@ihsmarkit.com" TargetMode="Externa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chart" Target="../charts/chart7.xml"/><Relationship Id="rId7" Type="http://schemas.openxmlformats.org/officeDocument/2006/relationships/chart" Target="../charts/chart11.xml"/><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hart" Target="../charts/chart10.xml"/><Relationship Id="rId11" Type="http://schemas.openxmlformats.org/officeDocument/2006/relationships/diagramColors" Target="../diagrams/colors1.xml"/><Relationship Id="rId5" Type="http://schemas.openxmlformats.org/officeDocument/2006/relationships/chart" Target="../charts/chart9.xml"/><Relationship Id="rId10" Type="http://schemas.openxmlformats.org/officeDocument/2006/relationships/diagramQuickStyle" Target="../diagrams/quickStyle1.xml"/><Relationship Id="rId4" Type="http://schemas.openxmlformats.org/officeDocument/2006/relationships/chart" Target="../charts/chart8.xml"/><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4.xml"/><Relationship Id="rId5" Type="http://schemas.openxmlformats.org/officeDocument/2006/relationships/chart" Target="../charts/chart17.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chart" Target="../charts/chart21.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Celina.hwang@ihsmarkit.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ihsmarkit.com/oilsandsdialogu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14/relationships/chartEx" Target="../charts/chartEx1.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Eleonor.Kramarz@ihsmarkit.com"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jwnenergy.com/article/2020/12/7/alberta-set-to-retire-coal-power-by-2023-ahead-of-/" TargetMode="External"/><Relationship Id="rId2" Type="http://schemas.openxmlformats.org/officeDocument/2006/relationships/hyperlink" Target="https://www.alberta.ca/climate-methane-emissions.aspx" TargetMode="External"/><Relationship Id="rId1" Type="http://schemas.openxmlformats.org/officeDocument/2006/relationships/slideLayout" Target="../slideLayouts/slideLayout6.xml"/><Relationship Id="rId4" Type="http://schemas.openxmlformats.org/officeDocument/2006/relationships/hyperlink" Target="https://www.canada.ca/en/environment-climate-change/services/managing-pollution/energy-production/fuel-regulations/clean-fuel-standard.html"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The%20Status%20of%20Carbon%20Capture%20Projects%20in%20the%20U.S.%20(And%20What%20They%20Need%20to%20Break%20Ground)%20(catf.us)"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kevin.birn@ihsmarkit.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351484E-E3EA-4A82-9987-911C2907E1E8}"/>
              </a:ext>
            </a:extLst>
          </p:cNvPr>
          <p:cNvSpPr>
            <a:spLocks noGrp="1"/>
          </p:cNvSpPr>
          <p:nvPr>
            <p:ph type="body" sz="quarter" idx="14"/>
          </p:nvPr>
        </p:nvSpPr>
        <p:spPr/>
        <p:txBody>
          <a:bodyPr/>
          <a:lstStyle/>
          <a:p>
            <a:r>
              <a:rPr lang="en-US" dirty="0">
                <a:solidFill>
                  <a:schemeClr val="tx1"/>
                </a:solidFill>
              </a:rPr>
              <a:t>July 2022</a:t>
            </a:r>
          </a:p>
        </p:txBody>
      </p:sp>
      <p:sp>
        <p:nvSpPr>
          <p:cNvPr id="4" name="Text Placeholder 3">
            <a:extLst>
              <a:ext uri="{FF2B5EF4-FFF2-40B4-BE49-F238E27FC236}">
                <a16:creationId xmlns:a16="http://schemas.microsoft.com/office/drawing/2014/main" id="{A030DBCB-181B-4F4C-8AFC-02B6919F251C}"/>
              </a:ext>
            </a:extLst>
          </p:cNvPr>
          <p:cNvSpPr>
            <a:spLocks noGrp="1"/>
          </p:cNvSpPr>
          <p:nvPr>
            <p:ph type="body" sz="quarter" idx="13"/>
          </p:nvPr>
        </p:nvSpPr>
        <p:spPr/>
        <p:txBody>
          <a:bodyPr/>
          <a:lstStyle/>
          <a:p>
            <a:pPr lvl="0"/>
            <a:r>
              <a:rPr lang="en-US" b="1" dirty="0"/>
              <a:t>Celina Hwang,</a:t>
            </a:r>
            <a:r>
              <a:rPr lang="en-US" dirty="0"/>
              <a:t> Director, </a:t>
            </a:r>
            <a:r>
              <a:rPr lang="en-US" dirty="0">
                <a:hlinkClick r:id="rId2"/>
              </a:rPr>
              <a:t>celina.hwang@ihsmarkit.com </a:t>
            </a:r>
            <a:endParaRPr lang="en-US" dirty="0"/>
          </a:p>
          <a:p>
            <a:r>
              <a:rPr lang="en-US" b="1" dirty="0"/>
              <a:t>Kevin </a:t>
            </a:r>
            <a:r>
              <a:rPr lang="en-US" b="1" dirty="0" err="1"/>
              <a:t>Birn</a:t>
            </a:r>
            <a:r>
              <a:rPr lang="en-US" b="1" dirty="0"/>
              <a:t>,</a:t>
            </a:r>
            <a:r>
              <a:rPr lang="en-US" dirty="0"/>
              <a:t> Chief Analyst, Canadian Oil Markets, </a:t>
            </a:r>
            <a:r>
              <a:rPr lang="en-US" dirty="0">
                <a:hlinkClick r:id="rId3"/>
              </a:rPr>
              <a:t>kevin.birn@ihsmarkit.com</a:t>
            </a:r>
            <a:r>
              <a:rPr lang="en-US" dirty="0"/>
              <a:t> </a:t>
            </a:r>
          </a:p>
          <a:p>
            <a:pPr lvl="0"/>
            <a:r>
              <a:rPr lang="en-US" b="1" dirty="0"/>
              <a:t>Eleonor </a:t>
            </a:r>
            <a:r>
              <a:rPr lang="en-US" b="1" dirty="0" err="1"/>
              <a:t>Kramarz</a:t>
            </a:r>
            <a:r>
              <a:rPr lang="en-US" b="1" dirty="0"/>
              <a:t>,</a:t>
            </a:r>
            <a:r>
              <a:rPr lang="en-US" dirty="0"/>
              <a:t> Executive Director, </a:t>
            </a:r>
            <a:r>
              <a:rPr lang="en-US" dirty="0">
                <a:hlinkClick r:id="rId4"/>
              </a:rPr>
              <a:t>eleonor.kramarz@ihsmarkit.com</a:t>
            </a:r>
            <a:r>
              <a:rPr lang="en-US" dirty="0"/>
              <a:t> </a:t>
            </a:r>
          </a:p>
        </p:txBody>
      </p:sp>
      <p:sp>
        <p:nvSpPr>
          <p:cNvPr id="7" name="Text Placeholder 6">
            <a:extLst>
              <a:ext uri="{FF2B5EF4-FFF2-40B4-BE49-F238E27FC236}">
                <a16:creationId xmlns:a16="http://schemas.microsoft.com/office/drawing/2014/main" id="{2DD82205-1DED-4B93-8D21-8D27ECF4AE20}"/>
              </a:ext>
            </a:extLst>
          </p:cNvPr>
          <p:cNvSpPr>
            <a:spLocks noGrp="1"/>
          </p:cNvSpPr>
          <p:nvPr>
            <p:ph type="body" sz="quarter" idx="12"/>
          </p:nvPr>
        </p:nvSpPr>
        <p:spPr/>
        <p:txBody>
          <a:bodyPr/>
          <a:lstStyle/>
          <a:p>
            <a:r>
              <a:rPr lang="en-US"/>
              <a:t>Report</a:t>
            </a:r>
            <a:endParaRPr lang="en-US" dirty="0"/>
          </a:p>
        </p:txBody>
      </p:sp>
      <p:sp>
        <p:nvSpPr>
          <p:cNvPr id="8" name="Text Placeholder 7">
            <a:extLst>
              <a:ext uri="{FF2B5EF4-FFF2-40B4-BE49-F238E27FC236}">
                <a16:creationId xmlns:a16="http://schemas.microsoft.com/office/drawing/2014/main" id="{C2FFA28D-52DE-45BE-9BC7-377F7E8C5A6F}"/>
              </a:ext>
            </a:extLst>
          </p:cNvPr>
          <p:cNvSpPr>
            <a:spLocks noGrp="1"/>
          </p:cNvSpPr>
          <p:nvPr>
            <p:ph type="body" sz="quarter" idx="16"/>
          </p:nvPr>
        </p:nvSpPr>
        <p:spPr/>
        <p:txBody>
          <a:bodyPr/>
          <a:lstStyle/>
          <a:p>
            <a:r>
              <a:rPr lang="en-US"/>
              <a:t>Oil Sands Dialogue</a:t>
            </a:r>
            <a:endParaRPr lang="en-US" dirty="0"/>
          </a:p>
        </p:txBody>
      </p:sp>
      <p:sp>
        <p:nvSpPr>
          <p:cNvPr id="5" name="Title 4">
            <a:extLst>
              <a:ext uri="{FF2B5EF4-FFF2-40B4-BE49-F238E27FC236}">
                <a16:creationId xmlns:a16="http://schemas.microsoft.com/office/drawing/2014/main" id="{04A07958-8D1B-4D0C-B203-FFD5D532F283}"/>
              </a:ext>
            </a:extLst>
          </p:cNvPr>
          <p:cNvSpPr>
            <a:spLocks noGrp="1"/>
          </p:cNvSpPr>
          <p:nvPr>
            <p:ph type="title"/>
          </p:nvPr>
        </p:nvSpPr>
        <p:spPr/>
        <p:txBody>
          <a:bodyPr anchor="b"/>
          <a:lstStyle/>
          <a:p>
            <a:r>
              <a:rPr lang="en-US" dirty="0"/>
              <a:t>Carbon capture and storage and the Canadian oil sands</a:t>
            </a:r>
          </a:p>
        </p:txBody>
      </p:sp>
    </p:spTree>
    <p:extLst>
      <p:ext uri="{BB962C8B-B14F-4D97-AF65-F5344CB8AC3E}">
        <p14:creationId xmlns:p14="http://schemas.microsoft.com/office/powerpoint/2010/main" val="207803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423B-E0DE-4EC2-BD77-F1BF8E67B214}"/>
              </a:ext>
            </a:extLst>
          </p:cNvPr>
          <p:cNvSpPr>
            <a:spLocks noGrp="1"/>
          </p:cNvSpPr>
          <p:nvPr>
            <p:ph type="title"/>
          </p:nvPr>
        </p:nvSpPr>
        <p:spPr/>
        <p:txBody>
          <a:bodyPr/>
          <a:lstStyle/>
          <a:p>
            <a:r>
              <a:rPr lang="en-US"/>
              <a:t>The pace of global action to tackle climate change has been accelerating</a:t>
            </a:r>
          </a:p>
        </p:txBody>
      </p:sp>
      <p:sp>
        <p:nvSpPr>
          <p:cNvPr id="7" name="Text Placeholder 6">
            <a:extLst>
              <a:ext uri="{FF2B5EF4-FFF2-40B4-BE49-F238E27FC236}">
                <a16:creationId xmlns:a16="http://schemas.microsoft.com/office/drawing/2014/main" id="{4F496C8C-1A4E-4D59-8339-F53360713F81}"/>
              </a:ext>
            </a:extLst>
          </p:cNvPr>
          <p:cNvSpPr>
            <a:spLocks noGrp="1"/>
          </p:cNvSpPr>
          <p:nvPr>
            <p:ph type="body" sz="quarter" idx="15"/>
          </p:nvPr>
        </p:nvSpPr>
        <p:spPr>
          <a:xfrm>
            <a:off x="482350" y="944493"/>
            <a:ext cx="11227301" cy="323916"/>
          </a:xfrm>
        </p:spPr>
        <p:txBody>
          <a:bodyPr/>
          <a:lstStyle/>
          <a:p>
            <a:r>
              <a:rPr lang="en-US" dirty="0"/>
              <a:t>Nations have announced a net-zero target for all GHGs, but others (notably, mainland China and India) are targeting only CO</a:t>
            </a:r>
            <a:r>
              <a:rPr lang="en-US" baseline="-25000" dirty="0"/>
              <a:t>2</a:t>
            </a:r>
          </a:p>
        </p:txBody>
      </p:sp>
      <p:graphicFrame>
        <p:nvGraphicFramePr>
          <p:cNvPr id="9" name="Chart 8">
            <a:extLst>
              <a:ext uri="{FF2B5EF4-FFF2-40B4-BE49-F238E27FC236}">
                <a16:creationId xmlns:a16="http://schemas.microsoft.com/office/drawing/2014/main" id="{B4A6BB74-F044-4916-983C-0055F2FCD1B8}"/>
              </a:ext>
            </a:extLst>
          </p:cNvPr>
          <p:cNvGraphicFramePr/>
          <p:nvPr>
            <p:extLst>
              <p:ext uri="{D42A27DB-BD31-4B8C-83A1-F6EECF244321}">
                <p14:modId xmlns:p14="http://schemas.microsoft.com/office/powerpoint/2010/main" val="721409205"/>
              </p:ext>
            </p:extLst>
          </p:nvPr>
        </p:nvGraphicFramePr>
        <p:xfrm>
          <a:off x="480889" y="1484819"/>
          <a:ext cx="11228763" cy="475173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E03BD9B5-2C1E-A0A0-AD73-259A7401A4CD}"/>
              </a:ext>
            </a:extLst>
          </p:cNvPr>
          <p:cNvGrpSpPr/>
          <p:nvPr/>
        </p:nvGrpSpPr>
        <p:grpSpPr>
          <a:xfrm>
            <a:off x="489039" y="1736450"/>
            <a:ext cx="7154144" cy="4524037"/>
            <a:chOff x="489039" y="1736450"/>
            <a:chExt cx="7154144" cy="4524037"/>
          </a:xfrm>
        </p:grpSpPr>
        <p:grpSp>
          <p:nvGrpSpPr>
            <p:cNvPr id="24" name="Group 23">
              <a:extLst>
                <a:ext uri="{FF2B5EF4-FFF2-40B4-BE49-F238E27FC236}">
                  <a16:creationId xmlns:a16="http://schemas.microsoft.com/office/drawing/2014/main" id="{88A056B7-4A2B-4035-B45A-3059C9B10148}"/>
                </a:ext>
              </a:extLst>
            </p:cNvPr>
            <p:cNvGrpSpPr/>
            <p:nvPr/>
          </p:nvGrpSpPr>
          <p:grpSpPr>
            <a:xfrm>
              <a:off x="489039" y="1736450"/>
              <a:ext cx="7154144" cy="4524037"/>
              <a:chOff x="6275" y="361949"/>
              <a:chExt cx="5572125" cy="3719513"/>
            </a:xfrm>
          </p:grpSpPr>
          <p:grpSp>
            <p:nvGrpSpPr>
              <p:cNvPr id="26" name="Group 25">
                <a:extLst>
                  <a:ext uri="{FF2B5EF4-FFF2-40B4-BE49-F238E27FC236}">
                    <a16:creationId xmlns:a16="http://schemas.microsoft.com/office/drawing/2014/main" id="{C85B8BE6-83BB-4023-BBF5-D6DFD9BACFA7}"/>
                  </a:ext>
                </a:extLst>
              </p:cNvPr>
              <p:cNvGrpSpPr/>
              <p:nvPr/>
            </p:nvGrpSpPr>
            <p:grpSpPr>
              <a:xfrm>
                <a:off x="6275" y="361949"/>
                <a:ext cx="5572125" cy="3719513"/>
                <a:chOff x="6275" y="361949"/>
                <a:chExt cx="5572125" cy="3719513"/>
              </a:xfrm>
            </p:grpSpPr>
            <p:grpSp>
              <p:nvGrpSpPr>
                <p:cNvPr id="28" name="Group 27">
                  <a:extLst>
                    <a:ext uri="{FF2B5EF4-FFF2-40B4-BE49-F238E27FC236}">
                      <a16:creationId xmlns:a16="http://schemas.microsoft.com/office/drawing/2014/main" id="{5864C50D-8C29-4C5E-B82E-DA10D90006E6}"/>
                    </a:ext>
                  </a:extLst>
                </p:cNvPr>
                <p:cNvGrpSpPr/>
                <p:nvPr/>
              </p:nvGrpSpPr>
              <p:grpSpPr>
                <a:xfrm>
                  <a:off x="6275" y="361949"/>
                  <a:ext cx="5572125" cy="3719513"/>
                  <a:chOff x="6275" y="361949"/>
                  <a:chExt cx="5572125" cy="3719513"/>
                </a:xfrm>
              </p:grpSpPr>
              <p:graphicFrame>
                <p:nvGraphicFramePr>
                  <p:cNvPr id="31" name="Chart 30">
                    <a:extLst>
                      <a:ext uri="{FF2B5EF4-FFF2-40B4-BE49-F238E27FC236}">
                        <a16:creationId xmlns:a16="http://schemas.microsoft.com/office/drawing/2014/main" id="{A2621893-9F63-4AC2-865E-20ED087DC209}"/>
                      </a:ext>
                    </a:extLst>
                  </p:cNvPr>
                  <p:cNvGraphicFramePr/>
                  <p:nvPr/>
                </p:nvGraphicFramePr>
                <p:xfrm>
                  <a:off x="542870" y="928687"/>
                  <a:ext cx="4138613" cy="25431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CB6335E8-16ED-4DF2-AE05-C470965372FF}"/>
                      </a:ext>
                    </a:extLst>
                  </p:cNvPr>
                  <p:cNvGraphicFramePr/>
                  <p:nvPr/>
                </p:nvGraphicFramePr>
                <p:xfrm>
                  <a:off x="6275" y="361949"/>
                  <a:ext cx="5572125" cy="3719513"/>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29" name="Chart 28">
                  <a:extLst>
                    <a:ext uri="{FF2B5EF4-FFF2-40B4-BE49-F238E27FC236}">
                      <a16:creationId xmlns:a16="http://schemas.microsoft.com/office/drawing/2014/main" id="{53A972D0-C146-4DD2-8065-8F71F3DFF54B}"/>
                    </a:ext>
                  </a:extLst>
                </p:cNvPr>
                <p:cNvGraphicFramePr/>
                <p:nvPr/>
              </p:nvGraphicFramePr>
              <p:xfrm>
                <a:off x="1093864" y="1204913"/>
                <a:ext cx="3033712" cy="2005011"/>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27" name="Chart 26">
                <a:extLst>
                  <a:ext uri="{FF2B5EF4-FFF2-40B4-BE49-F238E27FC236}">
                    <a16:creationId xmlns:a16="http://schemas.microsoft.com/office/drawing/2014/main" id="{780F0941-A202-4CA3-9E28-25E00C955243}"/>
                  </a:ext>
                </a:extLst>
              </p:cNvPr>
              <p:cNvGraphicFramePr/>
              <p:nvPr/>
            </p:nvGraphicFramePr>
            <p:xfrm>
              <a:off x="1270074" y="1443038"/>
              <a:ext cx="2657475" cy="1571625"/>
            </p:xfrm>
            <a:graphic>
              <a:graphicData uri="http://schemas.openxmlformats.org/drawingml/2006/chart">
                <c:chart xmlns:c="http://schemas.openxmlformats.org/drawingml/2006/chart" xmlns:r="http://schemas.openxmlformats.org/officeDocument/2006/relationships" r:id="rId7"/>
              </a:graphicData>
            </a:graphic>
          </p:graphicFrame>
        </p:grpSp>
        <p:sp>
          <p:nvSpPr>
            <p:cNvPr id="25" name="TextBox 72">
              <a:extLst>
                <a:ext uri="{FF2B5EF4-FFF2-40B4-BE49-F238E27FC236}">
                  <a16:creationId xmlns:a16="http://schemas.microsoft.com/office/drawing/2014/main" id="{0D698DA7-C9D9-4DF2-B4DC-2635038EAE07}"/>
                </a:ext>
              </a:extLst>
            </p:cNvPr>
            <p:cNvSpPr txBox="1"/>
            <p:nvPr/>
          </p:nvSpPr>
          <p:spPr>
            <a:xfrm>
              <a:off x="3389072" y="2577982"/>
              <a:ext cx="490712" cy="2769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200" b="1" dirty="0">
                  <a:solidFill>
                    <a:srgbClr val="000000">
                      <a:lumMod val="50000"/>
                      <a:lumOff val="50000"/>
                    </a:srgbClr>
                  </a:solidFill>
                  <a:latin typeface="Arial" panose="020B0604020202020204" pitchFamily="34" charset="0"/>
                  <a:cs typeface="Arial" panose="020B0604020202020204" pitchFamily="34" charset="0"/>
                </a:rPr>
                <a:t>91%</a:t>
              </a:r>
            </a:p>
          </p:txBody>
        </p:sp>
      </p:grpSp>
      <p:sp>
        <p:nvSpPr>
          <p:cNvPr id="23" name="TextBox 70">
            <a:extLst>
              <a:ext uri="{FF2B5EF4-FFF2-40B4-BE49-F238E27FC236}">
                <a16:creationId xmlns:a16="http://schemas.microsoft.com/office/drawing/2014/main" id="{4B65688C-FD39-43EF-9626-D17A7B9A6C77}"/>
              </a:ext>
            </a:extLst>
          </p:cNvPr>
          <p:cNvSpPr txBox="1"/>
          <p:nvPr/>
        </p:nvSpPr>
        <p:spPr>
          <a:xfrm>
            <a:off x="2960505" y="4419002"/>
            <a:ext cx="490712" cy="2769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200" b="1" dirty="0">
                <a:solidFill>
                  <a:srgbClr val="009697"/>
                </a:solidFill>
                <a:latin typeface="Arial" panose="020B0604020202020204" pitchFamily="34" charset="0"/>
                <a:cs typeface="Arial" panose="020B0604020202020204" pitchFamily="34" charset="0"/>
              </a:rPr>
              <a:t>61%</a:t>
            </a:r>
          </a:p>
        </p:txBody>
      </p:sp>
      <p:sp>
        <p:nvSpPr>
          <p:cNvPr id="21" name="TextBox 68">
            <a:extLst>
              <a:ext uri="{FF2B5EF4-FFF2-40B4-BE49-F238E27FC236}">
                <a16:creationId xmlns:a16="http://schemas.microsoft.com/office/drawing/2014/main" id="{85A85CCC-44EF-48AD-BCD5-54C00BC08766}"/>
              </a:ext>
            </a:extLst>
          </p:cNvPr>
          <p:cNvSpPr txBox="1"/>
          <p:nvPr/>
        </p:nvSpPr>
        <p:spPr>
          <a:xfrm>
            <a:off x="4197460" y="3471204"/>
            <a:ext cx="490712" cy="2769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200" b="1" dirty="0">
                <a:solidFill>
                  <a:srgbClr val="96157C"/>
                </a:solidFill>
                <a:latin typeface="Arial" panose="020B0604020202020204" pitchFamily="34" charset="0"/>
                <a:cs typeface="Arial" panose="020B0604020202020204" pitchFamily="34" charset="0"/>
              </a:rPr>
              <a:t>13%</a:t>
            </a:r>
          </a:p>
        </p:txBody>
      </p:sp>
      <p:sp>
        <p:nvSpPr>
          <p:cNvPr id="19" name="TextBox 66">
            <a:extLst>
              <a:ext uri="{FF2B5EF4-FFF2-40B4-BE49-F238E27FC236}">
                <a16:creationId xmlns:a16="http://schemas.microsoft.com/office/drawing/2014/main" id="{CF78B12C-7DC6-4282-9EE3-FC75621EEA25}"/>
              </a:ext>
            </a:extLst>
          </p:cNvPr>
          <p:cNvSpPr txBox="1"/>
          <p:nvPr/>
        </p:nvSpPr>
        <p:spPr>
          <a:xfrm>
            <a:off x="757331" y="1961586"/>
            <a:ext cx="1788013" cy="46154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GB" sz="1200" dirty="0">
                <a:solidFill>
                  <a:srgbClr val="000000"/>
                </a:solidFill>
                <a:latin typeface="Arial" panose="020B0604020202020204" pitchFamily="34" charset="0"/>
                <a:cs typeface="Arial" panose="020B0604020202020204" pitchFamily="34" charset="0"/>
              </a:rPr>
              <a:t>Percent of global GHG emissions</a:t>
            </a:r>
          </a:p>
        </p:txBody>
      </p:sp>
      <p:grpSp>
        <p:nvGrpSpPr>
          <p:cNvPr id="5" name="Group 4">
            <a:extLst>
              <a:ext uri="{FF2B5EF4-FFF2-40B4-BE49-F238E27FC236}">
                <a16:creationId xmlns:a16="http://schemas.microsoft.com/office/drawing/2014/main" id="{662630DF-DF0A-2A31-26AC-B0BF4AF67D42}"/>
              </a:ext>
            </a:extLst>
          </p:cNvPr>
          <p:cNvGrpSpPr/>
          <p:nvPr/>
        </p:nvGrpSpPr>
        <p:grpSpPr>
          <a:xfrm>
            <a:off x="6014617" y="2453741"/>
            <a:ext cx="4602464" cy="3052493"/>
            <a:chOff x="6014617" y="2453741"/>
            <a:chExt cx="4602464" cy="3052493"/>
          </a:xfrm>
        </p:grpSpPr>
        <p:graphicFrame>
          <p:nvGraphicFramePr>
            <p:cNvPr id="15" name="Diagram 14">
              <a:extLst>
                <a:ext uri="{FF2B5EF4-FFF2-40B4-BE49-F238E27FC236}">
                  <a16:creationId xmlns:a16="http://schemas.microsoft.com/office/drawing/2014/main" id="{13C119D2-C941-4FB8-9CA5-B114362650A6}"/>
                </a:ext>
              </a:extLst>
            </p:cNvPr>
            <p:cNvGraphicFramePr/>
            <p:nvPr>
              <p:extLst>
                <p:ext uri="{D42A27DB-BD31-4B8C-83A1-F6EECF244321}">
                  <p14:modId xmlns:p14="http://schemas.microsoft.com/office/powerpoint/2010/main" val="2425779340"/>
                </p:ext>
              </p:extLst>
            </p:nvPr>
          </p:nvGraphicFramePr>
          <p:xfrm>
            <a:off x="6014617" y="2453741"/>
            <a:ext cx="2836588" cy="30524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63">
              <a:extLst>
                <a:ext uri="{FF2B5EF4-FFF2-40B4-BE49-F238E27FC236}">
                  <a16:creationId xmlns:a16="http://schemas.microsoft.com/office/drawing/2014/main" id="{7D0B082A-A484-4446-9BA9-D0EDFE10C1B3}"/>
                </a:ext>
              </a:extLst>
            </p:cNvPr>
            <p:cNvSpPr txBox="1"/>
            <p:nvPr/>
          </p:nvSpPr>
          <p:spPr>
            <a:xfrm>
              <a:off x="8558882" y="4873000"/>
              <a:ext cx="2058199" cy="461545"/>
            </a:xfrm>
            <a:prstGeom prst="rect">
              <a:avLst/>
            </a:prstGeom>
            <a:noFill/>
            <a:ln w="25400">
              <a:solidFill>
                <a:srgbClr val="96157C"/>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200" dirty="0">
                  <a:solidFill>
                    <a:srgbClr val="000000"/>
                  </a:solidFill>
                  <a:latin typeface="Arial"/>
                </a:rPr>
                <a:t>Parties with net-zero goals in law</a:t>
              </a:r>
            </a:p>
          </p:txBody>
        </p:sp>
      </p:grpSp>
      <p:grpSp>
        <p:nvGrpSpPr>
          <p:cNvPr id="6" name="Group 5">
            <a:extLst>
              <a:ext uri="{FF2B5EF4-FFF2-40B4-BE49-F238E27FC236}">
                <a16:creationId xmlns:a16="http://schemas.microsoft.com/office/drawing/2014/main" id="{B2D5BCA6-1DB7-5627-D590-49E569CCCB49}"/>
              </a:ext>
            </a:extLst>
          </p:cNvPr>
          <p:cNvGrpSpPr/>
          <p:nvPr/>
        </p:nvGrpSpPr>
        <p:grpSpPr>
          <a:xfrm>
            <a:off x="4845707" y="2454762"/>
            <a:ext cx="2587203" cy="3051470"/>
            <a:chOff x="4845707" y="2454762"/>
            <a:chExt cx="2587203" cy="3051470"/>
          </a:xfrm>
        </p:grpSpPr>
        <p:cxnSp>
          <p:nvCxnSpPr>
            <p:cNvPr id="12" name="Straight Connector 11">
              <a:extLst>
                <a:ext uri="{FF2B5EF4-FFF2-40B4-BE49-F238E27FC236}">
                  <a16:creationId xmlns:a16="http://schemas.microsoft.com/office/drawing/2014/main" id="{08C473B1-FD96-4515-A5C8-30FC87DDB308}"/>
                </a:ext>
              </a:extLst>
            </p:cNvPr>
            <p:cNvCxnSpPr>
              <a:cxnSpLocks/>
            </p:cNvCxnSpPr>
            <p:nvPr/>
          </p:nvCxnSpPr>
          <p:spPr>
            <a:xfrm>
              <a:off x="4971865" y="2454762"/>
              <a:ext cx="1017064"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F2C2DB-EF01-4E96-8009-FFD1047D5F73}"/>
                </a:ext>
              </a:extLst>
            </p:cNvPr>
            <p:cNvCxnSpPr>
              <a:cxnSpLocks/>
              <a:endCxn id="15" idx="2"/>
            </p:cNvCxnSpPr>
            <p:nvPr/>
          </p:nvCxnSpPr>
          <p:spPr>
            <a:xfrm>
              <a:off x="4845707" y="5506232"/>
              <a:ext cx="2587203"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 name="TextBox 63">
            <a:extLst>
              <a:ext uri="{FF2B5EF4-FFF2-40B4-BE49-F238E27FC236}">
                <a16:creationId xmlns:a16="http://schemas.microsoft.com/office/drawing/2014/main" id="{A322F399-5159-4E60-B049-F79383414A2A}"/>
              </a:ext>
            </a:extLst>
          </p:cNvPr>
          <p:cNvSpPr txBox="1"/>
          <p:nvPr/>
        </p:nvSpPr>
        <p:spPr>
          <a:xfrm>
            <a:off x="8453274" y="4096398"/>
            <a:ext cx="2163806" cy="461545"/>
          </a:xfrm>
          <a:prstGeom prst="rect">
            <a:avLst/>
          </a:prstGeom>
          <a:noFill/>
          <a:ln w="25400">
            <a:solidFill>
              <a:srgbClr val="009697"/>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srgbClr val="000000"/>
                </a:solidFill>
              </a:rPr>
              <a:t>Parties with long-term plans for net-zero goals</a:t>
            </a:r>
          </a:p>
        </p:txBody>
      </p:sp>
      <p:cxnSp>
        <p:nvCxnSpPr>
          <p:cNvPr id="35" name="Straight Connector 34">
            <a:extLst>
              <a:ext uri="{FF2B5EF4-FFF2-40B4-BE49-F238E27FC236}">
                <a16:creationId xmlns:a16="http://schemas.microsoft.com/office/drawing/2014/main" id="{EC914885-F263-4408-B05B-FD7379F749A4}"/>
              </a:ext>
            </a:extLst>
          </p:cNvPr>
          <p:cNvCxnSpPr>
            <a:cxnSpLocks/>
          </p:cNvCxnSpPr>
          <p:nvPr/>
        </p:nvCxnSpPr>
        <p:spPr>
          <a:xfrm>
            <a:off x="7960605" y="4327170"/>
            <a:ext cx="485783" cy="1"/>
          </a:xfrm>
          <a:prstGeom prst="line">
            <a:avLst/>
          </a:prstGeom>
          <a:ln w="19050">
            <a:solidFill>
              <a:srgbClr val="00969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EF4450-758F-44B6-918A-A1CB3BADC129}"/>
              </a:ext>
            </a:extLst>
          </p:cNvPr>
          <p:cNvCxnSpPr>
            <a:cxnSpLocks/>
          </p:cNvCxnSpPr>
          <p:nvPr/>
        </p:nvCxnSpPr>
        <p:spPr>
          <a:xfrm>
            <a:off x="7616667" y="4978922"/>
            <a:ext cx="942216" cy="0"/>
          </a:xfrm>
          <a:prstGeom prst="line">
            <a:avLst/>
          </a:prstGeom>
          <a:ln w="19050">
            <a:solidFill>
              <a:srgbClr val="96157C"/>
            </a:solidFill>
          </a:ln>
        </p:spPr>
        <p:style>
          <a:lnRef idx="1">
            <a:schemeClr val="accent1"/>
          </a:lnRef>
          <a:fillRef idx="0">
            <a:schemeClr val="accent1"/>
          </a:fillRef>
          <a:effectRef idx="0">
            <a:schemeClr val="accent1"/>
          </a:effectRef>
          <a:fontRef idx="minor">
            <a:schemeClr val="tx1"/>
          </a:fontRef>
        </p:style>
      </p:cxnSp>
      <p:sp>
        <p:nvSpPr>
          <p:cNvPr id="39" name="txtboxCopyrightLine">
            <a:extLst>
              <a:ext uri="{FF2B5EF4-FFF2-40B4-BE49-F238E27FC236}">
                <a16:creationId xmlns:a16="http://schemas.microsoft.com/office/drawing/2014/main" id="{7963DC9B-1116-4887-BD4E-B235EE154FD2}"/>
              </a:ext>
            </a:extLst>
          </p:cNvPr>
          <p:cNvSpPr txBox="1"/>
          <p:nvPr/>
        </p:nvSpPr>
        <p:spPr>
          <a:xfrm>
            <a:off x="10283076" y="5982622"/>
            <a:ext cx="1434726" cy="2539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
        <p:nvSpPr>
          <p:cNvPr id="3" name="Footer Placeholder 2">
            <a:extLst>
              <a:ext uri="{FF2B5EF4-FFF2-40B4-BE49-F238E27FC236}">
                <a16:creationId xmlns:a16="http://schemas.microsoft.com/office/drawing/2014/main" id="{0BE0138C-06B7-40B3-BD35-141ADA7D1DD8}"/>
              </a:ext>
            </a:extLst>
          </p:cNvPr>
          <p:cNvSpPr>
            <a:spLocks noGrp="1"/>
          </p:cNvSpPr>
          <p:nvPr>
            <p:ph type="ftr" sz="quarter" idx="11"/>
          </p:nvPr>
        </p:nvSpPr>
        <p:spPr/>
        <p:txBody>
          <a:bodyPr/>
          <a:lstStyle/>
          <a:p>
            <a:r>
              <a:rPr lang="en-US" dirty="0"/>
              <a:t>Oil Sands Dialogue | July 2022</a:t>
            </a:r>
          </a:p>
        </p:txBody>
      </p:sp>
      <p:sp>
        <p:nvSpPr>
          <p:cNvPr id="32" name="txtBoxSourceLine">
            <a:extLst>
              <a:ext uri="{FF2B5EF4-FFF2-40B4-BE49-F238E27FC236}">
                <a16:creationId xmlns:a16="http://schemas.microsoft.com/office/drawing/2014/main" id="{67994658-FDC3-4F84-BF3D-8EF57BCEF164}"/>
              </a:ext>
            </a:extLst>
          </p:cNvPr>
          <p:cNvSpPr txBox="1"/>
          <p:nvPr/>
        </p:nvSpPr>
        <p:spPr>
          <a:xfrm>
            <a:off x="480888" y="5943355"/>
            <a:ext cx="4809160" cy="293203"/>
          </a:xfrm>
          <a:prstGeom prst="rect">
            <a:avLst/>
          </a:prstGeom>
        </p:spPr>
        <p:txBody>
          <a:bodyPr vert="horz"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700" dirty="0">
                <a:solidFill>
                  <a:srgbClr val="000000"/>
                </a:solidFill>
                <a:latin typeface="Arial" panose="020B0604020202020204" pitchFamily="34" charset="0"/>
              </a:rPr>
              <a:t>Note: As of 5 November 2021. </a:t>
            </a:r>
          </a:p>
          <a:p>
            <a:pPr algn="l" eaLnBrk="1"/>
            <a:r>
              <a:rPr lang="en-GB" sz="700" dirty="0">
                <a:solidFill>
                  <a:srgbClr val="000000"/>
                </a:solidFill>
                <a:latin typeface="Arial" panose="020B0604020202020204" pitchFamily="34" charset="0"/>
              </a:rPr>
              <a:t>Source: IHS Markit</a:t>
            </a:r>
          </a:p>
        </p:txBody>
      </p:sp>
    </p:spTree>
    <p:extLst>
      <p:ext uri="{BB962C8B-B14F-4D97-AF65-F5344CB8AC3E}">
        <p14:creationId xmlns:p14="http://schemas.microsoft.com/office/powerpoint/2010/main" val="164647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999" dirty="0"/>
              <a:t>Low decline rate and operating costs below the incremental supply cost of most of the rest of the world may make oil sands resilient in lower-demand scenarios</a:t>
            </a:r>
          </a:p>
        </p:txBody>
      </p:sp>
      <p:graphicFrame>
        <p:nvGraphicFramePr>
          <p:cNvPr id="11" name="Content Placeholder 10">
            <a:extLst>
              <a:ext uri="{FF2B5EF4-FFF2-40B4-BE49-F238E27FC236}">
                <a16:creationId xmlns:a16="http://schemas.microsoft.com/office/drawing/2014/main" id="{C4FC7879-1154-4197-9B9A-F6C2E5B9B2CF}"/>
              </a:ext>
            </a:extLst>
          </p:cNvPr>
          <p:cNvGraphicFramePr>
            <a:graphicFrameLocks noGrp="1"/>
          </p:cNvGraphicFramePr>
          <p:nvPr>
            <p:ph idx="1"/>
          </p:nvPr>
        </p:nvGraphicFramePr>
        <p:xfrm>
          <a:off x="480888" y="1484820"/>
          <a:ext cx="11230225"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dirty="0"/>
              <a:t>Oil Sands Dialogue | July 2022</a:t>
            </a:r>
          </a:p>
        </p:txBody>
      </p:sp>
      <p:sp>
        <p:nvSpPr>
          <p:cNvPr id="2" name="Rectangle 1">
            <a:extLst>
              <a:ext uri="{FF2B5EF4-FFF2-40B4-BE49-F238E27FC236}">
                <a16:creationId xmlns:a16="http://schemas.microsoft.com/office/drawing/2014/main" id="{46EF185D-8156-48BC-ABBC-DEBC7CA6A682}"/>
              </a:ext>
            </a:extLst>
          </p:cNvPr>
          <p:cNvSpPr/>
          <p:nvPr/>
        </p:nvSpPr>
        <p:spPr>
          <a:xfrm>
            <a:off x="1537379" y="4000683"/>
            <a:ext cx="9779501" cy="219399"/>
          </a:xfrm>
          <a:prstGeom prst="rect">
            <a:avLst/>
          </a:prstGeom>
          <a:solidFill>
            <a:srgbClr val="00B5F1">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200" b="1" spc="20">
              <a:solidFill>
                <a:srgbClr val="000000"/>
              </a:solidFill>
              <a:latin typeface="Arial"/>
            </a:endParaRPr>
          </a:p>
        </p:txBody>
      </p:sp>
      <p:sp>
        <p:nvSpPr>
          <p:cNvPr id="5" name="TextBox 4">
            <a:extLst>
              <a:ext uri="{FF2B5EF4-FFF2-40B4-BE49-F238E27FC236}">
                <a16:creationId xmlns:a16="http://schemas.microsoft.com/office/drawing/2014/main" id="{11BA5763-3CAD-41F8-892E-34123D26A55C}"/>
              </a:ext>
            </a:extLst>
          </p:cNvPr>
          <p:cNvSpPr txBox="1"/>
          <p:nvPr/>
        </p:nvSpPr>
        <p:spPr>
          <a:xfrm>
            <a:off x="5620638" y="3987305"/>
            <a:ext cx="2041627" cy="246157"/>
          </a:xfrm>
          <a:prstGeom prst="rect">
            <a:avLst/>
          </a:prstGeom>
          <a:noFill/>
        </p:spPr>
        <p:txBody>
          <a:bodyPr wrap="square" lIns="71981" rIns="71981" rtlCol="0">
            <a:spAutoFit/>
          </a:bodyPr>
          <a:lstStyle/>
          <a:p>
            <a:r>
              <a:rPr lang="en-US" sz="1000">
                <a:solidFill>
                  <a:srgbClr val="FFFFFF"/>
                </a:solidFill>
                <a:latin typeface="Arial"/>
              </a:rPr>
              <a:t>Oil sands average cost of supply</a:t>
            </a:r>
          </a:p>
        </p:txBody>
      </p:sp>
      <p:cxnSp>
        <p:nvCxnSpPr>
          <p:cNvPr id="8" name="Straight Arrow Connector 7">
            <a:extLst>
              <a:ext uri="{FF2B5EF4-FFF2-40B4-BE49-F238E27FC236}">
                <a16:creationId xmlns:a16="http://schemas.microsoft.com/office/drawing/2014/main" id="{AAEDCEBE-8B79-48B0-8E0C-E9DEC544801C}"/>
              </a:ext>
            </a:extLst>
          </p:cNvPr>
          <p:cNvCxnSpPr/>
          <p:nvPr/>
        </p:nvCxnSpPr>
        <p:spPr>
          <a:xfrm flipV="1">
            <a:off x="7662266" y="4106808"/>
            <a:ext cx="339301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773C92-B320-471F-B9D0-3FAD2DBA151E}"/>
              </a:ext>
            </a:extLst>
          </p:cNvPr>
          <p:cNvCxnSpPr>
            <a:cxnSpLocks/>
          </p:cNvCxnSpPr>
          <p:nvPr/>
        </p:nvCxnSpPr>
        <p:spPr>
          <a:xfrm flipH="1">
            <a:off x="1711071" y="4116617"/>
            <a:ext cx="3909566"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09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14C-6140-443E-A694-21084036AD10}"/>
              </a:ext>
            </a:extLst>
          </p:cNvPr>
          <p:cNvSpPr>
            <a:spLocks noGrp="1"/>
          </p:cNvSpPr>
          <p:nvPr>
            <p:ph type="title"/>
          </p:nvPr>
        </p:nvSpPr>
        <p:spPr/>
        <p:txBody>
          <a:bodyPr/>
          <a:lstStyle/>
          <a:p>
            <a:r>
              <a:rPr lang="en-US"/>
              <a:t>Canada’s national ambition </a:t>
            </a:r>
          </a:p>
        </p:txBody>
      </p:sp>
      <p:graphicFrame>
        <p:nvGraphicFramePr>
          <p:cNvPr id="8" name="Content Placeholder 7">
            <a:extLst>
              <a:ext uri="{FF2B5EF4-FFF2-40B4-BE49-F238E27FC236}">
                <a16:creationId xmlns:a16="http://schemas.microsoft.com/office/drawing/2014/main" id="{A1B05480-8D66-4315-8EDE-BFE5B15D44B5}"/>
              </a:ext>
            </a:extLst>
          </p:cNvPr>
          <p:cNvGraphicFramePr>
            <a:graphicFrameLocks noGrp="1"/>
          </p:cNvGraphicFramePr>
          <p:nvPr>
            <p:ph idx="1"/>
          </p:nvPr>
        </p:nvGraphicFramePr>
        <p:xfrm>
          <a:off x="480888" y="1484820"/>
          <a:ext cx="5470687"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8B49870F-F5EE-4A0B-9E74-98D18F4003EC}"/>
              </a:ext>
            </a:extLst>
          </p:cNvPr>
          <p:cNvSpPr>
            <a:spLocks noGrp="1"/>
          </p:cNvSpPr>
          <p:nvPr>
            <p:ph idx="11"/>
          </p:nvPr>
        </p:nvSpPr>
        <p:spPr/>
        <p:txBody>
          <a:bodyPr/>
          <a:lstStyle/>
          <a:p>
            <a:pPr marL="171399" indent="-171399">
              <a:spcBef>
                <a:spcPts val="300"/>
              </a:spcBef>
              <a:spcAft>
                <a:spcPts val="300"/>
              </a:spcAft>
            </a:pPr>
            <a:r>
              <a:rPr lang="en-US" dirty="0">
                <a:latin typeface="Arial"/>
              </a:rPr>
              <a:t>Numerically Canada’s GHG emissions have remained relatively flat between 700 </a:t>
            </a:r>
            <a:r>
              <a:rPr lang="en-US" dirty="0" err="1">
                <a:latin typeface="Arial"/>
              </a:rPr>
              <a:t>MMt</a:t>
            </a:r>
            <a:r>
              <a:rPr lang="en-US" dirty="0">
                <a:latin typeface="Arial"/>
              </a:rPr>
              <a:t> to 730 </a:t>
            </a:r>
            <a:r>
              <a:rPr lang="en-US" dirty="0" err="1">
                <a:latin typeface="Arial"/>
              </a:rPr>
              <a:t>MMt</a:t>
            </a:r>
            <a:r>
              <a:rPr lang="en-US" dirty="0">
                <a:latin typeface="Arial"/>
              </a:rPr>
              <a:t> over the past 15 years</a:t>
            </a:r>
          </a:p>
          <a:p>
            <a:pPr marL="171399" indent="-171399">
              <a:spcBef>
                <a:spcPts val="300"/>
              </a:spcBef>
              <a:spcAft>
                <a:spcPts val="300"/>
              </a:spcAft>
            </a:pPr>
            <a:r>
              <a:rPr lang="en-US" dirty="0">
                <a:latin typeface="Arial"/>
              </a:rPr>
              <a:t>Within eight years Canada would require between 280 to 320 </a:t>
            </a:r>
            <a:r>
              <a:rPr lang="en-US" dirty="0" err="1">
                <a:latin typeface="Arial"/>
              </a:rPr>
              <a:t>MMt</a:t>
            </a:r>
            <a:r>
              <a:rPr lang="en-US" dirty="0">
                <a:latin typeface="Arial"/>
              </a:rPr>
              <a:t> eliminated. </a:t>
            </a:r>
          </a:p>
          <a:p>
            <a:pPr marL="171399" indent="-171399">
              <a:spcBef>
                <a:spcPts val="300"/>
              </a:spcBef>
              <a:spcAft>
                <a:spcPts val="300"/>
              </a:spcAft>
            </a:pPr>
            <a:r>
              <a:rPr lang="en-US" dirty="0">
                <a:latin typeface="Arial"/>
              </a:rPr>
              <a:t>Achieving Canada’s ambition will require significant reductions from across its economy, including oil and gas.</a:t>
            </a:r>
          </a:p>
          <a:p>
            <a:pPr marL="171399" indent="-171399">
              <a:spcBef>
                <a:spcPts val="300"/>
              </a:spcBef>
              <a:spcAft>
                <a:spcPts val="300"/>
              </a:spcAft>
            </a:pPr>
            <a:r>
              <a:rPr lang="en-US" dirty="0">
                <a:latin typeface="Arial"/>
              </a:rPr>
              <a:t>The Oil Sands Pathways to net zero have set a collective ambition of 22 </a:t>
            </a:r>
            <a:r>
              <a:rPr lang="en-US" dirty="0" err="1">
                <a:latin typeface="Arial"/>
              </a:rPr>
              <a:t>MMt</a:t>
            </a:r>
            <a:r>
              <a:rPr lang="en-US" dirty="0">
                <a:latin typeface="Arial"/>
              </a:rPr>
              <a:t> reduction from 2018 by 2030, which represents a significant change from the past.</a:t>
            </a:r>
          </a:p>
        </p:txBody>
      </p:sp>
      <p:sp>
        <p:nvSpPr>
          <p:cNvPr id="4" name="Footer Placeholder 3">
            <a:extLst>
              <a:ext uri="{FF2B5EF4-FFF2-40B4-BE49-F238E27FC236}">
                <a16:creationId xmlns:a16="http://schemas.microsoft.com/office/drawing/2014/main" id="{DD61B3C6-2B5F-4966-ACC3-5BB258CFDD49}"/>
              </a:ext>
            </a:extLst>
          </p:cNvPr>
          <p:cNvSpPr>
            <a:spLocks noGrp="1"/>
          </p:cNvSpPr>
          <p:nvPr>
            <p:ph type="ftr" sz="quarter" idx="12"/>
          </p:nvPr>
        </p:nvSpPr>
        <p:spPr/>
        <p:txBody>
          <a:bodyPr/>
          <a:lstStyle/>
          <a:p>
            <a:r>
              <a:rPr lang="en-US" dirty="0"/>
              <a:t>Oil Sands Dialogue | July 2022</a:t>
            </a:r>
          </a:p>
        </p:txBody>
      </p:sp>
      <p:sp>
        <p:nvSpPr>
          <p:cNvPr id="7" name="Text Placeholder 6">
            <a:extLst>
              <a:ext uri="{FF2B5EF4-FFF2-40B4-BE49-F238E27FC236}">
                <a16:creationId xmlns:a16="http://schemas.microsoft.com/office/drawing/2014/main" id="{8C68796A-9E08-4971-98D6-30E1402A601A}"/>
              </a:ext>
            </a:extLst>
          </p:cNvPr>
          <p:cNvSpPr>
            <a:spLocks noGrp="1"/>
          </p:cNvSpPr>
          <p:nvPr>
            <p:ph type="body" sz="quarter" idx="13"/>
          </p:nvPr>
        </p:nvSpPr>
        <p:spPr/>
        <p:txBody>
          <a:bodyPr/>
          <a:lstStyle/>
          <a:p>
            <a:r>
              <a:rPr lang="en-US" dirty="0"/>
              <a:t>Canada is targeting a 40–45% reduction in absolute GHG emissions by 2030 relative to 2005</a:t>
            </a:r>
          </a:p>
        </p:txBody>
      </p:sp>
      <p:sp>
        <p:nvSpPr>
          <p:cNvPr id="11" name="txtBoxMetadata" hidden="1">
            <a:extLst>
              <a:ext uri="{FF2B5EF4-FFF2-40B4-BE49-F238E27FC236}">
                <a16:creationId xmlns:a16="http://schemas.microsoft.com/office/drawing/2014/main" id="{854926D7-E1D3-4344-B6D8-1F7B123E65A7}"/>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11-Mar-22 9:24:59 PM</a:t>
            </a:r>
          </a:p>
          <a:p>
            <a:r>
              <a:rPr lang="en-US" sz="100">
                <a:solidFill>
                  <a:srgbClr val="FFFFFF"/>
                </a:solidFill>
              </a:rPr>
              <a:t>by yoges.palaniappan</a:t>
            </a:r>
            <a:endParaRPr lang="en-US" sz="100" dirty="0" err="1">
              <a:solidFill>
                <a:srgbClr val="FFFFFF"/>
              </a:solidFill>
            </a:endParaRPr>
          </a:p>
        </p:txBody>
      </p:sp>
    </p:spTree>
    <p:extLst>
      <p:ext uri="{BB962C8B-B14F-4D97-AF65-F5344CB8AC3E}">
        <p14:creationId xmlns:p14="http://schemas.microsoft.com/office/powerpoint/2010/main" val="319312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919A76-D561-4F00-8609-74BD06CCF589}"/>
              </a:ext>
            </a:extLst>
          </p:cNvPr>
          <p:cNvSpPr>
            <a:spLocks noGrp="1"/>
          </p:cNvSpPr>
          <p:nvPr>
            <p:ph type="title"/>
          </p:nvPr>
        </p:nvSpPr>
        <p:spPr/>
        <p:txBody>
          <a:bodyPr/>
          <a:lstStyle/>
          <a:p>
            <a:r>
              <a:rPr lang="en-US" dirty="0"/>
              <a:t>The source of oil sands emissions vary by operation</a:t>
            </a:r>
          </a:p>
        </p:txBody>
      </p:sp>
      <p:sp>
        <p:nvSpPr>
          <p:cNvPr id="6" name="Footer Placeholder 5">
            <a:extLst>
              <a:ext uri="{FF2B5EF4-FFF2-40B4-BE49-F238E27FC236}">
                <a16:creationId xmlns:a16="http://schemas.microsoft.com/office/drawing/2014/main" id="{62FDB034-3103-4F96-861C-2BBDDF582579}"/>
              </a:ext>
            </a:extLst>
          </p:cNvPr>
          <p:cNvSpPr>
            <a:spLocks noGrp="1"/>
          </p:cNvSpPr>
          <p:nvPr>
            <p:ph type="ftr" sz="quarter" idx="13"/>
          </p:nvPr>
        </p:nvSpPr>
        <p:spPr/>
        <p:txBody>
          <a:bodyPr/>
          <a:lstStyle/>
          <a:p>
            <a:r>
              <a:rPr lang="en-US" dirty="0"/>
              <a:t>Oil Sands Dialogue | July 2022</a:t>
            </a:r>
          </a:p>
        </p:txBody>
      </p:sp>
      <p:graphicFrame>
        <p:nvGraphicFramePr>
          <p:cNvPr id="14" name="Content Placeholder 9">
            <a:extLst>
              <a:ext uri="{FF2B5EF4-FFF2-40B4-BE49-F238E27FC236}">
                <a16:creationId xmlns:a16="http://schemas.microsoft.com/office/drawing/2014/main" id="{E30436B9-EEDC-4B4A-8CA6-7AD504082A6B}"/>
              </a:ext>
            </a:extLst>
          </p:cNvPr>
          <p:cNvGraphicFramePr>
            <a:graphicFrameLocks/>
          </p:cNvGraphicFramePr>
          <p:nvPr/>
        </p:nvGraphicFramePr>
        <p:xfrm>
          <a:off x="3247025" y="2448181"/>
          <a:ext cx="2606948" cy="3788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0">
            <a:extLst>
              <a:ext uri="{FF2B5EF4-FFF2-40B4-BE49-F238E27FC236}">
                <a16:creationId xmlns:a16="http://schemas.microsoft.com/office/drawing/2014/main" id="{EA75D50C-DE20-4A0E-BD5E-783BB05FF3EB}"/>
              </a:ext>
            </a:extLst>
          </p:cNvPr>
          <p:cNvGraphicFramePr>
            <a:graphicFrameLocks/>
          </p:cNvGraphicFramePr>
          <p:nvPr/>
        </p:nvGraphicFramePr>
        <p:xfrm>
          <a:off x="482476" y="2448181"/>
          <a:ext cx="2606948" cy="3788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A16FAFE7-6244-4452-9ECA-3A243FE6FA4E}"/>
              </a:ext>
            </a:extLst>
          </p:cNvPr>
          <p:cNvGraphicFramePr>
            <a:graphicFrameLocks/>
          </p:cNvGraphicFramePr>
          <p:nvPr/>
        </p:nvGraphicFramePr>
        <p:xfrm>
          <a:off x="5992668" y="2448181"/>
          <a:ext cx="2747987" cy="3788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9">
            <a:extLst>
              <a:ext uri="{FF2B5EF4-FFF2-40B4-BE49-F238E27FC236}">
                <a16:creationId xmlns:a16="http://schemas.microsoft.com/office/drawing/2014/main" id="{E202D735-FD2F-4551-BF94-B24E4705349F}"/>
              </a:ext>
            </a:extLst>
          </p:cNvPr>
          <p:cNvGraphicFramePr>
            <a:graphicFrameLocks/>
          </p:cNvGraphicFramePr>
          <p:nvPr/>
        </p:nvGraphicFramePr>
        <p:xfrm>
          <a:off x="8889435" y="2448182"/>
          <a:ext cx="2820090" cy="378837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44EEF8EC-767E-4EB6-9772-E5FA2053351C}"/>
              </a:ext>
            </a:extLst>
          </p:cNvPr>
          <p:cNvSpPr txBox="1"/>
          <p:nvPr/>
        </p:nvSpPr>
        <p:spPr>
          <a:xfrm>
            <a:off x="480888" y="1484819"/>
            <a:ext cx="2598661" cy="707886"/>
          </a:xfrm>
          <a:prstGeom prst="rect">
            <a:avLst/>
          </a:prstGeom>
          <a:noFill/>
          <a:ln>
            <a:solidFill>
              <a:schemeClr val="tx1"/>
            </a:solidFill>
          </a:ln>
        </p:spPr>
        <p:txBody>
          <a:bodyPr wrap="square" lIns="71981" rIns="71981" rtlCol="0">
            <a:spAutoFit/>
          </a:bodyPr>
          <a:lstStyle/>
          <a:p>
            <a:pPr algn="ctr"/>
            <a:r>
              <a:rPr lang="en-US" sz="1000" b="1" dirty="0">
                <a:latin typeface="Arial"/>
              </a:rPr>
              <a:t>Integrated mining</a:t>
            </a:r>
            <a:br>
              <a:rPr lang="en-US" sz="1000" b="1" dirty="0">
                <a:latin typeface="Arial"/>
              </a:rPr>
            </a:br>
            <a:r>
              <a:rPr lang="en-US" sz="1000" dirty="0">
                <a:latin typeface="Arial"/>
              </a:rPr>
              <a:t>(Mines with upgraders that market synthetic crude oil)</a:t>
            </a:r>
          </a:p>
          <a:p>
            <a:pPr algn="ctr"/>
            <a:endParaRPr lang="en-US" sz="1000" dirty="0">
              <a:latin typeface="Arial"/>
            </a:endParaRPr>
          </a:p>
        </p:txBody>
      </p:sp>
      <p:sp>
        <p:nvSpPr>
          <p:cNvPr id="19" name="TextBox 18">
            <a:extLst>
              <a:ext uri="{FF2B5EF4-FFF2-40B4-BE49-F238E27FC236}">
                <a16:creationId xmlns:a16="http://schemas.microsoft.com/office/drawing/2014/main" id="{877F80FB-8166-4BE5-873E-E73BA4E2135F}"/>
              </a:ext>
            </a:extLst>
          </p:cNvPr>
          <p:cNvSpPr txBox="1"/>
          <p:nvPr/>
        </p:nvSpPr>
        <p:spPr>
          <a:xfrm>
            <a:off x="3238206" y="1484819"/>
            <a:ext cx="2605679" cy="707886"/>
          </a:xfrm>
          <a:prstGeom prst="rect">
            <a:avLst/>
          </a:prstGeom>
          <a:noFill/>
          <a:ln>
            <a:solidFill>
              <a:schemeClr val="tx1"/>
            </a:solidFill>
          </a:ln>
        </p:spPr>
        <p:txBody>
          <a:bodyPr wrap="square" lIns="71981" rIns="71981" rtlCol="0">
            <a:spAutoFit/>
          </a:bodyPr>
          <a:lstStyle/>
          <a:p>
            <a:pPr algn="ctr"/>
            <a:r>
              <a:rPr lang="en-US" sz="1000" b="1" dirty="0">
                <a:latin typeface="Arial"/>
              </a:rPr>
              <a:t>Unintegrated mining (PFT)</a:t>
            </a:r>
            <a:br>
              <a:rPr lang="en-US" sz="1000" b="1" dirty="0">
                <a:latin typeface="Arial"/>
              </a:rPr>
            </a:br>
            <a:r>
              <a:rPr lang="en-US" sz="1000" dirty="0">
                <a:latin typeface="Arial"/>
              </a:rPr>
              <a:t>(Mines without upgraders that market diluted bitumen)</a:t>
            </a:r>
          </a:p>
          <a:p>
            <a:pPr algn="ctr"/>
            <a:endParaRPr lang="en-US" sz="1000" dirty="0">
              <a:latin typeface="Arial"/>
            </a:endParaRPr>
          </a:p>
        </p:txBody>
      </p:sp>
      <p:sp>
        <p:nvSpPr>
          <p:cNvPr id="20" name="TextBox 19">
            <a:extLst>
              <a:ext uri="{FF2B5EF4-FFF2-40B4-BE49-F238E27FC236}">
                <a16:creationId xmlns:a16="http://schemas.microsoft.com/office/drawing/2014/main" id="{2AA6261E-96EF-4A7B-9974-2DBEBAB2CCA7}"/>
              </a:ext>
            </a:extLst>
          </p:cNvPr>
          <p:cNvSpPr txBox="1"/>
          <p:nvPr/>
        </p:nvSpPr>
        <p:spPr>
          <a:xfrm>
            <a:off x="5992667" y="1484242"/>
            <a:ext cx="2747987" cy="707886"/>
          </a:xfrm>
          <a:prstGeom prst="rect">
            <a:avLst/>
          </a:prstGeom>
          <a:noFill/>
          <a:ln>
            <a:solidFill>
              <a:schemeClr val="tx1"/>
            </a:solidFill>
          </a:ln>
        </p:spPr>
        <p:txBody>
          <a:bodyPr wrap="square" lIns="71981" rIns="71981" rtlCol="0">
            <a:spAutoFit/>
          </a:bodyPr>
          <a:lstStyle/>
          <a:p>
            <a:pPr algn="ctr"/>
            <a:r>
              <a:rPr lang="en-US" sz="1000" b="1" dirty="0">
                <a:latin typeface="Arial"/>
              </a:rPr>
              <a:t>Steam-assisted gravity drainage (SAGD) </a:t>
            </a:r>
            <a:br>
              <a:rPr lang="en-US" sz="1000" b="1" dirty="0">
                <a:latin typeface="Arial"/>
              </a:rPr>
            </a:br>
            <a:r>
              <a:rPr lang="en-US" sz="1000" dirty="0">
                <a:latin typeface="Arial"/>
              </a:rPr>
              <a:t>(Thermal in situ facilities that drill horizontally for bitumen and market diluted bitumen)</a:t>
            </a:r>
          </a:p>
          <a:p>
            <a:pPr algn="ctr"/>
            <a:endParaRPr lang="en-US" sz="1000" dirty="0">
              <a:latin typeface="Arial"/>
            </a:endParaRPr>
          </a:p>
        </p:txBody>
      </p:sp>
      <p:sp>
        <p:nvSpPr>
          <p:cNvPr id="21" name="TextBox 20">
            <a:extLst>
              <a:ext uri="{FF2B5EF4-FFF2-40B4-BE49-F238E27FC236}">
                <a16:creationId xmlns:a16="http://schemas.microsoft.com/office/drawing/2014/main" id="{B3282172-CEB1-41C9-9A6E-8E49681415DE}"/>
              </a:ext>
            </a:extLst>
          </p:cNvPr>
          <p:cNvSpPr txBox="1"/>
          <p:nvPr/>
        </p:nvSpPr>
        <p:spPr>
          <a:xfrm>
            <a:off x="8887848" y="1484819"/>
            <a:ext cx="2821678" cy="707886"/>
          </a:xfrm>
          <a:prstGeom prst="rect">
            <a:avLst/>
          </a:prstGeom>
          <a:noFill/>
          <a:ln>
            <a:solidFill>
              <a:schemeClr val="tx1"/>
            </a:solidFill>
          </a:ln>
        </p:spPr>
        <p:txBody>
          <a:bodyPr wrap="square" lIns="71981" rIns="71981" rtlCol="0">
            <a:spAutoFit/>
          </a:bodyPr>
          <a:lstStyle/>
          <a:p>
            <a:pPr algn="ctr"/>
            <a:r>
              <a:rPr lang="en-US" sz="1000" b="1" dirty="0">
                <a:latin typeface="Arial"/>
              </a:rPr>
              <a:t>Cyclic-steam stimulation (CSS)</a:t>
            </a:r>
          </a:p>
          <a:p>
            <a:pPr algn="ctr"/>
            <a:r>
              <a:rPr lang="en-US" sz="1000" dirty="0">
                <a:latin typeface="Arial"/>
              </a:rPr>
              <a:t>(Thermal in situ facilities that drill vertically for bitumen and market diluted bitumen)</a:t>
            </a:r>
          </a:p>
          <a:p>
            <a:pPr algn="ctr"/>
            <a:endParaRPr lang="en-US" sz="1000" dirty="0">
              <a:latin typeface="Arial"/>
            </a:endParaRPr>
          </a:p>
        </p:txBody>
      </p:sp>
    </p:spTree>
    <p:extLst>
      <p:ext uri="{BB962C8B-B14F-4D97-AF65-F5344CB8AC3E}">
        <p14:creationId xmlns:p14="http://schemas.microsoft.com/office/powerpoint/2010/main" val="348293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9E04-E1DF-4BE5-8EEA-5C6B788F2A8E}"/>
              </a:ext>
            </a:extLst>
          </p:cNvPr>
          <p:cNvSpPr>
            <a:spLocks noGrp="1"/>
          </p:cNvSpPr>
          <p:nvPr>
            <p:ph type="title"/>
          </p:nvPr>
        </p:nvSpPr>
        <p:spPr/>
        <p:txBody>
          <a:bodyPr/>
          <a:lstStyle/>
          <a:p>
            <a:r>
              <a:rPr lang="en-US" dirty="0"/>
              <a:t>Most emissions come from the use of hydrocarbons, most notably gas, but also diesel for the mine fleets, and petroleum coke …</a:t>
            </a:r>
          </a:p>
        </p:txBody>
      </p:sp>
      <p:graphicFrame>
        <p:nvGraphicFramePr>
          <p:cNvPr id="10" name="Content Placeholder 9">
            <a:extLst>
              <a:ext uri="{FF2B5EF4-FFF2-40B4-BE49-F238E27FC236}">
                <a16:creationId xmlns:a16="http://schemas.microsoft.com/office/drawing/2014/main" id="{D14EDBE4-B7F3-48A6-BE1F-95132FC96109}"/>
              </a:ext>
            </a:extLst>
          </p:cNvPr>
          <p:cNvGraphicFramePr>
            <a:graphicFrameLocks noGrp="1"/>
          </p:cNvGraphicFramePr>
          <p:nvPr>
            <p:ph idx="1"/>
            <p:extLst>
              <p:ext uri="{D42A27DB-BD31-4B8C-83A1-F6EECF244321}">
                <p14:modId xmlns:p14="http://schemas.microsoft.com/office/powerpoint/2010/main" val="3700296948"/>
              </p:ext>
            </p:extLst>
          </p:nvPr>
        </p:nvGraphicFramePr>
        <p:xfrm>
          <a:off x="480888" y="1484820"/>
          <a:ext cx="11230225"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5E3A1120-BFC6-48C1-96AB-D219C4EF5B34}"/>
              </a:ext>
            </a:extLst>
          </p:cNvPr>
          <p:cNvSpPr>
            <a:spLocks noGrp="1"/>
          </p:cNvSpPr>
          <p:nvPr>
            <p:ph type="ftr" sz="quarter" idx="11"/>
          </p:nvPr>
        </p:nvSpPr>
        <p:spPr/>
        <p:txBody>
          <a:bodyPr/>
          <a:lstStyle/>
          <a:p>
            <a:r>
              <a:rPr lang="en-US" dirty="0"/>
              <a:t>Oil Sands Dialogue | July 2022</a:t>
            </a:r>
          </a:p>
        </p:txBody>
      </p:sp>
      <p:sp>
        <p:nvSpPr>
          <p:cNvPr id="3" name="TextBox 2">
            <a:extLst>
              <a:ext uri="{FF2B5EF4-FFF2-40B4-BE49-F238E27FC236}">
                <a16:creationId xmlns:a16="http://schemas.microsoft.com/office/drawing/2014/main" id="{5511EFA9-B4E6-47C0-9EF3-0AB089041BC6}"/>
              </a:ext>
            </a:extLst>
          </p:cNvPr>
          <p:cNvSpPr txBox="1"/>
          <p:nvPr/>
        </p:nvSpPr>
        <p:spPr>
          <a:xfrm>
            <a:off x="4074552" y="5664607"/>
            <a:ext cx="1840377" cy="246157"/>
          </a:xfrm>
          <a:prstGeom prst="rect">
            <a:avLst/>
          </a:prstGeom>
          <a:solidFill>
            <a:schemeClr val="bg1"/>
          </a:solidFill>
          <a:ln>
            <a:noFill/>
          </a:ln>
        </p:spPr>
        <p:txBody>
          <a:bodyPr wrap="square" lIns="71981" rIns="71981" rtlCol="0">
            <a:spAutoFit/>
          </a:bodyPr>
          <a:lstStyle/>
          <a:p>
            <a:pPr algn="ctr"/>
            <a:r>
              <a:rPr lang="en-US" sz="1000" dirty="0"/>
              <a:t>Unintegrated mining (PFT)</a:t>
            </a:r>
          </a:p>
        </p:txBody>
      </p:sp>
      <p:sp>
        <p:nvSpPr>
          <p:cNvPr id="8" name="TextBox 7">
            <a:extLst>
              <a:ext uri="{FF2B5EF4-FFF2-40B4-BE49-F238E27FC236}">
                <a16:creationId xmlns:a16="http://schemas.microsoft.com/office/drawing/2014/main" id="{EE114D0B-DD94-4F8E-818B-DBE7710C607D}"/>
              </a:ext>
            </a:extLst>
          </p:cNvPr>
          <p:cNvSpPr txBox="1"/>
          <p:nvPr/>
        </p:nvSpPr>
        <p:spPr>
          <a:xfrm>
            <a:off x="1394044" y="5664608"/>
            <a:ext cx="2045980" cy="246157"/>
          </a:xfrm>
          <a:prstGeom prst="rect">
            <a:avLst/>
          </a:prstGeom>
          <a:solidFill>
            <a:schemeClr val="bg1"/>
          </a:solidFill>
          <a:ln>
            <a:noFill/>
          </a:ln>
        </p:spPr>
        <p:txBody>
          <a:bodyPr wrap="square" lIns="71981" rIns="71981" rtlCol="0">
            <a:spAutoFit/>
          </a:bodyPr>
          <a:lstStyle/>
          <a:p>
            <a:pPr algn="ctr"/>
            <a:r>
              <a:rPr lang="en-US" sz="1000" dirty="0"/>
              <a:t>Integrated mining (SCO)</a:t>
            </a:r>
          </a:p>
        </p:txBody>
      </p:sp>
      <p:sp>
        <p:nvSpPr>
          <p:cNvPr id="7" name="txtBoxMetadata" hidden="1">
            <a:extLst>
              <a:ext uri="{FF2B5EF4-FFF2-40B4-BE49-F238E27FC236}">
                <a16:creationId xmlns:a16="http://schemas.microsoft.com/office/drawing/2014/main" id="{9C6FA90B-7C00-4453-BBF9-114B2B6CD0AB}"/>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14-Mar-22 9:20:25 PM</a:t>
            </a:r>
          </a:p>
          <a:p>
            <a:r>
              <a:rPr lang="en-US" sz="100">
                <a:solidFill>
                  <a:srgbClr val="FFFFFF"/>
                </a:solidFill>
              </a:rPr>
              <a:t>by yoges.palaniappan</a:t>
            </a:r>
            <a:endParaRPr lang="en-US" sz="100" dirty="0" err="1">
              <a:solidFill>
                <a:srgbClr val="FFFFFF"/>
              </a:solidFill>
            </a:endParaRPr>
          </a:p>
        </p:txBody>
      </p:sp>
    </p:spTree>
    <p:extLst>
      <p:ext uri="{BB962C8B-B14F-4D97-AF65-F5344CB8AC3E}">
        <p14:creationId xmlns:p14="http://schemas.microsoft.com/office/powerpoint/2010/main" val="246566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6C9E-26DF-431E-BEA4-A544E2E3D04F}"/>
              </a:ext>
            </a:extLst>
          </p:cNvPr>
          <p:cNvSpPr>
            <a:spLocks noGrp="1"/>
          </p:cNvSpPr>
          <p:nvPr>
            <p:ph type="title"/>
          </p:nvPr>
        </p:nvSpPr>
        <p:spPr/>
        <p:txBody>
          <a:bodyPr/>
          <a:lstStyle/>
          <a:p>
            <a:r>
              <a:rPr lang="en-US" dirty="0"/>
              <a:t>… with most GHG emissions occurring from stationary combustion sources, particularly, heaters, boilers, and cogeneration</a:t>
            </a:r>
          </a:p>
        </p:txBody>
      </p:sp>
      <p:graphicFrame>
        <p:nvGraphicFramePr>
          <p:cNvPr id="15" name="Content Placeholder 14">
            <a:extLst>
              <a:ext uri="{FF2B5EF4-FFF2-40B4-BE49-F238E27FC236}">
                <a16:creationId xmlns:a16="http://schemas.microsoft.com/office/drawing/2014/main" id="{E53FF304-A07A-45BF-940A-A80AEE4F619C}"/>
              </a:ext>
            </a:extLst>
          </p:cNvPr>
          <p:cNvGraphicFramePr>
            <a:graphicFrameLocks noGrp="1"/>
          </p:cNvGraphicFramePr>
          <p:nvPr>
            <p:ph idx="1"/>
          </p:nvPr>
        </p:nvGraphicFramePr>
        <p:xfrm>
          <a:off x="480889" y="1484820"/>
          <a:ext cx="3526507"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669F5883-533E-42D8-893A-CD4862BA5E58}"/>
              </a:ext>
            </a:extLst>
          </p:cNvPr>
          <p:cNvSpPr>
            <a:spLocks noGrp="1"/>
          </p:cNvSpPr>
          <p:nvPr>
            <p:ph type="ftr" sz="quarter" idx="13"/>
          </p:nvPr>
        </p:nvSpPr>
        <p:spPr/>
        <p:txBody>
          <a:bodyPr/>
          <a:lstStyle/>
          <a:p>
            <a:r>
              <a:rPr lang="en-US" dirty="0"/>
              <a:t>Oil Sands Dialogue | July 2022</a:t>
            </a:r>
          </a:p>
        </p:txBody>
      </p:sp>
      <p:sp>
        <p:nvSpPr>
          <p:cNvPr id="5" name="txtBoxMetadata" hidden="1">
            <a:extLst>
              <a:ext uri="{FF2B5EF4-FFF2-40B4-BE49-F238E27FC236}">
                <a16:creationId xmlns:a16="http://schemas.microsoft.com/office/drawing/2014/main" id="{952C48F0-4483-4C62-A93F-D67316FA030F}"/>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14-Mar-22 9:34:12 PM</a:t>
            </a:r>
          </a:p>
          <a:p>
            <a:r>
              <a:rPr lang="en-US" sz="100">
                <a:solidFill>
                  <a:srgbClr val="FFFFFF"/>
                </a:solidFill>
              </a:rPr>
              <a:t>by yoges.palaniappan</a:t>
            </a:r>
            <a:endParaRPr lang="en-US" sz="100" dirty="0" err="1">
              <a:solidFill>
                <a:srgbClr val="FFFFFF"/>
              </a:solidFill>
            </a:endParaRPr>
          </a:p>
        </p:txBody>
      </p:sp>
      <p:graphicFrame>
        <p:nvGraphicFramePr>
          <p:cNvPr id="12" name="Content Placeholder 11">
            <a:extLst>
              <a:ext uri="{FF2B5EF4-FFF2-40B4-BE49-F238E27FC236}">
                <a16:creationId xmlns:a16="http://schemas.microsoft.com/office/drawing/2014/main" id="{069E1940-D114-4F40-898A-CF7CB6B955E5}"/>
              </a:ext>
            </a:extLst>
          </p:cNvPr>
          <p:cNvGraphicFramePr>
            <a:graphicFrameLocks noGrp="1"/>
          </p:cNvGraphicFramePr>
          <p:nvPr>
            <p:ph idx="12"/>
          </p:nvPr>
        </p:nvGraphicFramePr>
        <p:xfrm>
          <a:off x="4296245" y="1484820"/>
          <a:ext cx="7414869" cy="4751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14">
            <a:extLst>
              <a:ext uri="{FF2B5EF4-FFF2-40B4-BE49-F238E27FC236}">
                <a16:creationId xmlns:a16="http://schemas.microsoft.com/office/drawing/2014/main" id="{D9173ACE-F6EC-4292-A46E-F03EC0E5F9DF}"/>
              </a:ext>
            </a:extLst>
          </p:cNvPr>
          <p:cNvGraphicFramePr>
            <a:graphicFrameLocks/>
          </p:cNvGraphicFramePr>
          <p:nvPr>
            <p:extLst>
              <p:ext uri="{D42A27DB-BD31-4B8C-83A1-F6EECF244321}">
                <p14:modId xmlns:p14="http://schemas.microsoft.com/office/powerpoint/2010/main" val="1324754102"/>
              </p:ext>
            </p:extLst>
          </p:nvPr>
        </p:nvGraphicFramePr>
        <p:xfrm>
          <a:off x="480886" y="1484819"/>
          <a:ext cx="3526507" cy="4751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181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370D-CADF-4C93-B635-E4F1C7DD2DED}"/>
              </a:ext>
            </a:extLst>
          </p:cNvPr>
          <p:cNvSpPr>
            <a:spLocks noGrp="1"/>
          </p:cNvSpPr>
          <p:nvPr>
            <p:ph type="title"/>
          </p:nvPr>
        </p:nvSpPr>
        <p:spPr/>
        <p:txBody>
          <a:bodyPr/>
          <a:lstStyle/>
          <a:p>
            <a:r>
              <a:rPr lang="en-US" sz="2399" dirty="0"/>
              <a:t>Different concentrations of CO</a:t>
            </a:r>
            <a:r>
              <a:rPr lang="en-US" sz="2399" baseline="-25000" dirty="0"/>
              <a:t>2</a:t>
            </a:r>
            <a:r>
              <a:rPr lang="en-US" sz="2399" dirty="0"/>
              <a:t> emission sources influence capture cost, with lower purity streams having high costs to dehydrate and compress</a:t>
            </a:r>
          </a:p>
        </p:txBody>
      </p:sp>
      <p:graphicFrame>
        <p:nvGraphicFramePr>
          <p:cNvPr id="8" name="Content Placeholder 6">
            <a:extLst>
              <a:ext uri="{FF2B5EF4-FFF2-40B4-BE49-F238E27FC236}">
                <a16:creationId xmlns:a16="http://schemas.microsoft.com/office/drawing/2014/main" id="{AEB7EF58-5B63-4B83-9480-7D2436696F0E}"/>
              </a:ext>
            </a:extLst>
          </p:cNvPr>
          <p:cNvGraphicFramePr>
            <a:graphicFrameLocks noGrp="1"/>
          </p:cNvGraphicFramePr>
          <p:nvPr>
            <p:ph idx="1"/>
          </p:nvPr>
        </p:nvGraphicFramePr>
        <p:xfrm>
          <a:off x="480888" y="1484820"/>
          <a:ext cx="5470687" cy="4751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39D544AC-EF6C-4B93-8D19-8D4CC3AE5AFB}"/>
              </a:ext>
            </a:extLst>
          </p:cNvPr>
          <p:cNvGraphicFramePr>
            <a:graphicFrameLocks noGrp="1"/>
          </p:cNvGraphicFramePr>
          <p:nvPr>
            <p:ph idx="11"/>
          </p:nvPr>
        </p:nvGraphicFramePr>
        <p:xfrm>
          <a:off x="6240426" y="1484820"/>
          <a:ext cx="5470688" cy="47517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a:extLst>
              <a:ext uri="{FF2B5EF4-FFF2-40B4-BE49-F238E27FC236}">
                <a16:creationId xmlns:a16="http://schemas.microsoft.com/office/drawing/2014/main" id="{D6655729-08BA-4F1D-B1BE-8860075CA3CA}"/>
              </a:ext>
            </a:extLst>
          </p:cNvPr>
          <p:cNvSpPr>
            <a:spLocks noGrp="1"/>
          </p:cNvSpPr>
          <p:nvPr>
            <p:ph type="ftr" sz="quarter" idx="12"/>
          </p:nvPr>
        </p:nvSpPr>
        <p:spPr/>
        <p:txBody>
          <a:bodyPr/>
          <a:lstStyle/>
          <a:p>
            <a:r>
              <a:rPr lang="en-US" dirty="0"/>
              <a:t>Oil Sands Dialogue | July 2022</a:t>
            </a:r>
          </a:p>
        </p:txBody>
      </p:sp>
      <p:sp>
        <p:nvSpPr>
          <p:cNvPr id="4" name="txtBoxMetadata" hidden="1">
            <a:extLst>
              <a:ext uri="{FF2B5EF4-FFF2-40B4-BE49-F238E27FC236}">
                <a16:creationId xmlns:a16="http://schemas.microsoft.com/office/drawing/2014/main" id="{0A8DF491-5889-4294-96E2-1F55D248B47E}"/>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14-Mar-22 9:45:36 PM</a:t>
            </a:r>
          </a:p>
          <a:p>
            <a:r>
              <a:rPr lang="en-US" sz="100">
                <a:solidFill>
                  <a:srgbClr val="FFFFFF"/>
                </a:solidFill>
              </a:rPr>
              <a:t>by yoges.palaniappan</a:t>
            </a:r>
            <a:endParaRPr lang="en-US" sz="100" dirty="0" err="1">
              <a:solidFill>
                <a:srgbClr val="FFFFFF"/>
              </a:solidFill>
            </a:endParaRPr>
          </a:p>
        </p:txBody>
      </p:sp>
    </p:spTree>
    <p:extLst>
      <p:ext uri="{BB962C8B-B14F-4D97-AF65-F5344CB8AC3E}">
        <p14:creationId xmlns:p14="http://schemas.microsoft.com/office/powerpoint/2010/main" val="399367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7DE8-7DEF-4D48-AC5C-1103C70FDDAC}"/>
              </a:ext>
            </a:extLst>
          </p:cNvPr>
          <p:cNvSpPr>
            <a:spLocks noGrp="1"/>
          </p:cNvSpPr>
          <p:nvPr>
            <p:ph type="title"/>
          </p:nvPr>
        </p:nvSpPr>
        <p:spPr/>
        <p:txBody>
          <a:bodyPr/>
          <a:lstStyle/>
          <a:p>
            <a:r>
              <a:rPr lang="en-US" dirty="0"/>
              <a:t>Capture opportunities from steam methane reforming would be among the lowest opportunities in the oil sands</a:t>
            </a:r>
          </a:p>
        </p:txBody>
      </p:sp>
      <p:graphicFrame>
        <p:nvGraphicFramePr>
          <p:cNvPr id="54" name="Chart1">
            <a:extLst>
              <a:ext uri="{FF2B5EF4-FFF2-40B4-BE49-F238E27FC236}">
                <a16:creationId xmlns:a16="http://schemas.microsoft.com/office/drawing/2014/main" id="{BD822821-DE1D-48DD-B007-65256B18EA1E}"/>
              </a:ext>
            </a:extLst>
          </p:cNvPr>
          <p:cNvGraphicFramePr>
            <a:graphicFrameLocks noGrp="1"/>
          </p:cNvGraphicFramePr>
          <p:nvPr>
            <p:ph idx="11"/>
          </p:nvPr>
        </p:nvGraphicFramePr>
        <p:xfrm>
          <a:off x="6240426" y="1484820"/>
          <a:ext cx="5470688"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0DA3B550-5AF8-4381-B2B0-9013572DD95A}"/>
              </a:ext>
            </a:extLst>
          </p:cNvPr>
          <p:cNvSpPr>
            <a:spLocks noGrp="1"/>
          </p:cNvSpPr>
          <p:nvPr>
            <p:ph type="ftr" sz="quarter" idx="12"/>
          </p:nvPr>
        </p:nvSpPr>
        <p:spPr/>
        <p:txBody>
          <a:bodyPr/>
          <a:lstStyle/>
          <a:p>
            <a:r>
              <a:rPr lang="en-US" dirty="0"/>
              <a:t>Oil Sands Dialogue | July 2022</a:t>
            </a:r>
          </a:p>
        </p:txBody>
      </p:sp>
      <p:sp>
        <p:nvSpPr>
          <p:cNvPr id="4" name="txtBoxMetadata" hidden="1">
            <a:extLst>
              <a:ext uri="{FF2B5EF4-FFF2-40B4-BE49-F238E27FC236}">
                <a16:creationId xmlns:a16="http://schemas.microsoft.com/office/drawing/2014/main" id="{C5BCBCD1-852E-436E-920F-0FC87D2D77BB}"/>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14-Mar-22 9:54:13 PM</a:t>
            </a:r>
          </a:p>
          <a:p>
            <a:r>
              <a:rPr lang="en-US" sz="100">
                <a:solidFill>
                  <a:srgbClr val="FFFFFF"/>
                </a:solidFill>
              </a:rPr>
              <a:t>by yoges.palaniappan</a:t>
            </a:r>
            <a:endParaRPr lang="en-US" sz="100" dirty="0" err="1">
              <a:solidFill>
                <a:srgbClr val="FFFFFF"/>
              </a:solidFill>
            </a:endParaRPr>
          </a:p>
        </p:txBody>
      </p:sp>
      <p:pic>
        <p:nvPicPr>
          <p:cNvPr id="8" name="Content Placeholder 7" descr="Diagram&#10;&#10;Description automatically generated">
            <a:extLst>
              <a:ext uri="{FF2B5EF4-FFF2-40B4-BE49-F238E27FC236}">
                <a16:creationId xmlns:a16="http://schemas.microsoft.com/office/drawing/2014/main" id="{8A511440-C367-4F30-8F78-2FA54E0AF55E}"/>
              </a:ext>
            </a:extLst>
          </p:cNvPr>
          <p:cNvPicPr>
            <a:picLocks noGrp="1" noChangeAspect="1"/>
          </p:cNvPicPr>
          <p:nvPr>
            <p:ph idx="1"/>
          </p:nvPr>
        </p:nvPicPr>
        <p:blipFill>
          <a:blip r:embed="rId4"/>
          <a:stretch>
            <a:fillRect/>
          </a:stretch>
        </p:blipFill>
        <p:spPr/>
      </p:pic>
      <p:sp>
        <p:nvSpPr>
          <p:cNvPr id="13" name="txtboxChartTitle">
            <a:extLst>
              <a:ext uri="{FF2B5EF4-FFF2-40B4-BE49-F238E27FC236}">
                <a16:creationId xmlns:a16="http://schemas.microsoft.com/office/drawing/2014/main" id="{E0EA3A35-FCB2-4FD4-AE3F-31A07E2D1EF3}"/>
              </a:ext>
            </a:extLst>
          </p:cNvPr>
          <p:cNvSpPr txBox="1">
            <a:spLocks/>
          </p:cNvSpPr>
          <p:nvPr/>
        </p:nvSpPr>
        <p:spPr>
          <a:xfrm>
            <a:off x="481013" y="1484314"/>
            <a:ext cx="5470688" cy="288000"/>
          </a:xfrm>
          <a:prstGeom prst="rect">
            <a:avLst/>
          </a:prstGeom>
          <a:solidFill>
            <a:srgbClr val="7F8080"/>
          </a:solidFill>
          <a:ln w="9525" cmpd="sng">
            <a:noFill/>
            <a:prstDash val="solid"/>
            <a:headEnd type="none" w="med" len="med"/>
            <a:tailEnd type="triangle" w="med" len="med"/>
          </a:ln>
        </p:spPr>
        <p:txBody>
          <a:bodyPr wrap="square" lIns="72000" tIns="0" rIns="7200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1" i="0" u="none" strike="noStrike" dirty="0">
                <a:solidFill>
                  <a:srgbClr val="FFFFFF"/>
                </a:solidFill>
                <a:latin typeface="Arial" panose="020B0604020202020204" pitchFamily="34" charset="0"/>
                <a:cs typeface="Arial" panose="020B0604020202020204" pitchFamily="34" charset="0"/>
              </a:rPr>
              <a:t>Illustration of CO</a:t>
            </a:r>
            <a:r>
              <a:rPr lang="en-US" sz="1200" b="1" i="0" u="none" strike="noStrike" baseline="-25000" dirty="0">
                <a:solidFill>
                  <a:srgbClr val="FFFFFF"/>
                </a:solidFill>
                <a:latin typeface="Arial" panose="020B0604020202020204" pitchFamily="34" charset="0"/>
                <a:cs typeface="Arial" panose="020B0604020202020204" pitchFamily="34" charset="0"/>
              </a:rPr>
              <a:t>2 </a:t>
            </a:r>
            <a:r>
              <a:rPr lang="en-US" sz="1200" b="1" i="0" u="none" strike="noStrike" dirty="0">
                <a:solidFill>
                  <a:srgbClr val="FFFFFF"/>
                </a:solidFill>
                <a:latin typeface="Arial" panose="020B0604020202020204" pitchFamily="34" charset="0"/>
                <a:cs typeface="Arial" panose="020B0604020202020204" pitchFamily="34" charset="0"/>
              </a:rPr>
              <a:t>streams from methane reforming</a:t>
            </a:r>
            <a:endParaRPr lang="en-US" sz="1200" b="1" i="0" u="none" strike="noStrike" baseline="-25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83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CB5C23A-306D-4BD8-B58A-C48E24F78197}"/>
              </a:ext>
            </a:extLst>
          </p:cNvPr>
          <p:cNvSpPr>
            <a:spLocks noGrp="1"/>
          </p:cNvSpPr>
          <p:nvPr>
            <p:ph type="title"/>
          </p:nvPr>
        </p:nvSpPr>
        <p:spPr/>
        <p:txBody>
          <a:bodyPr/>
          <a:lstStyle/>
          <a:p>
            <a:r>
              <a:rPr lang="en-US"/>
              <a:t>Key consideration is also the need to transport captured CO</a:t>
            </a:r>
            <a:r>
              <a:rPr lang="en-US" baseline="-25000"/>
              <a:t>2</a:t>
            </a:r>
            <a:r>
              <a:rPr lang="en-US"/>
              <a:t> to potential use or sequestration sites</a:t>
            </a:r>
          </a:p>
        </p:txBody>
      </p:sp>
      <p:pic>
        <p:nvPicPr>
          <p:cNvPr id="17" name="Content Placeholder 16" descr="Map&#10;&#10;Description automatically generated">
            <a:extLst>
              <a:ext uri="{FF2B5EF4-FFF2-40B4-BE49-F238E27FC236}">
                <a16:creationId xmlns:a16="http://schemas.microsoft.com/office/drawing/2014/main" id="{8120CC80-129F-05E5-BE94-C4BF387B835B}"/>
              </a:ext>
            </a:extLst>
          </p:cNvPr>
          <p:cNvPicPr>
            <a:picLocks noGrp="1" noChangeAspect="1"/>
          </p:cNvPicPr>
          <p:nvPr>
            <p:ph idx="1"/>
          </p:nvPr>
        </p:nvPicPr>
        <p:blipFill>
          <a:blip r:embed="rId3"/>
          <a:stretch>
            <a:fillRect/>
          </a:stretch>
        </p:blipFill>
        <p:spPr>
          <a:xfrm>
            <a:off x="481013" y="1486282"/>
            <a:ext cx="5470525" cy="4749036"/>
          </a:xfrm>
        </p:spPr>
      </p:pic>
      <p:sp>
        <p:nvSpPr>
          <p:cNvPr id="3" name="Content Placeholder 2">
            <a:extLst>
              <a:ext uri="{FF2B5EF4-FFF2-40B4-BE49-F238E27FC236}">
                <a16:creationId xmlns:a16="http://schemas.microsoft.com/office/drawing/2014/main" id="{D4258D25-C0F4-4984-9AF0-5B82A727C625}"/>
              </a:ext>
            </a:extLst>
          </p:cNvPr>
          <p:cNvSpPr>
            <a:spLocks noGrp="1"/>
          </p:cNvSpPr>
          <p:nvPr>
            <p:ph idx="11"/>
          </p:nvPr>
        </p:nvSpPr>
        <p:spPr/>
        <p:txBody>
          <a:bodyPr/>
          <a:lstStyle/>
          <a:p>
            <a:r>
              <a:rPr lang="en-US" dirty="0"/>
              <a:t>Alberta already has an established carbon trunk line connecting industrial facilities near Red Deer and in Fort Saskatchewan with sequestration near Edmonton.</a:t>
            </a:r>
          </a:p>
          <a:p>
            <a:r>
              <a:rPr lang="en-US" dirty="0"/>
              <a:t>Most oil sands operations are far from sequestration opportunities and long-distance transportation infrastructure is already being proposed.</a:t>
            </a:r>
          </a:p>
          <a:p>
            <a:endParaRPr lang="en-US" dirty="0"/>
          </a:p>
        </p:txBody>
      </p:sp>
      <p:sp>
        <p:nvSpPr>
          <p:cNvPr id="4" name="Footer Placeholder 3">
            <a:extLst>
              <a:ext uri="{FF2B5EF4-FFF2-40B4-BE49-F238E27FC236}">
                <a16:creationId xmlns:a16="http://schemas.microsoft.com/office/drawing/2014/main" id="{1A58446E-3C3C-4F0F-ABA0-475A6787AB71}"/>
              </a:ext>
            </a:extLst>
          </p:cNvPr>
          <p:cNvSpPr>
            <a:spLocks noGrp="1"/>
          </p:cNvSpPr>
          <p:nvPr>
            <p:ph type="ftr" sz="quarter" idx="12"/>
          </p:nvPr>
        </p:nvSpPr>
        <p:spPr/>
        <p:txBody>
          <a:bodyPr/>
          <a:lstStyle/>
          <a:p>
            <a:r>
              <a:rPr lang="en-US" dirty="0"/>
              <a:t>Oil Sands Dialogue | July 2022</a:t>
            </a:r>
          </a:p>
        </p:txBody>
      </p:sp>
    </p:spTree>
    <p:extLst>
      <p:ext uri="{BB962C8B-B14F-4D97-AF65-F5344CB8AC3E}">
        <p14:creationId xmlns:p14="http://schemas.microsoft.com/office/powerpoint/2010/main" val="43141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CCB3-AA80-41E8-A35A-CAFFAE0D917E}"/>
              </a:ext>
            </a:extLst>
          </p:cNvPr>
          <p:cNvSpPr>
            <a:spLocks noGrp="1"/>
          </p:cNvSpPr>
          <p:nvPr>
            <p:ph type="title"/>
          </p:nvPr>
        </p:nvSpPr>
        <p:spPr>
          <a:xfrm>
            <a:off x="480889" y="837315"/>
            <a:ext cx="11230224" cy="1821266"/>
          </a:xfrm>
        </p:spPr>
        <p:txBody>
          <a:bodyPr/>
          <a:lstStyle/>
          <a:p>
            <a:r>
              <a:rPr lang="en-US" dirty="0"/>
              <a:t>The global experience with carbon capture and storage (CCS)</a:t>
            </a:r>
          </a:p>
        </p:txBody>
      </p:sp>
      <p:sp>
        <p:nvSpPr>
          <p:cNvPr id="3" name="Footer Placeholder 2">
            <a:extLst>
              <a:ext uri="{FF2B5EF4-FFF2-40B4-BE49-F238E27FC236}">
                <a16:creationId xmlns:a16="http://schemas.microsoft.com/office/drawing/2014/main" id="{702C17E8-A26C-47A8-ADAB-2556AD5AED8D}"/>
              </a:ext>
            </a:extLst>
          </p:cNvPr>
          <p:cNvSpPr>
            <a:spLocks noGrp="1"/>
          </p:cNvSpPr>
          <p:nvPr>
            <p:ph type="ftr" sz="quarter" idx="14"/>
          </p:nvPr>
        </p:nvSpPr>
        <p:spPr>
          <a:xfrm>
            <a:off x="6240425" y="893"/>
            <a:ext cx="5470688" cy="359906"/>
          </a:xfrm>
        </p:spPr>
        <p:txBody>
          <a:bodyPr/>
          <a:lstStyle/>
          <a:p>
            <a:r>
              <a:rPr lang="en-US" dirty="0"/>
              <a:t>Oil Sands Dialogue | July 2022</a:t>
            </a:r>
          </a:p>
        </p:txBody>
      </p:sp>
      <p:sp>
        <p:nvSpPr>
          <p:cNvPr id="5" name="Text Placeholder 4">
            <a:extLst>
              <a:ext uri="{FF2B5EF4-FFF2-40B4-BE49-F238E27FC236}">
                <a16:creationId xmlns:a16="http://schemas.microsoft.com/office/drawing/2014/main" id="{9762CE4F-B527-44B5-ADE5-093C50FC8AC3}"/>
              </a:ext>
            </a:extLst>
          </p:cNvPr>
          <p:cNvSpPr>
            <a:spLocks noGrp="1"/>
          </p:cNvSpPr>
          <p:nvPr>
            <p:ph type="body" idx="1"/>
          </p:nvPr>
        </p:nvSpPr>
        <p:spPr>
          <a:xfrm>
            <a:off x="480888" y="2997065"/>
            <a:ext cx="7961569" cy="1241042"/>
          </a:xfrm>
        </p:spPr>
        <p:txBody>
          <a:bodyPr/>
          <a:lstStyle/>
          <a:p>
            <a:r>
              <a:rPr lang="en-US" dirty="0"/>
              <a:t>What is CCS, how does it work, and what are the opportunities and challenges? </a:t>
            </a:r>
          </a:p>
          <a:p>
            <a:r>
              <a:rPr lang="en-US" dirty="0"/>
              <a:t>CCS is advancing around the world. What are these various projects, their objectives, and contexts?</a:t>
            </a:r>
          </a:p>
          <a:p>
            <a:endParaRPr lang="en-US" dirty="0"/>
          </a:p>
        </p:txBody>
      </p:sp>
      <p:sp>
        <p:nvSpPr>
          <p:cNvPr id="6" name="Text Placeholder 5">
            <a:extLst>
              <a:ext uri="{FF2B5EF4-FFF2-40B4-BE49-F238E27FC236}">
                <a16:creationId xmlns:a16="http://schemas.microsoft.com/office/drawing/2014/main" id="{1034B55E-D273-4AE5-B988-996ECAE0CB21}"/>
              </a:ext>
            </a:extLst>
          </p:cNvPr>
          <p:cNvSpPr txBox="1">
            <a:spLocks/>
          </p:cNvSpPr>
          <p:nvPr/>
        </p:nvSpPr>
        <p:spPr>
          <a:xfrm>
            <a:off x="480888" y="5533118"/>
            <a:ext cx="8206725" cy="705119"/>
          </a:xfrm>
          <a:prstGeom prst="rect">
            <a:avLst/>
          </a:prstGeom>
        </p:spPr>
        <p:txBody>
          <a:bodyPr anchor="b"/>
          <a:lstStyle>
            <a:lvl1pPr marL="177800" indent="-177800" algn="l" defTabSz="914400" rtl="0" eaLnBrk="1" latinLnBrk="0" hangingPunct="1">
              <a:spcBef>
                <a:spcPts val="600"/>
              </a:spcBef>
              <a:spcAft>
                <a:spcPts val="400"/>
              </a:spcAft>
              <a:buClrTx/>
              <a:buSzPct val="90000"/>
              <a:buFont typeface="Arial" pitchFamily="34" charset="0"/>
              <a:buChar char="•"/>
              <a:defRPr lang="en-US" sz="1200" b="0" kern="1200" baseline="0" dirty="0" smtClean="0">
                <a:solidFill>
                  <a:schemeClr val="tx1"/>
                </a:solidFill>
                <a:latin typeface="+mn-lt"/>
                <a:ea typeface="+mn-ea"/>
                <a:cs typeface="+mn-cs"/>
              </a:defRPr>
            </a:lvl1pPr>
            <a:lvl2pPr marL="355600" indent="-177800"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2pPr>
            <a:lvl3pPr marL="533400"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3pPr>
            <a:lvl4pPr marL="727075"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4pPr>
            <a:lvl5pPr marL="906463"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rgbClr val="58595B"/>
                </a:solidFill>
              </a:rPr>
              <a:t>Celina Hwang</a:t>
            </a:r>
            <a:r>
              <a:rPr lang="en-US" sz="1000" dirty="0">
                <a:solidFill>
                  <a:srgbClr val="58595B"/>
                </a:solidFill>
              </a:rPr>
              <a:t>, Director, North American Crude Oil Markets, </a:t>
            </a:r>
            <a:r>
              <a:rPr lang="en-US" sz="1000" dirty="0">
                <a:solidFill>
                  <a:srgbClr val="58595B"/>
                </a:solidFill>
                <a:hlinkClick r:id="rId3"/>
              </a:rPr>
              <a:t>celina.hwang@ihsmarkit.com</a:t>
            </a:r>
            <a:r>
              <a:rPr lang="en-US" sz="1000" dirty="0">
                <a:solidFill>
                  <a:srgbClr val="58595B"/>
                </a:solidFill>
              </a:rPr>
              <a:t>  </a:t>
            </a:r>
          </a:p>
        </p:txBody>
      </p:sp>
    </p:spTree>
    <p:extLst>
      <p:ext uri="{BB962C8B-B14F-4D97-AF65-F5344CB8AC3E}">
        <p14:creationId xmlns:p14="http://schemas.microsoft.com/office/powerpoint/2010/main" val="216030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About this report</a:t>
            </a:r>
          </a:p>
        </p:txBody>
      </p:sp>
      <p:sp>
        <p:nvSpPr>
          <p:cNvPr id="9" name="Content Placeholder 8"/>
          <p:cNvSpPr>
            <a:spLocks noGrp="1"/>
          </p:cNvSpPr>
          <p:nvPr>
            <p:ph idx="1"/>
          </p:nvPr>
        </p:nvSpPr>
        <p:spPr/>
        <p:txBody>
          <a:bodyPr/>
          <a:lstStyle/>
          <a:p>
            <a:pPr marL="0" indent="0">
              <a:buNone/>
            </a:pPr>
            <a:r>
              <a:rPr lang="en-US" dirty="0"/>
              <a:t>Since 2009, IHS Markit has provided research on issues surrounding the development of the Canadian oil sands. This report focuses on carbon capture and storage and the Alberta oil sands. The Canadian oil sands announced their Pathways to Net Zero initiative to accelerate their emission reduction ambition. Carbon capture and storage (CCS) is a critical opportunity that could make large scale emission reductions in the oil sands. This report will explore CCS and its potential in the Alberta oil sands. What are its components and what are the unique opportunities and challenges in relation to the oil sands.</a:t>
            </a:r>
          </a:p>
          <a:p>
            <a:pPr marL="0" indent="0">
              <a:buNone/>
            </a:pPr>
            <a:r>
              <a:rPr lang="en-US" b="1" dirty="0"/>
              <a:t>Context</a:t>
            </a:r>
            <a:r>
              <a:rPr lang="en-US" dirty="0"/>
              <a:t>. This report is part of a series of reports from the IHS Markit Canadian Oil Sands Dialogue. The dialogue convenes stakeholders to participate in an objective analysis of the benefits, costs, and impacts of various choices associated with the development of the Canadian oil sands. Stakeholders include representatives from government, regulators, oil companies, and nongovernmental organizations.</a:t>
            </a:r>
          </a:p>
          <a:p>
            <a:pPr marL="0" indent="0">
              <a:buNone/>
            </a:pPr>
            <a:r>
              <a:rPr lang="en-US" dirty="0"/>
              <a:t>This report and past Canadian Oil Sands Dialogue reports can be downloaded at </a:t>
            </a:r>
            <a:r>
              <a:rPr lang="en-US" u="sng" dirty="0">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www.ihsmarkit.com/oilsandsdialogue</a:t>
            </a:r>
            <a:endParaRPr lang="en-US" u="sng" dirty="0">
              <a:effectLst/>
              <a:ea typeface="Times New Roman" panose="02020603050405020304" pitchFamily="18" charset="0"/>
              <a:cs typeface="Times New Roman" panose="02020603050405020304" pitchFamily="18" charset="0"/>
            </a:endParaRPr>
          </a:p>
          <a:p>
            <a:pPr marL="0" indent="0">
              <a:buNone/>
            </a:pPr>
            <a:r>
              <a:rPr lang="en-US" b="1" dirty="0">
                <a:cs typeface="Times New Roman" panose="02020603050405020304" pitchFamily="18" charset="0"/>
              </a:rPr>
              <a:t>Methodology. </a:t>
            </a:r>
            <a:r>
              <a:rPr lang="en-US" dirty="0">
                <a:cs typeface="Times New Roman" panose="02020603050405020304" pitchFamily="18" charset="0"/>
              </a:rPr>
              <a:t>IHS Markit conducted its own extensive research and analysis on this topic, both independently and in consultation with stakeholders. The work was completed in late 2021 prior to recent changes in federal policy, which could alter some of the key insights.</a:t>
            </a:r>
            <a:endParaRPr lang="en-US" b="1" dirty="0"/>
          </a:p>
        </p:txBody>
      </p:sp>
      <p:sp>
        <p:nvSpPr>
          <p:cNvPr id="12" name="Footer Placeholder 11"/>
          <p:cNvSpPr>
            <a:spLocks noGrp="1"/>
          </p:cNvSpPr>
          <p:nvPr>
            <p:ph type="ftr" sz="quarter" idx="11"/>
          </p:nvPr>
        </p:nvSpPr>
        <p:spPr/>
        <p:txBody>
          <a:bodyPr/>
          <a:lstStyle/>
          <a:p>
            <a:r>
              <a:rPr lang="en-US" dirty="0"/>
              <a:t>Oil Sands Dialogue | July 2022</a:t>
            </a:r>
          </a:p>
        </p:txBody>
      </p:sp>
    </p:spTree>
    <p:extLst>
      <p:ext uri="{BB962C8B-B14F-4D97-AF65-F5344CB8AC3E}">
        <p14:creationId xmlns:p14="http://schemas.microsoft.com/office/powerpoint/2010/main" val="283822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90968E-009E-4930-BA8F-7956E66BAC28}"/>
              </a:ext>
            </a:extLst>
          </p:cNvPr>
          <p:cNvSpPr>
            <a:spLocks noGrp="1"/>
          </p:cNvSpPr>
          <p:nvPr>
            <p:ph type="title"/>
          </p:nvPr>
        </p:nvSpPr>
        <p:spPr/>
        <p:txBody>
          <a:bodyPr/>
          <a:lstStyle/>
          <a:p>
            <a:r>
              <a:rPr lang="en-US" dirty="0"/>
              <a:t>Key messages</a:t>
            </a:r>
          </a:p>
        </p:txBody>
      </p:sp>
      <p:sp>
        <p:nvSpPr>
          <p:cNvPr id="8" name="Content Placeholder 7">
            <a:extLst>
              <a:ext uri="{FF2B5EF4-FFF2-40B4-BE49-F238E27FC236}">
                <a16:creationId xmlns:a16="http://schemas.microsoft.com/office/drawing/2014/main" id="{E41E9289-7FFA-4B97-8028-AB22A9095A48}"/>
              </a:ext>
            </a:extLst>
          </p:cNvPr>
          <p:cNvSpPr>
            <a:spLocks noGrp="1"/>
          </p:cNvSpPr>
          <p:nvPr>
            <p:ph idx="1"/>
          </p:nvPr>
        </p:nvSpPr>
        <p:spPr>
          <a:xfrm>
            <a:off x="480888" y="1493526"/>
            <a:ext cx="11230225" cy="4751738"/>
          </a:xfrm>
        </p:spPr>
        <p:txBody>
          <a:bodyPr/>
          <a:lstStyle/>
          <a:p>
            <a:r>
              <a:rPr lang="en-US" b="1" dirty="0"/>
              <a:t>CCS hubs are becoming an important piece of the future of carbon capture development.</a:t>
            </a:r>
            <a:r>
              <a:rPr lang="en-US" dirty="0"/>
              <a:t> Carbon capture clusters and shared transportation and storage could reduce costs through economies of scale and decrease leverage risk.</a:t>
            </a:r>
          </a:p>
          <a:p>
            <a:r>
              <a:rPr lang="en-US" b="1" dirty="0"/>
              <a:t>The United States and United Kingdom are anticipated account for approximately 70% of carbon capture capacity in the next five years. </a:t>
            </a:r>
            <a:r>
              <a:rPr lang="en-US" dirty="0"/>
              <a:t>The United States is expected to account for 50% of the global capacity, nearly half of which is CCS capacity. The United Kingdom is looking toward primarily CCS capacity.</a:t>
            </a:r>
            <a:endParaRPr lang="en-US" b="1" dirty="0"/>
          </a:p>
          <a:p>
            <a:r>
              <a:rPr lang="en-US" b="1" dirty="0"/>
              <a:t>Many CCS projects currently announced to proceed has received governmental support to reach financial viability.</a:t>
            </a:r>
            <a:r>
              <a:rPr lang="en-US" dirty="0"/>
              <a:t> The inability to monetize captured carbon through CCS projects suggests government support via subsidies, tax credits, carbon credits, and/or grants is needed to make the project financially viable. </a:t>
            </a:r>
          </a:p>
          <a:p>
            <a:endParaRPr lang="en-US" dirty="0"/>
          </a:p>
        </p:txBody>
      </p:sp>
      <p:sp>
        <p:nvSpPr>
          <p:cNvPr id="3" name="Footer Placeholder 2">
            <a:extLst>
              <a:ext uri="{FF2B5EF4-FFF2-40B4-BE49-F238E27FC236}">
                <a16:creationId xmlns:a16="http://schemas.microsoft.com/office/drawing/2014/main" id="{5E115B2B-952F-4BDF-AB66-69056C462D39}"/>
              </a:ext>
            </a:extLst>
          </p:cNvPr>
          <p:cNvSpPr>
            <a:spLocks noGrp="1"/>
          </p:cNvSpPr>
          <p:nvPr>
            <p:ph type="ftr" sz="quarter" idx="11"/>
          </p:nvPr>
        </p:nvSpPr>
        <p:spPr/>
        <p:txBody>
          <a:bodyPr/>
          <a:lstStyle/>
          <a:p>
            <a:r>
              <a:rPr lang="en-US" dirty="0"/>
              <a:t>Oil Sands Dialogue | July 2022</a:t>
            </a:r>
          </a:p>
        </p:txBody>
      </p:sp>
    </p:spTree>
    <p:extLst>
      <p:ext uri="{BB962C8B-B14F-4D97-AF65-F5344CB8AC3E}">
        <p14:creationId xmlns:p14="http://schemas.microsoft.com/office/powerpoint/2010/main" val="125111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DA11DDCE-3C79-47AA-97F6-206D659D3E42}"/>
              </a:ext>
            </a:extLst>
          </p:cNvPr>
          <p:cNvSpPr>
            <a:spLocks noGrp="1"/>
          </p:cNvSpPr>
          <p:nvPr>
            <p:ph type="title"/>
          </p:nvPr>
        </p:nvSpPr>
        <p:spPr/>
        <p:txBody>
          <a:bodyPr/>
          <a:lstStyle/>
          <a:p>
            <a:r>
              <a:rPr lang="en-US" dirty="0"/>
              <a:t>During 2021, two large-scale new projects started operations, increasing total capture capacity to around 46 </a:t>
            </a:r>
            <a:r>
              <a:rPr lang="en-US" dirty="0" err="1"/>
              <a:t>MMt</a:t>
            </a:r>
            <a:r>
              <a:rPr lang="en-US" dirty="0"/>
              <a:t>/y  </a:t>
            </a:r>
            <a:br>
              <a:rPr lang="en-US" dirty="0"/>
            </a:br>
            <a:endParaRPr lang="en-US" dirty="0"/>
          </a:p>
        </p:txBody>
      </p:sp>
      <p:graphicFrame>
        <p:nvGraphicFramePr>
          <p:cNvPr id="17" name="Content Placeholder 18">
            <a:extLst>
              <a:ext uri="{FF2B5EF4-FFF2-40B4-BE49-F238E27FC236}">
                <a16:creationId xmlns:a16="http://schemas.microsoft.com/office/drawing/2014/main" id="{6871C35F-0B73-4347-8E84-9B6F00727A0D}"/>
              </a:ext>
            </a:extLst>
          </p:cNvPr>
          <p:cNvGraphicFramePr>
            <a:graphicFrameLocks noGrp="1"/>
          </p:cNvGraphicFramePr>
          <p:nvPr>
            <p:ph idx="1"/>
          </p:nvPr>
        </p:nvGraphicFramePr>
        <p:xfrm>
          <a:off x="480889" y="1484820"/>
          <a:ext cx="3526507" cy="3815356"/>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271F74DE-DA92-446E-B282-B57651E34C5A}"/>
              </a:ext>
            </a:extLst>
          </p:cNvPr>
          <p:cNvSpPr>
            <a:spLocks noGrp="1"/>
          </p:cNvSpPr>
          <p:nvPr>
            <p:ph type="ftr" sz="quarter" idx="13"/>
          </p:nvPr>
        </p:nvSpPr>
        <p:spPr/>
        <p:txBody>
          <a:bodyPr/>
          <a:lstStyle/>
          <a:p>
            <a:r>
              <a:rPr lang="en-US" dirty="0"/>
              <a:t>Oil Sands Dialogue | July 2022</a:t>
            </a:r>
          </a:p>
        </p:txBody>
      </p:sp>
      <p:sp>
        <p:nvSpPr>
          <p:cNvPr id="23" name="TextBox 22">
            <a:extLst>
              <a:ext uri="{FF2B5EF4-FFF2-40B4-BE49-F238E27FC236}">
                <a16:creationId xmlns:a16="http://schemas.microsoft.com/office/drawing/2014/main" id="{DD876250-EA2D-49E9-AEF3-CBDD1645DC76}"/>
              </a:ext>
            </a:extLst>
          </p:cNvPr>
          <p:cNvSpPr txBox="1"/>
          <p:nvPr/>
        </p:nvSpPr>
        <p:spPr>
          <a:xfrm>
            <a:off x="1844449" y="2879122"/>
            <a:ext cx="799385" cy="261542"/>
          </a:xfrm>
          <a:prstGeom prst="rect">
            <a:avLst/>
          </a:prstGeom>
          <a:noFill/>
        </p:spPr>
        <p:txBody>
          <a:bodyPr wrap="square" lIns="71981" rIns="71981" rtlCol="0">
            <a:spAutoFit/>
          </a:bodyPr>
          <a:lstStyle/>
          <a:p>
            <a:pPr algn="ctr"/>
            <a:r>
              <a:rPr lang="en-US" sz="1100" b="1"/>
              <a:t>46 </a:t>
            </a:r>
            <a:r>
              <a:rPr lang="en-US" sz="1100" b="1" err="1">
                <a:cs typeface="Arial"/>
              </a:rPr>
              <a:t>MMt</a:t>
            </a:r>
            <a:r>
              <a:rPr lang="en-US" sz="1100" b="1">
                <a:cs typeface="Arial"/>
              </a:rPr>
              <a:t>/y</a:t>
            </a:r>
            <a:endParaRPr lang="en-US" sz="1100" b="1"/>
          </a:p>
        </p:txBody>
      </p:sp>
      <p:sp>
        <p:nvSpPr>
          <p:cNvPr id="49" name="Content Placeholder 2">
            <a:extLst>
              <a:ext uri="{FF2B5EF4-FFF2-40B4-BE49-F238E27FC236}">
                <a16:creationId xmlns:a16="http://schemas.microsoft.com/office/drawing/2014/main" id="{AD9E6C73-25DB-494C-865D-991942008A32}"/>
              </a:ext>
            </a:extLst>
          </p:cNvPr>
          <p:cNvSpPr txBox="1">
            <a:spLocks/>
          </p:cNvSpPr>
          <p:nvPr/>
        </p:nvSpPr>
        <p:spPr>
          <a:xfrm>
            <a:off x="489147" y="5444601"/>
            <a:ext cx="11221967" cy="791956"/>
          </a:xfrm>
          <a:prstGeom prst="rect">
            <a:avLst/>
          </a:prstGeom>
        </p:spPr>
        <p:txBody>
          <a:bodyPr vert="horz" lIns="0" tIns="0" rIns="0" bIns="0" rtlCol="0">
            <a:noAutofit/>
          </a:bodyPr>
          <a:lstStyle>
            <a:lvl1pPr marL="177800" indent="-177800" algn="l" defTabSz="914400" rtl="0" eaLnBrk="1" latinLnBrk="0" hangingPunct="1">
              <a:spcBef>
                <a:spcPts val="600"/>
              </a:spcBef>
              <a:spcAft>
                <a:spcPts val="400"/>
              </a:spcAft>
              <a:buClrTx/>
              <a:buSzPct val="90000"/>
              <a:buFont typeface="Arial" pitchFamily="34" charset="0"/>
              <a:buChar char="•"/>
              <a:defRPr lang="en-US" sz="1200" b="0" kern="1200" baseline="0">
                <a:solidFill>
                  <a:schemeClr val="tx1"/>
                </a:solidFill>
                <a:latin typeface="+mn-lt"/>
                <a:ea typeface="+mn-ea"/>
                <a:cs typeface="+mn-cs"/>
              </a:defRPr>
            </a:lvl1pPr>
            <a:lvl2pPr marL="355600" indent="-177800"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2pPr>
            <a:lvl3pPr marL="533400"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3pPr>
            <a:lvl4pPr marL="727075"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4pPr>
            <a:lvl5pPr marL="906463"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pPr>
            <a:r>
              <a:rPr lang="en-US" dirty="0"/>
              <a:t>Carbon capture and utilization (CCU) projects have been the main driver for capacity growth in the past 10 years. These projects have mainly been using CO</a:t>
            </a:r>
            <a:r>
              <a:rPr lang="en-US" baseline="-25000" dirty="0"/>
              <a:t>2</a:t>
            </a:r>
            <a:r>
              <a:rPr lang="en-US" dirty="0"/>
              <a:t> for enhanced oil recovery (EOR) activities led by oil and gas companies. IHS Markit expects to see a shift toward CCS projects in the next five years. </a:t>
            </a:r>
          </a:p>
          <a:p>
            <a:pPr>
              <a:spcBef>
                <a:spcPts val="0"/>
              </a:spcBef>
              <a:spcAft>
                <a:spcPts val="300"/>
              </a:spcAft>
            </a:pPr>
            <a:r>
              <a:rPr lang="en-US" dirty="0"/>
              <a:t>CCS projects only account for 16% of the current capacity; however, this solution has a significant potential to grow as characterization of storage sites improves in different regions.</a:t>
            </a:r>
          </a:p>
        </p:txBody>
      </p:sp>
      <p:graphicFrame>
        <p:nvGraphicFramePr>
          <p:cNvPr id="11" name="Chart1">
            <a:extLst>
              <a:ext uri="{FF2B5EF4-FFF2-40B4-BE49-F238E27FC236}">
                <a16:creationId xmlns:a16="http://schemas.microsoft.com/office/drawing/2014/main" id="{32B4083F-4148-4F74-8288-DB4043DA5E9F}"/>
              </a:ext>
            </a:extLst>
          </p:cNvPr>
          <p:cNvGraphicFramePr>
            <a:graphicFrameLocks noGrp="1"/>
          </p:cNvGraphicFramePr>
          <p:nvPr/>
        </p:nvGraphicFramePr>
        <p:xfrm>
          <a:off x="4296245" y="1484819"/>
          <a:ext cx="7414869" cy="380900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41254449-DC5E-4E5E-BA6C-D23F27B786C3}"/>
              </a:ext>
            </a:extLst>
          </p:cNvPr>
          <p:cNvSpPr txBox="1"/>
          <p:nvPr/>
        </p:nvSpPr>
        <p:spPr>
          <a:xfrm>
            <a:off x="8407001" y="2628452"/>
            <a:ext cx="2082778" cy="246157"/>
          </a:xfrm>
          <a:prstGeom prst="rect">
            <a:avLst/>
          </a:prstGeom>
          <a:noFill/>
        </p:spPr>
        <p:txBody>
          <a:bodyPr wrap="square" lIns="71981" rIns="71981" rtlCol="0">
            <a:spAutoFit/>
          </a:bodyPr>
          <a:lstStyle/>
          <a:p>
            <a:r>
              <a:rPr lang="en-US" sz="1000" b="1" dirty="0">
                <a:solidFill>
                  <a:srgbClr val="EE2F53"/>
                </a:solidFill>
              </a:rPr>
              <a:t>Total CO</a:t>
            </a:r>
            <a:r>
              <a:rPr lang="en-US" sz="1000" b="1" baseline="-25000" dirty="0">
                <a:solidFill>
                  <a:srgbClr val="EE2F53"/>
                </a:solidFill>
              </a:rPr>
              <a:t>2</a:t>
            </a:r>
            <a:r>
              <a:rPr lang="en-US" sz="1000" b="1" dirty="0">
                <a:solidFill>
                  <a:srgbClr val="EE2F53"/>
                </a:solidFill>
              </a:rPr>
              <a:t> cumulative capacity </a:t>
            </a:r>
          </a:p>
        </p:txBody>
      </p:sp>
      <p:sp>
        <p:nvSpPr>
          <p:cNvPr id="14" name="txtboxCopyrightLine">
            <a:extLst>
              <a:ext uri="{FF2B5EF4-FFF2-40B4-BE49-F238E27FC236}">
                <a16:creationId xmlns:a16="http://schemas.microsoft.com/office/drawing/2014/main" id="{0C077CDD-F7DC-4866-AF95-568BD677B756}"/>
              </a:ext>
            </a:extLst>
          </p:cNvPr>
          <p:cNvSpPr txBox="1"/>
          <p:nvPr/>
        </p:nvSpPr>
        <p:spPr>
          <a:xfrm>
            <a:off x="2968764" y="5031425"/>
            <a:ext cx="1040217" cy="2539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800">
                <a:solidFill>
                  <a:srgbClr val="000000"/>
                </a:solidFill>
                <a:latin typeface="Arial" panose="020B0604020202020204" pitchFamily="34" charset="0"/>
                <a:cs typeface="Arial" pitchFamily="34" charset="0"/>
              </a:rPr>
              <a:pPr algn="r"/>
              <a:t>© 2022 IHS Markit</a:t>
            </a:fld>
            <a:endParaRPr lang="en-US" sz="800" dirty="0">
              <a:solidFill>
                <a:srgbClr val="0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77506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FD71-BA9C-46D6-A586-74B71F556BF4}"/>
              </a:ext>
            </a:extLst>
          </p:cNvPr>
          <p:cNvSpPr>
            <a:spLocks noGrp="1"/>
          </p:cNvSpPr>
          <p:nvPr>
            <p:ph type="title"/>
          </p:nvPr>
        </p:nvSpPr>
        <p:spPr>
          <a:xfrm>
            <a:off x="480888" y="550025"/>
            <a:ext cx="11230225" cy="791957"/>
          </a:xfrm>
        </p:spPr>
        <p:txBody>
          <a:bodyPr/>
          <a:lstStyle/>
          <a:p>
            <a:r>
              <a:rPr lang="en-US" dirty="0"/>
              <a:t>Capture, transport, and storage hubs are becoming important drivers for future carbon-capture development</a:t>
            </a:r>
          </a:p>
        </p:txBody>
      </p:sp>
      <p:sp>
        <p:nvSpPr>
          <p:cNvPr id="8" name="Content Placeholder 7">
            <a:extLst>
              <a:ext uri="{FF2B5EF4-FFF2-40B4-BE49-F238E27FC236}">
                <a16:creationId xmlns:a16="http://schemas.microsoft.com/office/drawing/2014/main" id="{D30C077B-C4F9-4235-BD45-B1777138E5DC}"/>
              </a:ext>
            </a:extLst>
          </p:cNvPr>
          <p:cNvSpPr>
            <a:spLocks noGrp="1"/>
          </p:cNvSpPr>
          <p:nvPr>
            <p:ph idx="11"/>
          </p:nvPr>
        </p:nvSpPr>
        <p:spPr>
          <a:xfrm>
            <a:off x="6240426" y="1484820"/>
            <a:ext cx="5470688" cy="4751738"/>
          </a:xfrm>
        </p:spPr>
        <p:txBody>
          <a:bodyPr/>
          <a:lstStyle/>
          <a:p>
            <a:r>
              <a:rPr lang="en-US" dirty="0"/>
              <a:t>One approach gaining traction is to identify or establish industrial “clusters” where an at-scale carbon-capture infrastructure buildout can be leveraged to capture emissions and transport them to an offsite storage area or “hub.” While clusters are associated to multiple emitting facilities located in the same geographic location, hubs are associated to shared transportation infrastructure and storage. Hubs are a game changer because they decrease the investment risk and could reduce costs through economies of scale. Examples of hubs:</a:t>
            </a:r>
          </a:p>
          <a:p>
            <a:pPr lvl="1"/>
            <a:r>
              <a:rPr lang="en-US" dirty="0"/>
              <a:t>East Cost UK hub in the United Kingdom</a:t>
            </a:r>
          </a:p>
          <a:p>
            <a:pPr lvl="1"/>
            <a:r>
              <a:rPr lang="en-US" dirty="0" err="1"/>
              <a:t>Porthos</a:t>
            </a:r>
            <a:r>
              <a:rPr lang="en-US" dirty="0"/>
              <a:t> in the Netherlands</a:t>
            </a:r>
          </a:p>
          <a:p>
            <a:pPr lvl="1"/>
            <a:r>
              <a:rPr lang="en-US" dirty="0"/>
              <a:t>Alberta Carbon Trunk Line (ACTL) in Canada</a:t>
            </a:r>
          </a:p>
          <a:p>
            <a:pPr lvl="1"/>
            <a:r>
              <a:rPr lang="en-US" dirty="0" err="1"/>
              <a:t>CarbonNet</a:t>
            </a:r>
            <a:r>
              <a:rPr lang="en-US" dirty="0"/>
              <a:t> in Australia</a:t>
            </a:r>
          </a:p>
          <a:p>
            <a:pPr lvl="1"/>
            <a:r>
              <a:rPr lang="en-US" dirty="0"/>
              <a:t>Xinjiang </a:t>
            </a:r>
            <a:r>
              <a:rPr lang="en-US" dirty="0" err="1"/>
              <a:t>Junggar</a:t>
            </a:r>
            <a:r>
              <a:rPr lang="en-US" dirty="0"/>
              <a:t> Basin CCS hub in mainland China</a:t>
            </a:r>
          </a:p>
          <a:p>
            <a:r>
              <a:rPr lang="en-US" dirty="0"/>
              <a:t>Norway’s Northern Lights—Longship and the Netherlands’ Port of Rotterdam CO</a:t>
            </a:r>
            <a:r>
              <a:rPr lang="en-US" baseline="-25000" dirty="0"/>
              <a:t>2</a:t>
            </a:r>
            <a:r>
              <a:rPr lang="en-US" dirty="0"/>
              <a:t> Transport Hub and Offshore Storage (</a:t>
            </a:r>
            <a:r>
              <a:rPr lang="en-US" dirty="0" err="1"/>
              <a:t>Porthos</a:t>
            </a:r>
            <a:r>
              <a:rPr lang="en-US" dirty="0"/>
              <a:t>) are in an advanced stage of development.</a:t>
            </a:r>
          </a:p>
          <a:p>
            <a:pPr lvl="1"/>
            <a:r>
              <a:rPr lang="en-US" dirty="0"/>
              <a:t>Storage hubs are also garnering interest in the United States as evidenced by continuing work funded by the US DOE and the recent announcement of the Gulf of Mexico hub</a:t>
            </a:r>
          </a:p>
          <a:p>
            <a:r>
              <a:rPr lang="en-US" dirty="0"/>
              <a:t>ACTL is the first hub currently operating, with two capture facilities closely located and a shared transportation and storage infrastructure this project is the first of its kind in the region.</a:t>
            </a:r>
          </a:p>
          <a:p>
            <a:endParaRPr lang="en-US" dirty="0"/>
          </a:p>
        </p:txBody>
      </p:sp>
      <p:sp>
        <p:nvSpPr>
          <p:cNvPr id="4" name="Footer Placeholder 3">
            <a:extLst>
              <a:ext uri="{FF2B5EF4-FFF2-40B4-BE49-F238E27FC236}">
                <a16:creationId xmlns:a16="http://schemas.microsoft.com/office/drawing/2014/main" id="{D54C9685-FC8E-41B0-AF1D-D6E8226286A5}"/>
              </a:ext>
            </a:extLst>
          </p:cNvPr>
          <p:cNvSpPr>
            <a:spLocks noGrp="1"/>
          </p:cNvSpPr>
          <p:nvPr>
            <p:ph type="ftr" sz="quarter" idx="12"/>
          </p:nvPr>
        </p:nvSpPr>
        <p:spPr>
          <a:xfrm>
            <a:off x="6240425" y="893"/>
            <a:ext cx="5470688" cy="359906"/>
          </a:xfrm>
        </p:spPr>
        <p:txBody>
          <a:bodyPr/>
          <a:lstStyle/>
          <a:p>
            <a:r>
              <a:rPr lang="en-US" dirty="0"/>
              <a:t>Oil Sands Dialogue | July 2022</a:t>
            </a:r>
          </a:p>
        </p:txBody>
      </p:sp>
      <p:sp>
        <p:nvSpPr>
          <p:cNvPr id="9" name="TextBox 8">
            <a:extLst>
              <a:ext uri="{FF2B5EF4-FFF2-40B4-BE49-F238E27FC236}">
                <a16:creationId xmlns:a16="http://schemas.microsoft.com/office/drawing/2014/main" id="{217FC90C-43FA-4488-8335-033EE230A72F}"/>
              </a:ext>
            </a:extLst>
          </p:cNvPr>
          <p:cNvSpPr txBox="1"/>
          <p:nvPr/>
        </p:nvSpPr>
        <p:spPr>
          <a:xfrm>
            <a:off x="2132151" y="2265431"/>
            <a:ext cx="3603396" cy="1323094"/>
          </a:xfrm>
          <a:prstGeom prst="rect">
            <a:avLst/>
          </a:prstGeom>
          <a:solidFill>
            <a:srgbClr val="FABFB7"/>
          </a:solidFill>
        </p:spPr>
        <p:txBody>
          <a:bodyPr wrap="square" lIns="71981" rIns="71981" rtlCol="0">
            <a:spAutoFit/>
          </a:bodyPr>
          <a:lstStyle/>
          <a:p>
            <a:r>
              <a:rPr lang="en-US" sz="3999" b="1" dirty="0"/>
              <a:t>Updated. Sent original file</a:t>
            </a:r>
          </a:p>
        </p:txBody>
      </p:sp>
      <p:pic>
        <p:nvPicPr>
          <p:cNvPr id="12" name="Content Placeholder 11" descr="Map&#10;&#10;Description automatically generated">
            <a:extLst>
              <a:ext uri="{FF2B5EF4-FFF2-40B4-BE49-F238E27FC236}">
                <a16:creationId xmlns:a16="http://schemas.microsoft.com/office/drawing/2014/main" id="{318CD47C-9FD5-4DEB-BF3E-1E39987AB261}"/>
              </a:ext>
            </a:extLst>
          </p:cNvPr>
          <p:cNvPicPr>
            <a:picLocks noGrp="1" noChangeAspect="1"/>
          </p:cNvPicPr>
          <p:nvPr>
            <p:ph idx="1"/>
          </p:nvPr>
        </p:nvPicPr>
        <p:blipFill>
          <a:blip r:embed="rId3"/>
          <a:stretch>
            <a:fillRect/>
          </a:stretch>
        </p:blipFill>
        <p:spPr/>
      </p:pic>
    </p:spTree>
    <p:extLst>
      <p:ext uri="{BB962C8B-B14F-4D97-AF65-F5344CB8AC3E}">
        <p14:creationId xmlns:p14="http://schemas.microsoft.com/office/powerpoint/2010/main" val="252539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00F9DA-7E06-4CC1-BCB3-249AE096B794}"/>
              </a:ext>
            </a:extLst>
          </p:cNvPr>
          <p:cNvSpPr>
            <a:spLocks noGrp="1"/>
          </p:cNvSpPr>
          <p:nvPr>
            <p:ph type="title"/>
          </p:nvPr>
        </p:nvSpPr>
        <p:spPr>
          <a:xfrm>
            <a:off x="480888" y="550025"/>
            <a:ext cx="11230225" cy="791957"/>
          </a:xfrm>
        </p:spPr>
        <p:txBody>
          <a:bodyPr/>
          <a:lstStyle/>
          <a:p>
            <a:r>
              <a:rPr lang="en-US" dirty="0"/>
              <a:t>United States and United Kingdom are expected to account for around 70% of the capture capacity in the next five years</a:t>
            </a:r>
          </a:p>
        </p:txBody>
      </p:sp>
      <p:sp>
        <p:nvSpPr>
          <p:cNvPr id="2" name="Content Placeholder 1">
            <a:extLst>
              <a:ext uri="{FF2B5EF4-FFF2-40B4-BE49-F238E27FC236}">
                <a16:creationId xmlns:a16="http://schemas.microsoft.com/office/drawing/2014/main" id="{B3BAD164-07AE-4AB6-99A8-5BDD8B0073B4}"/>
              </a:ext>
            </a:extLst>
          </p:cNvPr>
          <p:cNvSpPr>
            <a:spLocks noGrp="1"/>
          </p:cNvSpPr>
          <p:nvPr>
            <p:ph idx="1"/>
          </p:nvPr>
        </p:nvSpPr>
        <p:spPr>
          <a:xfrm>
            <a:off x="480889" y="1484820"/>
            <a:ext cx="5470686" cy="4751738"/>
          </a:xfrm>
        </p:spPr>
        <p:txBody>
          <a:bodyPr/>
          <a:lstStyle/>
          <a:p>
            <a:r>
              <a:rPr lang="en-US" dirty="0"/>
              <a:t>The United States will continue to be the leader of the market accounting for 50% of the capture capacity expected in the next five years from the active pipeline* of projects. </a:t>
            </a:r>
          </a:p>
          <a:p>
            <a:r>
              <a:rPr lang="en-US" dirty="0"/>
              <a:t>United Kingdom is a new player in the market. The country’s decarbonization strategy identified CCS as a key technology to meet its net-zero target. </a:t>
            </a:r>
          </a:p>
          <a:p>
            <a:r>
              <a:rPr lang="en-US" dirty="0"/>
              <a:t>Mainland China’s project pipeline is driven by CCU projects using the CO</a:t>
            </a:r>
            <a:r>
              <a:rPr lang="en-US" baseline="-25000" dirty="0"/>
              <a:t>2</a:t>
            </a:r>
            <a:r>
              <a:rPr lang="en-US" dirty="0"/>
              <a:t> captured for EOR. </a:t>
            </a:r>
          </a:p>
          <a:p>
            <a:r>
              <a:rPr lang="en-US" dirty="0"/>
              <a:t>Capture capacity for the rest of Europe is expected to more than double in the next five years mainly driven by the projects in Norway. </a:t>
            </a:r>
          </a:p>
          <a:p>
            <a:r>
              <a:rPr lang="en-US" dirty="0"/>
              <a:t>Government support from European countries has been critical for the development of a solid pipeline of CCS projects for the next five years; however, the high costs of these projects could limit the growth in the long term.</a:t>
            </a:r>
          </a:p>
        </p:txBody>
      </p:sp>
      <p:graphicFrame>
        <p:nvGraphicFramePr>
          <p:cNvPr id="50" name="Content Placeholder 17">
            <a:extLst>
              <a:ext uri="{FF2B5EF4-FFF2-40B4-BE49-F238E27FC236}">
                <a16:creationId xmlns:a16="http://schemas.microsoft.com/office/drawing/2014/main" id="{169B3FBA-7673-4CE4-894A-59F2CF2CFB88}"/>
              </a:ext>
            </a:extLst>
          </p:cNvPr>
          <p:cNvGraphicFramePr>
            <a:graphicFrameLocks noGrp="1"/>
          </p:cNvGraphicFramePr>
          <p:nvPr>
            <p:ph idx="11"/>
          </p:nvPr>
        </p:nvGraphicFramePr>
        <p:xfrm>
          <a:off x="6240426" y="1484820"/>
          <a:ext cx="5470688"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38E83112-2C56-4B20-A4DD-CAB0608699BC}"/>
              </a:ext>
            </a:extLst>
          </p:cNvPr>
          <p:cNvSpPr>
            <a:spLocks noGrp="1"/>
          </p:cNvSpPr>
          <p:nvPr>
            <p:ph type="ftr" sz="quarter" idx="12"/>
          </p:nvPr>
        </p:nvSpPr>
        <p:spPr>
          <a:xfrm>
            <a:off x="6240425" y="893"/>
            <a:ext cx="5470688" cy="359906"/>
          </a:xfrm>
        </p:spPr>
        <p:txBody>
          <a:bodyPr/>
          <a:lstStyle/>
          <a:p>
            <a:r>
              <a:rPr lang="en-US" dirty="0"/>
              <a:t>Oil Sands Dialogue | July 2022</a:t>
            </a:r>
          </a:p>
        </p:txBody>
      </p:sp>
      <p:sp>
        <p:nvSpPr>
          <p:cNvPr id="21" name="Content Placeholder 2">
            <a:extLst>
              <a:ext uri="{FF2B5EF4-FFF2-40B4-BE49-F238E27FC236}">
                <a16:creationId xmlns:a16="http://schemas.microsoft.com/office/drawing/2014/main" id="{5E2C3E74-E83B-4EFB-AF4D-225736B93D92}"/>
              </a:ext>
            </a:extLst>
          </p:cNvPr>
          <p:cNvSpPr txBox="1">
            <a:spLocks/>
          </p:cNvSpPr>
          <p:nvPr/>
        </p:nvSpPr>
        <p:spPr>
          <a:xfrm>
            <a:off x="480889" y="1484820"/>
            <a:ext cx="5477559" cy="4751738"/>
          </a:xfrm>
          <a:prstGeom prst="rect">
            <a:avLst/>
          </a:prstGeom>
        </p:spPr>
        <p:txBody>
          <a:bodyPr vert="horz" lIns="0" tIns="0" rIns="0" bIns="0" rtlCol="0">
            <a:noAutofit/>
          </a:bodyPr>
          <a:lstStyle>
            <a:lvl1pPr marL="177800" indent="-177800" algn="l" defTabSz="914400" rtl="0" eaLnBrk="1" latinLnBrk="0" hangingPunct="1">
              <a:spcBef>
                <a:spcPts val="600"/>
              </a:spcBef>
              <a:spcAft>
                <a:spcPts val="400"/>
              </a:spcAft>
              <a:buClrTx/>
              <a:buSzPct val="90000"/>
              <a:buFont typeface="Arial" pitchFamily="34" charset="0"/>
              <a:buChar char="•"/>
              <a:defRPr lang="en-US" sz="1200" b="0" kern="1200" baseline="0">
                <a:solidFill>
                  <a:schemeClr val="tx1"/>
                </a:solidFill>
                <a:latin typeface="+mn-lt"/>
                <a:ea typeface="+mn-ea"/>
                <a:cs typeface="+mn-cs"/>
              </a:defRPr>
            </a:lvl1pPr>
            <a:lvl2pPr marL="355600" indent="-177800"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2pPr>
            <a:lvl3pPr marL="533400"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3pPr>
            <a:lvl4pPr marL="727075"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4pPr>
            <a:lvl5pPr marL="906463"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pPr>
            <a:endParaRPr lang="en-US" dirty="0"/>
          </a:p>
        </p:txBody>
      </p:sp>
      <p:sp>
        <p:nvSpPr>
          <p:cNvPr id="23" name="TextBox 22">
            <a:extLst>
              <a:ext uri="{FF2B5EF4-FFF2-40B4-BE49-F238E27FC236}">
                <a16:creationId xmlns:a16="http://schemas.microsoft.com/office/drawing/2014/main" id="{6CFB2BBC-18F8-4E0D-980A-5BD82283839D}"/>
              </a:ext>
            </a:extLst>
          </p:cNvPr>
          <p:cNvSpPr txBox="1"/>
          <p:nvPr/>
        </p:nvSpPr>
        <p:spPr>
          <a:xfrm>
            <a:off x="480889" y="5928860"/>
            <a:ext cx="5405195" cy="307697"/>
          </a:xfrm>
          <a:prstGeom prst="rect">
            <a:avLst/>
          </a:prstGeom>
          <a:noFill/>
        </p:spPr>
        <p:txBody>
          <a:bodyPr wrap="square">
            <a:spAutoFit/>
          </a:bodyPr>
          <a:lstStyle/>
          <a:p>
            <a:pPr algn="l"/>
            <a:r>
              <a:rPr lang="en-US" sz="700" dirty="0">
                <a:solidFill>
                  <a:srgbClr val="000000"/>
                </a:solidFill>
                <a:latin typeface="Arial" panose="020B0604020202020204" pitchFamily="34" charset="0"/>
              </a:rPr>
              <a:t>Note: *Active pipeline includes projects that are in the planned, design, financing, or construction phases and have a reasonable probability of being operational by 2026.</a:t>
            </a:r>
          </a:p>
        </p:txBody>
      </p:sp>
      <p:sp>
        <p:nvSpPr>
          <p:cNvPr id="25" name="TextBox 24">
            <a:extLst>
              <a:ext uri="{FF2B5EF4-FFF2-40B4-BE49-F238E27FC236}">
                <a16:creationId xmlns:a16="http://schemas.microsoft.com/office/drawing/2014/main" id="{E4C3B45D-B6CD-4EA0-9BA5-C2EFBBF9833C}"/>
              </a:ext>
            </a:extLst>
          </p:cNvPr>
          <p:cNvSpPr txBox="1"/>
          <p:nvPr/>
        </p:nvSpPr>
        <p:spPr>
          <a:xfrm rot="18735726">
            <a:off x="9991616" y="2616939"/>
            <a:ext cx="457081" cy="246157"/>
          </a:xfrm>
          <a:prstGeom prst="rect">
            <a:avLst/>
          </a:prstGeom>
          <a:noFill/>
        </p:spPr>
        <p:txBody>
          <a:bodyPr wrap="square" lIns="71981" rIns="71981" rtlCol="0">
            <a:spAutoFit/>
          </a:bodyPr>
          <a:lstStyle/>
          <a:p>
            <a:r>
              <a:rPr lang="en-US" sz="1000">
                <a:solidFill>
                  <a:schemeClr val="bg1"/>
                </a:solidFill>
              </a:rPr>
              <a:t>28%</a:t>
            </a:r>
          </a:p>
        </p:txBody>
      </p:sp>
      <p:sp>
        <p:nvSpPr>
          <p:cNvPr id="26" name="TextBox 25">
            <a:extLst>
              <a:ext uri="{FF2B5EF4-FFF2-40B4-BE49-F238E27FC236}">
                <a16:creationId xmlns:a16="http://schemas.microsoft.com/office/drawing/2014/main" id="{D4B497A8-D2B9-4B22-A19C-4B661D54FDC9}"/>
              </a:ext>
            </a:extLst>
          </p:cNvPr>
          <p:cNvSpPr txBox="1"/>
          <p:nvPr/>
        </p:nvSpPr>
        <p:spPr>
          <a:xfrm rot="2658861">
            <a:off x="9602940" y="4737641"/>
            <a:ext cx="457081" cy="246157"/>
          </a:xfrm>
          <a:prstGeom prst="rect">
            <a:avLst/>
          </a:prstGeom>
          <a:noFill/>
        </p:spPr>
        <p:txBody>
          <a:bodyPr wrap="square" lIns="71981" rIns="71981" rtlCol="0">
            <a:spAutoFit/>
          </a:bodyPr>
          <a:lstStyle/>
          <a:p>
            <a:r>
              <a:rPr lang="en-US" sz="1000">
                <a:solidFill>
                  <a:schemeClr val="bg1"/>
                </a:solidFill>
              </a:rPr>
              <a:t>22%</a:t>
            </a:r>
          </a:p>
        </p:txBody>
      </p:sp>
      <p:sp>
        <p:nvSpPr>
          <p:cNvPr id="29" name="TextBox 28">
            <a:extLst>
              <a:ext uri="{FF2B5EF4-FFF2-40B4-BE49-F238E27FC236}">
                <a16:creationId xmlns:a16="http://schemas.microsoft.com/office/drawing/2014/main" id="{2382314A-4D81-40DA-9EE5-A3E987E84B06}"/>
              </a:ext>
            </a:extLst>
          </p:cNvPr>
          <p:cNvSpPr txBox="1"/>
          <p:nvPr/>
        </p:nvSpPr>
        <p:spPr>
          <a:xfrm rot="18252882">
            <a:off x="7728199" y="4571053"/>
            <a:ext cx="457081" cy="246157"/>
          </a:xfrm>
          <a:prstGeom prst="rect">
            <a:avLst/>
          </a:prstGeom>
          <a:noFill/>
        </p:spPr>
        <p:txBody>
          <a:bodyPr wrap="square" lIns="71981" rIns="71981" rtlCol="0">
            <a:spAutoFit/>
          </a:bodyPr>
          <a:lstStyle/>
          <a:p>
            <a:r>
              <a:rPr lang="en-US" sz="1000">
                <a:solidFill>
                  <a:schemeClr val="bg1"/>
                </a:solidFill>
              </a:rPr>
              <a:t>22%</a:t>
            </a:r>
          </a:p>
        </p:txBody>
      </p:sp>
      <p:sp>
        <p:nvSpPr>
          <p:cNvPr id="30" name="TextBox 29">
            <a:extLst>
              <a:ext uri="{FF2B5EF4-FFF2-40B4-BE49-F238E27FC236}">
                <a16:creationId xmlns:a16="http://schemas.microsoft.com/office/drawing/2014/main" id="{8E08B450-7C94-46D9-96AC-202B556F37ED}"/>
              </a:ext>
            </a:extLst>
          </p:cNvPr>
          <p:cNvSpPr txBox="1"/>
          <p:nvPr/>
        </p:nvSpPr>
        <p:spPr>
          <a:xfrm rot="2340006">
            <a:off x="7319028" y="2778319"/>
            <a:ext cx="457081" cy="246157"/>
          </a:xfrm>
          <a:prstGeom prst="rect">
            <a:avLst/>
          </a:prstGeom>
          <a:noFill/>
        </p:spPr>
        <p:txBody>
          <a:bodyPr wrap="square" lIns="71981" rIns="71981" rtlCol="0">
            <a:spAutoFit/>
          </a:bodyPr>
          <a:lstStyle/>
          <a:p>
            <a:pPr algn="ctr"/>
            <a:r>
              <a:rPr lang="en-US" sz="1000">
                <a:solidFill>
                  <a:schemeClr val="bg1"/>
                </a:solidFill>
              </a:rPr>
              <a:t>7%</a:t>
            </a:r>
          </a:p>
        </p:txBody>
      </p:sp>
      <p:sp>
        <p:nvSpPr>
          <p:cNvPr id="31" name="TextBox 30">
            <a:extLst>
              <a:ext uri="{FF2B5EF4-FFF2-40B4-BE49-F238E27FC236}">
                <a16:creationId xmlns:a16="http://schemas.microsoft.com/office/drawing/2014/main" id="{E59FF608-AE31-4DA5-A9B9-D712EFA2E9AC}"/>
              </a:ext>
            </a:extLst>
          </p:cNvPr>
          <p:cNvSpPr txBox="1"/>
          <p:nvPr/>
        </p:nvSpPr>
        <p:spPr>
          <a:xfrm rot="4238136">
            <a:off x="7765988" y="2283874"/>
            <a:ext cx="457081" cy="246157"/>
          </a:xfrm>
          <a:prstGeom prst="rect">
            <a:avLst/>
          </a:prstGeom>
          <a:noFill/>
        </p:spPr>
        <p:txBody>
          <a:bodyPr wrap="square" lIns="71981" rIns="71981" rtlCol="0">
            <a:spAutoFit/>
          </a:bodyPr>
          <a:lstStyle/>
          <a:p>
            <a:pPr algn="ctr"/>
            <a:r>
              <a:rPr lang="en-US" sz="1000"/>
              <a:t>6%</a:t>
            </a:r>
          </a:p>
        </p:txBody>
      </p:sp>
      <p:sp>
        <p:nvSpPr>
          <p:cNvPr id="32" name="TextBox 31">
            <a:extLst>
              <a:ext uri="{FF2B5EF4-FFF2-40B4-BE49-F238E27FC236}">
                <a16:creationId xmlns:a16="http://schemas.microsoft.com/office/drawing/2014/main" id="{542F2835-71D4-41DB-AE3C-7C046714E34A}"/>
              </a:ext>
            </a:extLst>
          </p:cNvPr>
          <p:cNvSpPr txBox="1"/>
          <p:nvPr/>
        </p:nvSpPr>
        <p:spPr>
          <a:xfrm rot="331438">
            <a:off x="7165175" y="3462790"/>
            <a:ext cx="457081" cy="246157"/>
          </a:xfrm>
          <a:prstGeom prst="rect">
            <a:avLst/>
          </a:prstGeom>
          <a:noFill/>
        </p:spPr>
        <p:txBody>
          <a:bodyPr wrap="square" lIns="71981" rIns="71981" rtlCol="0">
            <a:spAutoFit/>
          </a:bodyPr>
          <a:lstStyle/>
          <a:p>
            <a:pPr algn="ctr"/>
            <a:r>
              <a:rPr lang="en-US" sz="1000">
                <a:solidFill>
                  <a:schemeClr val="bg1"/>
                </a:solidFill>
              </a:rPr>
              <a:t>8%</a:t>
            </a:r>
          </a:p>
        </p:txBody>
      </p:sp>
      <p:sp>
        <p:nvSpPr>
          <p:cNvPr id="33" name="TextBox 32">
            <a:extLst>
              <a:ext uri="{FF2B5EF4-FFF2-40B4-BE49-F238E27FC236}">
                <a16:creationId xmlns:a16="http://schemas.microsoft.com/office/drawing/2014/main" id="{AFFD54E0-2179-4D51-BBAF-998EDE88541B}"/>
              </a:ext>
            </a:extLst>
          </p:cNvPr>
          <p:cNvSpPr txBox="1"/>
          <p:nvPr/>
        </p:nvSpPr>
        <p:spPr>
          <a:xfrm rot="588592">
            <a:off x="7146704" y="3238478"/>
            <a:ext cx="457081" cy="246157"/>
          </a:xfrm>
          <a:prstGeom prst="rect">
            <a:avLst/>
          </a:prstGeom>
          <a:noFill/>
        </p:spPr>
        <p:txBody>
          <a:bodyPr wrap="square" lIns="71981" rIns="71981" rtlCol="0">
            <a:spAutoFit/>
          </a:bodyPr>
          <a:lstStyle/>
          <a:p>
            <a:pPr algn="ctr"/>
            <a:r>
              <a:rPr lang="en-US" sz="1000">
                <a:solidFill>
                  <a:schemeClr val="bg1"/>
                </a:solidFill>
              </a:rPr>
              <a:t>5%</a:t>
            </a:r>
          </a:p>
        </p:txBody>
      </p:sp>
      <mc:AlternateContent xmlns:mc="http://schemas.openxmlformats.org/markup-compatibility/2006" xmlns:cx1="http://schemas.microsoft.com/office/drawing/2015/9/8/chartex">
        <mc:Choice Requires="cx1">
          <p:graphicFrame>
            <p:nvGraphicFramePr>
              <p:cNvPr id="34" name="Content Placeholder 17">
                <a:extLst>
                  <a:ext uri="{FF2B5EF4-FFF2-40B4-BE49-F238E27FC236}">
                    <a16:creationId xmlns:a16="http://schemas.microsoft.com/office/drawing/2014/main" id="{066899F1-2A06-41C2-9576-AE27065BAA11}"/>
                  </a:ext>
                </a:extLst>
              </p:cNvPr>
              <p:cNvGraphicFramePr>
                <a:graphicFrameLocks/>
              </p:cNvGraphicFramePr>
              <p:nvPr/>
            </p:nvGraphicFramePr>
            <p:xfrm>
              <a:off x="6381841" y="1845810"/>
              <a:ext cx="5329272" cy="380589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4" name="Content Placeholder 17">
                <a:extLst>
                  <a:ext uri="{FF2B5EF4-FFF2-40B4-BE49-F238E27FC236}">
                    <a16:creationId xmlns:a16="http://schemas.microsoft.com/office/drawing/2014/main" id="{066899F1-2A06-41C2-9576-AE27065BAA11}"/>
                  </a:ext>
                </a:extLst>
              </p:cNvPr>
              <p:cNvPicPr>
                <a:picLocks noGrp="1" noRot="1" noChangeAspect="1" noMove="1" noResize="1" noEditPoints="1" noAdjustHandles="1" noChangeArrowheads="1" noChangeShapeType="1"/>
              </p:cNvPicPr>
              <p:nvPr/>
            </p:nvPicPr>
            <p:blipFill>
              <a:blip r:embed="rId5"/>
              <a:stretch>
                <a:fillRect/>
              </a:stretch>
            </p:blipFill>
            <p:spPr>
              <a:xfrm>
                <a:off x="6381841" y="1845810"/>
                <a:ext cx="5329272" cy="3805899"/>
              </a:xfrm>
              <a:prstGeom prst="rect">
                <a:avLst/>
              </a:prstGeom>
            </p:spPr>
          </p:pic>
        </mc:Fallback>
      </mc:AlternateContent>
      <p:sp>
        <p:nvSpPr>
          <p:cNvPr id="35" name="TextBox 34">
            <a:extLst>
              <a:ext uri="{FF2B5EF4-FFF2-40B4-BE49-F238E27FC236}">
                <a16:creationId xmlns:a16="http://schemas.microsoft.com/office/drawing/2014/main" id="{0FA02BCD-58B8-497B-9391-C991A368B5F9}"/>
              </a:ext>
            </a:extLst>
          </p:cNvPr>
          <p:cNvSpPr txBox="1"/>
          <p:nvPr/>
        </p:nvSpPr>
        <p:spPr>
          <a:xfrm rot="3250058">
            <a:off x="8264572" y="2815633"/>
            <a:ext cx="577324" cy="300966"/>
          </a:xfrm>
          <a:prstGeom prst="rect">
            <a:avLst/>
          </a:prstGeom>
          <a:solidFill>
            <a:schemeClr val="accent4"/>
          </a:solidFill>
        </p:spPr>
        <p:txBody>
          <a:bodyPr wrap="square" lIns="71981" rIns="71981" rtlCol="0">
            <a:spAutoFit/>
          </a:bodyPr>
          <a:lstStyle/>
          <a:p>
            <a:pPr>
              <a:lnSpc>
                <a:spcPts val="800"/>
              </a:lnSpc>
            </a:pPr>
            <a:r>
              <a:rPr lang="en-US" sz="1000" dirty="0">
                <a:solidFill>
                  <a:schemeClr val="bg1"/>
                </a:solidFill>
              </a:rPr>
              <a:t>Rest of Europe </a:t>
            </a:r>
          </a:p>
        </p:txBody>
      </p:sp>
      <p:sp>
        <p:nvSpPr>
          <p:cNvPr id="36" name="TextBox 35">
            <a:extLst>
              <a:ext uri="{FF2B5EF4-FFF2-40B4-BE49-F238E27FC236}">
                <a16:creationId xmlns:a16="http://schemas.microsoft.com/office/drawing/2014/main" id="{E235B0E7-BB60-4DC5-8611-D2EB003394DB}"/>
              </a:ext>
            </a:extLst>
          </p:cNvPr>
          <p:cNvSpPr txBox="1"/>
          <p:nvPr/>
        </p:nvSpPr>
        <p:spPr>
          <a:xfrm>
            <a:off x="8639607" y="3635570"/>
            <a:ext cx="799385" cy="246157"/>
          </a:xfrm>
          <a:prstGeom prst="rect">
            <a:avLst/>
          </a:prstGeom>
          <a:noFill/>
        </p:spPr>
        <p:txBody>
          <a:bodyPr wrap="square" lIns="71981" rIns="71981" rtlCol="0">
            <a:spAutoFit/>
          </a:bodyPr>
          <a:lstStyle/>
          <a:p>
            <a:pPr algn="ctr"/>
            <a:r>
              <a:rPr lang="en-US" sz="1000" b="1" dirty="0"/>
              <a:t>68 </a:t>
            </a:r>
            <a:r>
              <a:rPr lang="en-US" sz="1000" b="1" dirty="0" err="1">
                <a:cs typeface="Arial"/>
              </a:rPr>
              <a:t>MMt</a:t>
            </a:r>
            <a:r>
              <a:rPr lang="en-US" sz="1000" b="1" dirty="0">
                <a:cs typeface="Arial"/>
              </a:rPr>
              <a:t>/y</a:t>
            </a:r>
            <a:endParaRPr lang="en-US" sz="1000" b="1" dirty="0"/>
          </a:p>
        </p:txBody>
      </p:sp>
      <p:sp>
        <p:nvSpPr>
          <p:cNvPr id="41" name="TextBox 40">
            <a:extLst>
              <a:ext uri="{FF2B5EF4-FFF2-40B4-BE49-F238E27FC236}">
                <a16:creationId xmlns:a16="http://schemas.microsoft.com/office/drawing/2014/main" id="{9474FCC7-48DC-455D-9AB9-5171391351A2}"/>
              </a:ext>
            </a:extLst>
          </p:cNvPr>
          <p:cNvSpPr txBox="1"/>
          <p:nvPr/>
        </p:nvSpPr>
        <p:spPr>
          <a:xfrm rot="18735726">
            <a:off x="10143976" y="2769299"/>
            <a:ext cx="457081" cy="246157"/>
          </a:xfrm>
          <a:prstGeom prst="rect">
            <a:avLst/>
          </a:prstGeom>
          <a:noFill/>
        </p:spPr>
        <p:txBody>
          <a:bodyPr wrap="square" lIns="71981" rIns="71981" rtlCol="0">
            <a:spAutoFit/>
          </a:bodyPr>
          <a:lstStyle/>
          <a:p>
            <a:r>
              <a:rPr lang="en-US" sz="1000">
                <a:solidFill>
                  <a:schemeClr val="bg1"/>
                </a:solidFill>
              </a:rPr>
              <a:t>28%</a:t>
            </a:r>
          </a:p>
        </p:txBody>
      </p:sp>
      <p:sp>
        <p:nvSpPr>
          <p:cNvPr id="42" name="TextBox 41">
            <a:extLst>
              <a:ext uri="{FF2B5EF4-FFF2-40B4-BE49-F238E27FC236}">
                <a16:creationId xmlns:a16="http://schemas.microsoft.com/office/drawing/2014/main" id="{7CE4344F-6407-4CA9-8618-A3B44A3A34F6}"/>
              </a:ext>
            </a:extLst>
          </p:cNvPr>
          <p:cNvSpPr txBox="1"/>
          <p:nvPr/>
        </p:nvSpPr>
        <p:spPr>
          <a:xfrm rot="2658861">
            <a:off x="9755300" y="4890001"/>
            <a:ext cx="457081" cy="246157"/>
          </a:xfrm>
          <a:prstGeom prst="rect">
            <a:avLst/>
          </a:prstGeom>
          <a:noFill/>
        </p:spPr>
        <p:txBody>
          <a:bodyPr wrap="square" lIns="71981" rIns="71981" rtlCol="0">
            <a:spAutoFit/>
          </a:bodyPr>
          <a:lstStyle/>
          <a:p>
            <a:r>
              <a:rPr lang="en-US" sz="1000">
                <a:solidFill>
                  <a:schemeClr val="bg1"/>
                </a:solidFill>
              </a:rPr>
              <a:t>22%</a:t>
            </a:r>
          </a:p>
        </p:txBody>
      </p:sp>
      <p:sp>
        <p:nvSpPr>
          <p:cNvPr id="45" name="TextBox 44">
            <a:extLst>
              <a:ext uri="{FF2B5EF4-FFF2-40B4-BE49-F238E27FC236}">
                <a16:creationId xmlns:a16="http://schemas.microsoft.com/office/drawing/2014/main" id="{4900B732-56EE-4E7D-8BFA-EC76C819E23F}"/>
              </a:ext>
            </a:extLst>
          </p:cNvPr>
          <p:cNvSpPr txBox="1"/>
          <p:nvPr/>
        </p:nvSpPr>
        <p:spPr>
          <a:xfrm rot="18252882">
            <a:off x="7880559" y="4723413"/>
            <a:ext cx="457081" cy="246157"/>
          </a:xfrm>
          <a:prstGeom prst="rect">
            <a:avLst/>
          </a:prstGeom>
          <a:noFill/>
        </p:spPr>
        <p:txBody>
          <a:bodyPr wrap="square" lIns="71981" rIns="71981" rtlCol="0">
            <a:spAutoFit/>
          </a:bodyPr>
          <a:lstStyle/>
          <a:p>
            <a:r>
              <a:rPr lang="en-US" sz="1000">
                <a:solidFill>
                  <a:schemeClr val="bg1"/>
                </a:solidFill>
              </a:rPr>
              <a:t>22%</a:t>
            </a:r>
          </a:p>
        </p:txBody>
      </p:sp>
      <p:sp>
        <p:nvSpPr>
          <p:cNvPr id="46" name="TextBox 45">
            <a:extLst>
              <a:ext uri="{FF2B5EF4-FFF2-40B4-BE49-F238E27FC236}">
                <a16:creationId xmlns:a16="http://schemas.microsoft.com/office/drawing/2014/main" id="{81233E0D-5065-4849-9121-063E3651844F}"/>
              </a:ext>
            </a:extLst>
          </p:cNvPr>
          <p:cNvSpPr txBox="1"/>
          <p:nvPr/>
        </p:nvSpPr>
        <p:spPr>
          <a:xfrm rot="2340006">
            <a:off x="7471389" y="2930679"/>
            <a:ext cx="457081" cy="246157"/>
          </a:xfrm>
          <a:prstGeom prst="rect">
            <a:avLst/>
          </a:prstGeom>
          <a:noFill/>
        </p:spPr>
        <p:txBody>
          <a:bodyPr wrap="square" lIns="71981" rIns="71981" rtlCol="0">
            <a:spAutoFit/>
          </a:bodyPr>
          <a:lstStyle/>
          <a:p>
            <a:pPr algn="ctr"/>
            <a:r>
              <a:rPr lang="en-US" sz="1000">
                <a:solidFill>
                  <a:schemeClr val="bg1"/>
                </a:solidFill>
              </a:rPr>
              <a:t>7%</a:t>
            </a:r>
          </a:p>
        </p:txBody>
      </p:sp>
      <p:sp>
        <p:nvSpPr>
          <p:cNvPr id="47" name="TextBox 46">
            <a:extLst>
              <a:ext uri="{FF2B5EF4-FFF2-40B4-BE49-F238E27FC236}">
                <a16:creationId xmlns:a16="http://schemas.microsoft.com/office/drawing/2014/main" id="{5EE97A46-B6E3-4A1A-96D6-8C47C4C18533}"/>
              </a:ext>
            </a:extLst>
          </p:cNvPr>
          <p:cNvSpPr txBox="1"/>
          <p:nvPr/>
        </p:nvSpPr>
        <p:spPr>
          <a:xfrm rot="4238136">
            <a:off x="7890890" y="2378969"/>
            <a:ext cx="457081" cy="246157"/>
          </a:xfrm>
          <a:prstGeom prst="rect">
            <a:avLst/>
          </a:prstGeom>
          <a:noFill/>
        </p:spPr>
        <p:txBody>
          <a:bodyPr wrap="square" lIns="71981" rIns="71981" rtlCol="0">
            <a:spAutoFit/>
          </a:bodyPr>
          <a:lstStyle/>
          <a:p>
            <a:pPr algn="ctr"/>
            <a:r>
              <a:rPr lang="en-US" sz="1000"/>
              <a:t>6%</a:t>
            </a:r>
          </a:p>
        </p:txBody>
      </p:sp>
      <p:sp>
        <p:nvSpPr>
          <p:cNvPr id="48" name="TextBox 47">
            <a:extLst>
              <a:ext uri="{FF2B5EF4-FFF2-40B4-BE49-F238E27FC236}">
                <a16:creationId xmlns:a16="http://schemas.microsoft.com/office/drawing/2014/main" id="{A97E4A1F-66C2-4604-8E44-84ADD8743F26}"/>
              </a:ext>
            </a:extLst>
          </p:cNvPr>
          <p:cNvSpPr txBox="1"/>
          <p:nvPr/>
        </p:nvSpPr>
        <p:spPr>
          <a:xfrm rot="331438">
            <a:off x="7317535" y="3615150"/>
            <a:ext cx="457081" cy="246157"/>
          </a:xfrm>
          <a:prstGeom prst="rect">
            <a:avLst/>
          </a:prstGeom>
          <a:noFill/>
        </p:spPr>
        <p:txBody>
          <a:bodyPr wrap="square" lIns="71981" rIns="71981" rtlCol="0">
            <a:spAutoFit/>
          </a:bodyPr>
          <a:lstStyle/>
          <a:p>
            <a:pPr algn="ctr"/>
            <a:r>
              <a:rPr lang="en-US" sz="1000">
                <a:solidFill>
                  <a:schemeClr val="bg1"/>
                </a:solidFill>
              </a:rPr>
              <a:t>8%</a:t>
            </a:r>
          </a:p>
        </p:txBody>
      </p:sp>
      <p:sp>
        <p:nvSpPr>
          <p:cNvPr id="49" name="TextBox 48">
            <a:extLst>
              <a:ext uri="{FF2B5EF4-FFF2-40B4-BE49-F238E27FC236}">
                <a16:creationId xmlns:a16="http://schemas.microsoft.com/office/drawing/2014/main" id="{D90983A0-E9D5-4C8A-93DA-01BF42C75A95}"/>
              </a:ext>
            </a:extLst>
          </p:cNvPr>
          <p:cNvSpPr txBox="1"/>
          <p:nvPr/>
        </p:nvSpPr>
        <p:spPr>
          <a:xfrm rot="588592">
            <a:off x="7299066" y="3364180"/>
            <a:ext cx="457081" cy="246157"/>
          </a:xfrm>
          <a:prstGeom prst="rect">
            <a:avLst/>
          </a:prstGeom>
          <a:noFill/>
        </p:spPr>
        <p:txBody>
          <a:bodyPr wrap="square" lIns="71981" rIns="71981" rtlCol="0">
            <a:spAutoFit/>
          </a:bodyPr>
          <a:lstStyle/>
          <a:p>
            <a:pPr algn="ctr"/>
            <a:r>
              <a:rPr lang="en-US" sz="1000">
                <a:solidFill>
                  <a:schemeClr val="bg1"/>
                </a:solidFill>
              </a:rPr>
              <a:t>5%</a:t>
            </a:r>
          </a:p>
        </p:txBody>
      </p:sp>
    </p:spTree>
    <p:extLst>
      <p:ext uri="{BB962C8B-B14F-4D97-AF65-F5344CB8AC3E}">
        <p14:creationId xmlns:p14="http://schemas.microsoft.com/office/powerpoint/2010/main" val="1940943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31A3-8E32-46D2-96DE-FC22F8BBB766}"/>
              </a:ext>
            </a:extLst>
          </p:cNvPr>
          <p:cNvSpPr>
            <a:spLocks noGrp="1"/>
          </p:cNvSpPr>
          <p:nvPr>
            <p:ph type="title"/>
          </p:nvPr>
        </p:nvSpPr>
        <p:spPr>
          <a:xfrm>
            <a:off x="480888" y="550025"/>
            <a:ext cx="11230225" cy="791957"/>
          </a:xfrm>
        </p:spPr>
        <p:txBody>
          <a:bodyPr/>
          <a:lstStyle/>
          <a:p>
            <a:r>
              <a:rPr lang="en-US" dirty="0"/>
              <a:t>An influx of announced CCUS projects was seen in 2021, larger in scale than projects completed in the prior decade</a:t>
            </a:r>
          </a:p>
        </p:txBody>
      </p:sp>
      <p:graphicFrame>
        <p:nvGraphicFramePr>
          <p:cNvPr id="20" name="Chart1">
            <a:extLst>
              <a:ext uri="{FF2B5EF4-FFF2-40B4-BE49-F238E27FC236}">
                <a16:creationId xmlns:a16="http://schemas.microsoft.com/office/drawing/2014/main" id="{E0A95522-0C1B-4FC7-A116-29AC487F3466}"/>
              </a:ext>
            </a:extLst>
          </p:cNvPr>
          <p:cNvGraphicFramePr>
            <a:graphicFrameLocks noGrp="1"/>
          </p:cNvGraphicFramePr>
          <p:nvPr>
            <p:ph idx="1"/>
          </p:nvPr>
        </p:nvGraphicFramePr>
        <p:xfrm>
          <a:off x="480888" y="1484820"/>
          <a:ext cx="7414869"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2">
            <a:extLst>
              <a:ext uri="{FF2B5EF4-FFF2-40B4-BE49-F238E27FC236}">
                <a16:creationId xmlns:a16="http://schemas.microsoft.com/office/drawing/2014/main" id="{56536F1A-CF91-4104-9734-89C543EA602A}"/>
              </a:ext>
            </a:extLst>
          </p:cNvPr>
          <p:cNvSpPr>
            <a:spLocks noGrp="1"/>
          </p:cNvSpPr>
          <p:nvPr>
            <p:ph idx="12"/>
          </p:nvPr>
        </p:nvSpPr>
        <p:spPr>
          <a:xfrm>
            <a:off x="8184033" y="1484820"/>
            <a:ext cx="3527080" cy="4751737"/>
          </a:xfrm>
        </p:spPr>
        <p:txBody>
          <a:bodyPr/>
          <a:lstStyle/>
          <a:p>
            <a:r>
              <a:rPr lang="en-US" dirty="0"/>
              <a:t>Canadian CCUS projects prior to 2020 were relatively small scale; however, they have been important in the development of CCUS globally.</a:t>
            </a:r>
          </a:p>
          <a:p>
            <a:r>
              <a:rPr lang="en-US" dirty="0"/>
              <a:t>The Alberta Carbon Trunk Line came into service in 2020, which was the first hub project completed globally.</a:t>
            </a:r>
          </a:p>
          <a:p>
            <a:r>
              <a:rPr lang="en-US" dirty="0"/>
              <a:t>A number of CCUS projects were announced in 2021 with anticipated start-up dates of 2024–26.</a:t>
            </a:r>
          </a:p>
          <a:p>
            <a:pPr lvl="1"/>
            <a:r>
              <a:rPr lang="en-US" dirty="0"/>
              <a:t>In March 2022, the government of Alberta selected six projects to work with the government to evaluate the location suitability of storing carbon</a:t>
            </a:r>
          </a:p>
          <a:p>
            <a:pPr lvl="1"/>
            <a:r>
              <a:rPr lang="en-US" dirty="0"/>
              <a:t>TC Energy and Pembina announced the Alberta Carbon Grid, which aims to transport up to 20 MMtCO</a:t>
            </a:r>
            <a:r>
              <a:rPr lang="en-US" baseline="-25000" dirty="0"/>
              <a:t>2</a:t>
            </a:r>
            <a:r>
              <a:rPr lang="en-US" dirty="0"/>
              <a:t>/year.</a:t>
            </a:r>
          </a:p>
          <a:p>
            <a:pPr lvl="1"/>
            <a:r>
              <a:rPr lang="en-US" dirty="0"/>
              <a:t>Shell’s Polaris CCS aims to capture 750,000 metric tons of CO</a:t>
            </a:r>
            <a:r>
              <a:rPr lang="en-US" baseline="-25000" dirty="0"/>
              <a:t>2</a:t>
            </a:r>
            <a:r>
              <a:rPr lang="en-US" dirty="0"/>
              <a:t>/year from the Scotford refinery and chemicals plant.</a:t>
            </a:r>
          </a:p>
        </p:txBody>
      </p:sp>
      <p:sp>
        <p:nvSpPr>
          <p:cNvPr id="4" name="Footer Placeholder 3">
            <a:extLst>
              <a:ext uri="{FF2B5EF4-FFF2-40B4-BE49-F238E27FC236}">
                <a16:creationId xmlns:a16="http://schemas.microsoft.com/office/drawing/2014/main" id="{9A58B5C8-7500-4228-8F67-E332C1B24686}"/>
              </a:ext>
            </a:extLst>
          </p:cNvPr>
          <p:cNvSpPr>
            <a:spLocks noGrp="1"/>
          </p:cNvSpPr>
          <p:nvPr>
            <p:ph type="ftr" sz="quarter" idx="13"/>
          </p:nvPr>
        </p:nvSpPr>
        <p:spPr>
          <a:xfrm>
            <a:off x="6240425" y="893"/>
            <a:ext cx="5470688" cy="359906"/>
          </a:xfrm>
        </p:spPr>
        <p:txBody>
          <a:bodyPr/>
          <a:lstStyle/>
          <a:p>
            <a:r>
              <a:rPr lang="en-US" dirty="0"/>
              <a:t>Oil Sands Dialogue | July 2022</a:t>
            </a:r>
          </a:p>
        </p:txBody>
      </p:sp>
      <p:sp>
        <p:nvSpPr>
          <p:cNvPr id="9" name="TextBox 8">
            <a:extLst>
              <a:ext uri="{FF2B5EF4-FFF2-40B4-BE49-F238E27FC236}">
                <a16:creationId xmlns:a16="http://schemas.microsoft.com/office/drawing/2014/main" id="{B20E2F8C-0E35-4156-A5BD-F512B99B43B8}"/>
              </a:ext>
            </a:extLst>
          </p:cNvPr>
          <p:cNvSpPr txBox="1"/>
          <p:nvPr/>
        </p:nvSpPr>
        <p:spPr>
          <a:xfrm>
            <a:off x="3150179" y="4900170"/>
            <a:ext cx="772910" cy="400006"/>
          </a:xfrm>
          <a:prstGeom prst="rect">
            <a:avLst/>
          </a:prstGeom>
          <a:noFill/>
          <a:ln w="6350">
            <a:solidFill>
              <a:srgbClr val="7F8080"/>
            </a:solidFill>
          </a:ln>
        </p:spPr>
        <p:txBody>
          <a:bodyPr wrap="square" lIns="71981" rIns="71981" rtlCol="0">
            <a:spAutoFit/>
          </a:bodyPr>
          <a:lstStyle/>
          <a:p>
            <a:r>
              <a:rPr lang="en-US" sz="1000" b="1" dirty="0">
                <a:solidFill>
                  <a:srgbClr val="939598"/>
                </a:solidFill>
              </a:rPr>
              <a:t>Shell Quest</a:t>
            </a:r>
          </a:p>
        </p:txBody>
      </p:sp>
      <p:sp>
        <p:nvSpPr>
          <p:cNvPr id="10" name="TextBox 9">
            <a:extLst>
              <a:ext uri="{FF2B5EF4-FFF2-40B4-BE49-F238E27FC236}">
                <a16:creationId xmlns:a16="http://schemas.microsoft.com/office/drawing/2014/main" id="{EE5868EF-8AEE-448C-BFCF-8464DF731DDD}"/>
              </a:ext>
            </a:extLst>
          </p:cNvPr>
          <p:cNvSpPr txBox="1"/>
          <p:nvPr/>
        </p:nvSpPr>
        <p:spPr>
          <a:xfrm>
            <a:off x="3730010" y="2782616"/>
            <a:ext cx="914162" cy="553854"/>
          </a:xfrm>
          <a:prstGeom prst="rect">
            <a:avLst/>
          </a:prstGeom>
          <a:noFill/>
          <a:ln w="6350">
            <a:solidFill>
              <a:srgbClr val="7F8080"/>
            </a:solidFill>
          </a:ln>
        </p:spPr>
        <p:txBody>
          <a:bodyPr wrap="square" lIns="71981" rIns="71981" rtlCol="0">
            <a:spAutoFit/>
          </a:bodyPr>
          <a:lstStyle/>
          <a:p>
            <a:r>
              <a:rPr lang="en-US" sz="1000" b="1" dirty="0">
                <a:solidFill>
                  <a:srgbClr val="009697"/>
                </a:solidFill>
              </a:rPr>
              <a:t>Alberta Carbon Trunk Line</a:t>
            </a:r>
          </a:p>
        </p:txBody>
      </p:sp>
      <p:sp>
        <p:nvSpPr>
          <p:cNvPr id="3" name="TextBox 2">
            <a:extLst>
              <a:ext uri="{FF2B5EF4-FFF2-40B4-BE49-F238E27FC236}">
                <a16:creationId xmlns:a16="http://schemas.microsoft.com/office/drawing/2014/main" id="{55720AE0-3819-4168-83C3-FA742489963B}"/>
              </a:ext>
            </a:extLst>
          </p:cNvPr>
          <p:cNvSpPr txBox="1"/>
          <p:nvPr/>
        </p:nvSpPr>
        <p:spPr>
          <a:xfrm>
            <a:off x="1043654" y="4830268"/>
            <a:ext cx="1019291" cy="707702"/>
          </a:xfrm>
          <a:prstGeom prst="rect">
            <a:avLst/>
          </a:prstGeom>
          <a:noFill/>
        </p:spPr>
        <p:txBody>
          <a:bodyPr wrap="square" lIns="71981" rIns="71981" rtlCol="0">
            <a:spAutoFit/>
          </a:bodyPr>
          <a:lstStyle/>
          <a:p>
            <a:r>
              <a:rPr lang="en-US" sz="1000" b="1" dirty="0"/>
              <a:t>Cumulative maximum CO₂ captured or stored</a:t>
            </a:r>
          </a:p>
        </p:txBody>
      </p:sp>
      <p:sp>
        <p:nvSpPr>
          <p:cNvPr id="5" name="Rectangle 4">
            <a:extLst>
              <a:ext uri="{FF2B5EF4-FFF2-40B4-BE49-F238E27FC236}">
                <a16:creationId xmlns:a16="http://schemas.microsoft.com/office/drawing/2014/main" id="{3DFB46F7-5F17-4720-8969-E1F1B0A893FA}"/>
              </a:ext>
            </a:extLst>
          </p:cNvPr>
          <p:cNvSpPr/>
          <p:nvPr/>
        </p:nvSpPr>
        <p:spPr>
          <a:xfrm>
            <a:off x="4113113" y="2145752"/>
            <a:ext cx="304721" cy="2000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sp>
        <p:nvSpPr>
          <p:cNvPr id="7" name="TextBox 6">
            <a:extLst>
              <a:ext uri="{FF2B5EF4-FFF2-40B4-BE49-F238E27FC236}">
                <a16:creationId xmlns:a16="http://schemas.microsoft.com/office/drawing/2014/main" id="{DBF44D88-B256-479D-B451-E379F24CBFF6}"/>
              </a:ext>
            </a:extLst>
          </p:cNvPr>
          <p:cNvSpPr txBox="1"/>
          <p:nvPr/>
        </p:nvSpPr>
        <p:spPr>
          <a:xfrm>
            <a:off x="4494014" y="2145752"/>
            <a:ext cx="1142702" cy="246157"/>
          </a:xfrm>
          <a:prstGeom prst="rect">
            <a:avLst/>
          </a:prstGeom>
          <a:noFill/>
        </p:spPr>
        <p:txBody>
          <a:bodyPr wrap="square" lIns="71981" rIns="71981" rtlCol="0">
            <a:spAutoFit/>
          </a:bodyPr>
          <a:lstStyle/>
          <a:p>
            <a:r>
              <a:rPr lang="en-US" sz="1000"/>
              <a:t>Other projects</a:t>
            </a:r>
          </a:p>
        </p:txBody>
      </p:sp>
      <p:sp>
        <p:nvSpPr>
          <p:cNvPr id="12" name="Rectangle 11">
            <a:extLst>
              <a:ext uri="{FF2B5EF4-FFF2-40B4-BE49-F238E27FC236}">
                <a16:creationId xmlns:a16="http://schemas.microsoft.com/office/drawing/2014/main" id="{650405F0-525C-4010-938B-360496F35421}"/>
              </a:ext>
            </a:extLst>
          </p:cNvPr>
          <p:cNvSpPr/>
          <p:nvPr/>
        </p:nvSpPr>
        <p:spPr>
          <a:xfrm>
            <a:off x="1337582" y="2145752"/>
            <a:ext cx="304721" cy="200003"/>
          </a:xfrm>
          <a:prstGeom prst="rect">
            <a:avLst/>
          </a:prstGeom>
          <a:solidFill>
            <a:srgbClr val="B1B3B6"/>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sp>
        <p:nvSpPr>
          <p:cNvPr id="13" name="TextBox 12">
            <a:extLst>
              <a:ext uri="{FF2B5EF4-FFF2-40B4-BE49-F238E27FC236}">
                <a16:creationId xmlns:a16="http://schemas.microsoft.com/office/drawing/2014/main" id="{57D0FB1F-C167-498D-BB82-BD93787B771F}"/>
              </a:ext>
            </a:extLst>
          </p:cNvPr>
          <p:cNvSpPr txBox="1"/>
          <p:nvPr/>
        </p:nvSpPr>
        <p:spPr>
          <a:xfrm>
            <a:off x="1718483" y="2145752"/>
            <a:ext cx="1142702" cy="246157"/>
          </a:xfrm>
          <a:prstGeom prst="rect">
            <a:avLst/>
          </a:prstGeom>
          <a:noFill/>
        </p:spPr>
        <p:txBody>
          <a:bodyPr wrap="square" lIns="71981" rIns="71981" rtlCol="0">
            <a:spAutoFit/>
          </a:bodyPr>
          <a:lstStyle/>
          <a:p>
            <a:r>
              <a:rPr lang="en-US" sz="1000"/>
              <a:t>CCS projects</a:t>
            </a:r>
          </a:p>
        </p:txBody>
      </p:sp>
      <p:sp>
        <p:nvSpPr>
          <p:cNvPr id="14" name="Rectangle 13">
            <a:extLst>
              <a:ext uri="{FF2B5EF4-FFF2-40B4-BE49-F238E27FC236}">
                <a16:creationId xmlns:a16="http://schemas.microsoft.com/office/drawing/2014/main" id="{606E29E3-C6D5-41AF-8DDA-F0BD4C0C8A76}"/>
              </a:ext>
            </a:extLst>
          </p:cNvPr>
          <p:cNvSpPr/>
          <p:nvPr/>
        </p:nvSpPr>
        <p:spPr>
          <a:xfrm>
            <a:off x="2663488" y="2145752"/>
            <a:ext cx="304721" cy="200003"/>
          </a:xfrm>
          <a:prstGeom prst="rect">
            <a:avLst/>
          </a:prstGeom>
          <a:solidFill>
            <a:srgbClr val="009697"/>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sp>
        <p:nvSpPr>
          <p:cNvPr id="15" name="TextBox 14">
            <a:extLst>
              <a:ext uri="{FF2B5EF4-FFF2-40B4-BE49-F238E27FC236}">
                <a16:creationId xmlns:a16="http://schemas.microsoft.com/office/drawing/2014/main" id="{C9D49FEB-C15D-430A-AB1D-F5B09FBEAB4C}"/>
              </a:ext>
            </a:extLst>
          </p:cNvPr>
          <p:cNvSpPr txBox="1"/>
          <p:nvPr/>
        </p:nvSpPr>
        <p:spPr>
          <a:xfrm>
            <a:off x="3044389" y="2145752"/>
            <a:ext cx="1142702" cy="246157"/>
          </a:xfrm>
          <a:prstGeom prst="rect">
            <a:avLst/>
          </a:prstGeom>
          <a:noFill/>
        </p:spPr>
        <p:txBody>
          <a:bodyPr wrap="square" lIns="71981" rIns="71981" rtlCol="0">
            <a:spAutoFit/>
          </a:bodyPr>
          <a:lstStyle/>
          <a:p>
            <a:r>
              <a:rPr lang="en-US" sz="1000"/>
              <a:t>CCU projects</a:t>
            </a:r>
          </a:p>
        </p:txBody>
      </p:sp>
      <p:sp>
        <p:nvSpPr>
          <p:cNvPr id="16" name="TextBox 15">
            <a:extLst>
              <a:ext uri="{FF2B5EF4-FFF2-40B4-BE49-F238E27FC236}">
                <a16:creationId xmlns:a16="http://schemas.microsoft.com/office/drawing/2014/main" id="{5E6CD8A5-71F7-47D2-A590-3E8A2EFC5AEC}"/>
              </a:ext>
            </a:extLst>
          </p:cNvPr>
          <p:cNvSpPr txBox="1"/>
          <p:nvPr/>
        </p:nvSpPr>
        <p:spPr>
          <a:xfrm>
            <a:off x="5636717" y="2058502"/>
            <a:ext cx="1142701" cy="553854"/>
          </a:xfrm>
          <a:prstGeom prst="rect">
            <a:avLst/>
          </a:prstGeom>
          <a:noFill/>
          <a:ln w="6350">
            <a:solidFill>
              <a:srgbClr val="7F8080"/>
            </a:solidFill>
          </a:ln>
        </p:spPr>
        <p:txBody>
          <a:bodyPr wrap="square" lIns="71981" rIns="71981" rtlCol="0">
            <a:spAutoFit/>
          </a:bodyPr>
          <a:lstStyle/>
          <a:p>
            <a:r>
              <a:rPr lang="en-US" sz="1000" b="1" dirty="0">
                <a:solidFill>
                  <a:srgbClr val="009697"/>
                </a:solidFill>
              </a:rPr>
              <a:t>Alberta Carbon Grid—transport and storage</a:t>
            </a:r>
          </a:p>
        </p:txBody>
      </p:sp>
      <p:sp>
        <p:nvSpPr>
          <p:cNvPr id="17" name="TextBox 16">
            <a:extLst>
              <a:ext uri="{FF2B5EF4-FFF2-40B4-BE49-F238E27FC236}">
                <a16:creationId xmlns:a16="http://schemas.microsoft.com/office/drawing/2014/main" id="{BB1031FF-763D-4304-A06F-E19D97126AF7}"/>
              </a:ext>
            </a:extLst>
          </p:cNvPr>
          <p:cNvSpPr txBox="1"/>
          <p:nvPr/>
        </p:nvSpPr>
        <p:spPr>
          <a:xfrm>
            <a:off x="6596235" y="3539805"/>
            <a:ext cx="685621" cy="400006"/>
          </a:xfrm>
          <a:prstGeom prst="rect">
            <a:avLst/>
          </a:prstGeom>
          <a:noFill/>
          <a:ln w="6350">
            <a:solidFill>
              <a:srgbClr val="7F8080"/>
            </a:solidFill>
          </a:ln>
        </p:spPr>
        <p:txBody>
          <a:bodyPr wrap="square" lIns="71981" rIns="71981" rtlCol="0">
            <a:spAutoFit/>
          </a:bodyPr>
          <a:lstStyle/>
          <a:p>
            <a:r>
              <a:rPr lang="en-US" sz="1000" b="1" dirty="0">
                <a:solidFill>
                  <a:srgbClr val="939598"/>
                </a:solidFill>
              </a:rPr>
              <a:t>Shell Polaris</a:t>
            </a:r>
          </a:p>
        </p:txBody>
      </p:sp>
      <p:cxnSp>
        <p:nvCxnSpPr>
          <p:cNvPr id="22" name="Straight Arrow Connector 21">
            <a:extLst>
              <a:ext uri="{FF2B5EF4-FFF2-40B4-BE49-F238E27FC236}">
                <a16:creationId xmlns:a16="http://schemas.microsoft.com/office/drawing/2014/main" id="{965E5AE6-6E9D-42E9-A9BB-F9201A07C254}"/>
              </a:ext>
            </a:extLst>
          </p:cNvPr>
          <p:cNvCxnSpPr>
            <a:cxnSpLocks/>
            <a:stCxn id="16" idx="2"/>
          </p:cNvCxnSpPr>
          <p:nvPr/>
        </p:nvCxnSpPr>
        <p:spPr>
          <a:xfrm>
            <a:off x="6208068" y="2612355"/>
            <a:ext cx="388167" cy="1506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AF4BB847-DB11-4341-9FC3-864D841F4E05}"/>
              </a:ext>
            </a:extLst>
          </p:cNvPr>
          <p:cNvSpPr txBox="1"/>
          <p:nvPr/>
        </p:nvSpPr>
        <p:spPr>
          <a:xfrm rot="16200000">
            <a:off x="5703479" y="3737609"/>
            <a:ext cx="4122986" cy="246157"/>
          </a:xfrm>
          <a:prstGeom prst="rect">
            <a:avLst/>
          </a:prstGeom>
          <a:noFill/>
        </p:spPr>
        <p:txBody>
          <a:bodyPr wrap="none" lIns="71981" rIns="71981" rtlCol="0">
            <a:spAutoFit/>
          </a:bodyPr>
          <a:lstStyle/>
          <a:p>
            <a:r>
              <a:rPr lang="en-US" sz="1000" b="1" dirty="0">
                <a:solidFill>
                  <a:srgbClr val="000000"/>
                </a:solidFill>
                <a:latin typeface="Arial" panose="020B0604020202020204" pitchFamily="34" charset="0"/>
                <a:cs typeface="Arial"/>
              </a:rPr>
              <a:t>Cumulative maximum CO</a:t>
            </a:r>
            <a:r>
              <a:rPr lang="en-US" sz="1000" b="1" baseline="-25000" dirty="0">
                <a:solidFill>
                  <a:srgbClr val="000000"/>
                </a:solidFill>
                <a:latin typeface="Arial" panose="020B0604020202020204" pitchFamily="34" charset="0"/>
                <a:cs typeface="Arial"/>
              </a:rPr>
              <a:t>2</a:t>
            </a:r>
            <a:r>
              <a:rPr lang="en-US" sz="1000" b="1" dirty="0">
                <a:solidFill>
                  <a:srgbClr val="000000"/>
                </a:solidFill>
                <a:latin typeface="Arial" panose="020B0604020202020204" pitchFamily="34" charset="0"/>
                <a:cs typeface="Arial"/>
              </a:rPr>
              <a:t> captured or injected/stored (</a:t>
            </a:r>
            <a:r>
              <a:rPr lang="en-US" sz="1000" b="1" dirty="0" err="1">
                <a:solidFill>
                  <a:srgbClr val="000000"/>
                </a:solidFill>
                <a:latin typeface="Arial" panose="020B0604020202020204" pitchFamily="34" charset="0"/>
                <a:cs typeface="Arial"/>
              </a:rPr>
              <a:t>MMt</a:t>
            </a:r>
            <a:r>
              <a:rPr lang="en-US" sz="1000" b="1" dirty="0">
                <a:solidFill>
                  <a:srgbClr val="000000"/>
                </a:solidFill>
                <a:latin typeface="Arial" panose="020B0604020202020204" pitchFamily="34" charset="0"/>
                <a:cs typeface="Arial"/>
              </a:rPr>
              <a:t>/year)</a:t>
            </a:r>
            <a:endParaRPr lang="en-US" sz="1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41062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C661D-7FD3-4BD9-9F1E-FF63652CC2AD}"/>
              </a:ext>
            </a:extLst>
          </p:cNvPr>
          <p:cNvSpPr>
            <a:spLocks noGrp="1"/>
          </p:cNvSpPr>
          <p:nvPr>
            <p:ph type="title"/>
          </p:nvPr>
        </p:nvSpPr>
        <p:spPr/>
        <p:txBody>
          <a:bodyPr/>
          <a:lstStyle/>
          <a:p>
            <a:r>
              <a:rPr lang="en-US"/>
              <a:t>Shell Quest CCS experience</a:t>
            </a:r>
          </a:p>
        </p:txBody>
      </p:sp>
      <p:sp>
        <p:nvSpPr>
          <p:cNvPr id="3" name="Content Placeholder 2">
            <a:extLst>
              <a:ext uri="{FF2B5EF4-FFF2-40B4-BE49-F238E27FC236}">
                <a16:creationId xmlns:a16="http://schemas.microsoft.com/office/drawing/2014/main" id="{50DEC380-B453-472D-B5A0-7EA1A7E984FF}"/>
              </a:ext>
            </a:extLst>
          </p:cNvPr>
          <p:cNvSpPr>
            <a:spLocks noGrp="1"/>
          </p:cNvSpPr>
          <p:nvPr>
            <p:ph idx="1"/>
          </p:nvPr>
        </p:nvSpPr>
        <p:spPr/>
        <p:txBody>
          <a:bodyPr/>
          <a:lstStyle/>
          <a:p>
            <a:r>
              <a:rPr lang="en-US" dirty="0"/>
              <a:t>Quest is located at the Scotford upgrader and is part of the Athabasca Oil Sands Project.</a:t>
            </a:r>
          </a:p>
          <a:p>
            <a:r>
              <a:rPr lang="en-US" dirty="0"/>
              <a:t>CO</a:t>
            </a:r>
            <a:r>
              <a:rPr lang="en-US" baseline="-25000" dirty="0"/>
              <a:t>2</a:t>
            </a:r>
            <a:r>
              <a:rPr lang="en-US" dirty="0"/>
              <a:t> is captured at the Scotford upgrader, then transported 65 km via pipeline to three injections wells to be permanently stores 2 km underground.</a:t>
            </a:r>
          </a:p>
          <a:p>
            <a:r>
              <a:rPr lang="en-US" dirty="0"/>
              <a:t>Captures and stores approximately 1 MMtCO</a:t>
            </a:r>
            <a:r>
              <a:rPr lang="en-US" baseline="-25000" dirty="0"/>
              <a:t>2</a:t>
            </a:r>
            <a:r>
              <a:rPr lang="en-US" dirty="0"/>
              <a:t>/year.</a:t>
            </a:r>
          </a:p>
          <a:p>
            <a:pPr lvl="1"/>
            <a:r>
              <a:rPr lang="en-US" dirty="0"/>
              <a:t>Estimated to be one-third of the CO</a:t>
            </a:r>
            <a:r>
              <a:rPr lang="en-US" baseline="-25000" dirty="0"/>
              <a:t>2</a:t>
            </a:r>
            <a:r>
              <a:rPr lang="en-US" dirty="0"/>
              <a:t> emissions from the Scotford upgrader.</a:t>
            </a:r>
          </a:p>
          <a:p>
            <a:r>
              <a:rPr lang="en-US" dirty="0"/>
              <a:t>Planning and preliminary design began in 2009 with completion of the project in in September 2016.</a:t>
            </a:r>
          </a:p>
          <a:p>
            <a:r>
              <a:rPr lang="en-US" dirty="0"/>
              <a:t>Awarded C$120 million from Canadian Energy Fund and C$745 million from the Province of Alberta.</a:t>
            </a:r>
          </a:p>
          <a:p>
            <a:pPr lvl="1"/>
            <a:r>
              <a:rPr lang="en-US" dirty="0"/>
              <a:t>Total cost of approximately C$1.35 billion.</a:t>
            </a:r>
          </a:p>
          <a:p>
            <a:pPr lvl="1"/>
            <a:endParaRPr lang="en-US" dirty="0"/>
          </a:p>
        </p:txBody>
      </p:sp>
      <p:sp>
        <p:nvSpPr>
          <p:cNvPr id="4" name="Footer Placeholder 3">
            <a:extLst>
              <a:ext uri="{FF2B5EF4-FFF2-40B4-BE49-F238E27FC236}">
                <a16:creationId xmlns:a16="http://schemas.microsoft.com/office/drawing/2014/main" id="{61C722BD-95BF-4B48-9FB0-4D9D1E71DB69}"/>
              </a:ext>
            </a:extLst>
          </p:cNvPr>
          <p:cNvSpPr>
            <a:spLocks noGrp="1"/>
          </p:cNvSpPr>
          <p:nvPr>
            <p:ph type="ftr" sz="quarter" idx="11"/>
          </p:nvPr>
        </p:nvSpPr>
        <p:spPr/>
        <p:txBody>
          <a:bodyPr/>
          <a:lstStyle/>
          <a:p>
            <a:r>
              <a:rPr lang="en-US" dirty="0"/>
              <a:t>Oil Sands Dialogue | July 2022</a:t>
            </a:r>
          </a:p>
        </p:txBody>
      </p:sp>
    </p:spTree>
    <p:extLst>
      <p:ext uri="{BB962C8B-B14F-4D97-AF65-F5344CB8AC3E}">
        <p14:creationId xmlns:p14="http://schemas.microsoft.com/office/powerpoint/2010/main" val="296597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0977-6C59-4793-98B3-2B7D1FB4D709}"/>
              </a:ext>
            </a:extLst>
          </p:cNvPr>
          <p:cNvSpPr>
            <a:spLocks noGrp="1"/>
          </p:cNvSpPr>
          <p:nvPr>
            <p:ph type="title"/>
          </p:nvPr>
        </p:nvSpPr>
        <p:spPr/>
        <p:txBody>
          <a:bodyPr/>
          <a:lstStyle/>
          <a:p>
            <a:r>
              <a:rPr lang="en-US" dirty="0"/>
              <a:t>Longship—Northern Lights located in Norway with estimated storage of 1.5 MMtCO</a:t>
            </a:r>
            <a:r>
              <a:rPr lang="en-US" baseline="-25000" dirty="0"/>
              <a:t>2</a:t>
            </a:r>
            <a:r>
              <a:rPr lang="en-US" dirty="0"/>
              <a:t>/year</a:t>
            </a:r>
            <a:endParaRPr lang="en-US" baseline="-25000" dirty="0"/>
          </a:p>
        </p:txBody>
      </p:sp>
      <p:sp>
        <p:nvSpPr>
          <p:cNvPr id="6" name="Content Placeholder 5">
            <a:extLst>
              <a:ext uri="{FF2B5EF4-FFF2-40B4-BE49-F238E27FC236}">
                <a16:creationId xmlns:a16="http://schemas.microsoft.com/office/drawing/2014/main" id="{C79DF650-F07C-48C0-B022-D1A4BF3658ED}"/>
              </a:ext>
            </a:extLst>
          </p:cNvPr>
          <p:cNvSpPr>
            <a:spLocks noGrp="1"/>
          </p:cNvSpPr>
          <p:nvPr>
            <p:ph idx="11"/>
          </p:nvPr>
        </p:nvSpPr>
        <p:spPr/>
        <p:txBody>
          <a:bodyPr/>
          <a:lstStyle/>
          <a:p>
            <a:pPr>
              <a:spcBef>
                <a:spcPts val="300"/>
              </a:spcBef>
              <a:spcAft>
                <a:spcPts val="200"/>
              </a:spcAft>
            </a:pPr>
            <a:r>
              <a:rPr lang="en-US" b="1" dirty="0"/>
              <a:t>The project is a collaboration between state and private firms.</a:t>
            </a:r>
            <a:r>
              <a:rPr lang="en-US" dirty="0"/>
              <a:t> </a:t>
            </a:r>
            <a:r>
              <a:rPr lang="en-US" dirty="0" err="1"/>
              <a:t>Gassnova</a:t>
            </a:r>
            <a:r>
              <a:rPr lang="en-US" dirty="0"/>
              <a:t> coordinated the overall project schedule and managed cross-chain risks and functionality, while Equinor, Shell, and </a:t>
            </a:r>
            <a:r>
              <a:rPr lang="en-US" dirty="0" err="1"/>
              <a:t>TotalEnergies</a:t>
            </a:r>
            <a:r>
              <a:rPr lang="en-US" dirty="0"/>
              <a:t> partnership is responsible for Northern Lights transport and storage design, construction, and operation, and </a:t>
            </a:r>
            <a:r>
              <a:rPr lang="en-US" dirty="0" err="1"/>
              <a:t>Norcem</a:t>
            </a:r>
            <a:r>
              <a:rPr lang="en-US" dirty="0"/>
              <a:t> and Fortum Oslo </a:t>
            </a:r>
            <a:r>
              <a:rPr lang="en-US" dirty="0" err="1"/>
              <a:t>Varme</a:t>
            </a:r>
            <a:r>
              <a:rPr lang="en-US" dirty="0"/>
              <a:t> will be capturing the carbon.</a:t>
            </a:r>
          </a:p>
          <a:p>
            <a:pPr>
              <a:spcBef>
                <a:spcPts val="300"/>
              </a:spcBef>
              <a:spcAft>
                <a:spcPts val="200"/>
              </a:spcAft>
            </a:pPr>
            <a:r>
              <a:rPr lang="en-US" b="1" dirty="0"/>
              <a:t>State aid provided the individual companies secured sufficient and funding from the European Union and their own funding to meet total cost.</a:t>
            </a:r>
          </a:p>
          <a:p>
            <a:pPr lvl="1">
              <a:spcBef>
                <a:spcPts val="300"/>
              </a:spcBef>
              <a:spcAft>
                <a:spcPts val="200"/>
              </a:spcAft>
            </a:pPr>
            <a:r>
              <a:rPr lang="en-US" dirty="0"/>
              <a:t>State aid is for construction and first 10 years of operation</a:t>
            </a:r>
          </a:p>
          <a:p>
            <a:pPr>
              <a:spcBef>
                <a:spcPts val="300"/>
              </a:spcBef>
              <a:spcAft>
                <a:spcPts val="200"/>
              </a:spcAft>
            </a:pPr>
            <a:r>
              <a:rPr lang="en-US" b="1" dirty="0"/>
              <a:t>State funding is estimated to be 40–85% of total capital cost for each portion of the project. </a:t>
            </a:r>
            <a:r>
              <a:rPr lang="en-US" dirty="0"/>
              <a:t>Northern Lights, </a:t>
            </a:r>
            <a:r>
              <a:rPr lang="en-US" dirty="0" err="1"/>
              <a:t>Norcem</a:t>
            </a:r>
            <a:r>
              <a:rPr lang="en-US" dirty="0"/>
              <a:t>, and Fortum Oslo Varma estimated to receive state aid covering over 70%, 80%, and 40% of the costs, respectively.</a:t>
            </a:r>
          </a:p>
          <a:p>
            <a:pPr>
              <a:spcBef>
                <a:spcPts val="300"/>
              </a:spcBef>
              <a:spcAft>
                <a:spcPts val="200"/>
              </a:spcAft>
            </a:pPr>
            <a:r>
              <a:rPr lang="en-US" b="1" dirty="0"/>
              <a:t>Estimated cost for the CCS chain is C$185/metric ton*</a:t>
            </a:r>
          </a:p>
          <a:p>
            <a:pPr lvl="1">
              <a:spcBef>
                <a:spcPts val="300"/>
              </a:spcBef>
              <a:spcAft>
                <a:spcPts val="200"/>
              </a:spcAft>
            </a:pPr>
            <a:r>
              <a:rPr lang="en-US" dirty="0"/>
              <a:t>Nearly half is for storage and transport (capture is 700 km away from storage and needs to go on a ship).</a:t>
            </a:r>
          </a:p>
          <a:p>
            <a:pPr>
              <a:spcBef>
                <a:spcPts val="300"/>
              </a:spcBef>
              <a:spcAft>
                <a:spcPts val="200"/>
              </a:spcAft>
            </a:pPr>
            <a:r>
              <a:rPr lang="en-US" b="1" dirty="0"/>
              <a:t>Norway Climate Change Act aims for 50% reduction by 2030 compared to 1990 levels.</a:t>
            </a:r>
          </a:p>
          <a:p>
            <a:pPr lvl="1">
              <a:spcBef>
                <a:spcPts val="300"/>
              </a:spcBef>
              <a:spcAft>
                <a:spcPts val="200"/>
              </a:spcAft>
            </a:pPr>
            <a:r>
              <a:rPr lang="en-US" dirty="0"/>
              <a:t>2018—Climate Change Act (legally binding)</a:t>
            </a:r>
          </a:p>
          <a:p>
            <a:pPr lvl="1">
              <a:spcBef>
                <a:spcPts val="300"/>
              </a:spcBef>
              <a:spcAft>
                <a:spcPts val="200"/>
              </a:spcAft>
            </a:pPr>
            <a:r>
              <a:rPr lang="en-US" dirty="0"/>
              <a:t>Oct 2019—Norway, Iceland, and the European Union formally agreed to cooperate on fulfilling respective emissions targets by 2030</a:t>
            </a:r>
          </a:p>
          <a:p>
            <a:pPr lvl="1">
              <a:spcBef>
                <a:spcPts val="300"/>
              </a:spcBef>
              <a:spcAft>
                <a:spcPts val="200"/>
              </a:spcAft>
            </a:pPr>
            <a:r>
              <a:rPr lang="en-US" dirty="0"/>
              <a:t>Part of the EU ETS (emissions trading system)</a:t>
            </a:r>
            <a:endParaRPr lang="en-US" b="1" dirty="0"/>
          </a:p>
          <a:p>
            <a:pPr>
              <a:spcBef>
                <a:spcPts val="300"/>
              </a:spcBef>
              <a:spcAft>
                <a:spcPts val="300"/>
              </a:spcAft>
            </a:pPr>
            <a:endParaRPr lang="en-US" b="1" dirty="0"/>
          </a:p>
          <a:p>
            <a:pPr>
              <a:spcBef>
                <a:spcPts val="300"/>
              </a:spcBef>
              <a:spcAft>
                <a:spcPts val="300"/>
              </a:spcAft>
            </a:pPr>
            <a:endParaRPr lang="en-US" b="1" dirty="0"/>
          </a:p>
        </p:txBody>
      </p:sp>
      <p:sp>
        <p:nvSpPr>
          <p:cNvPr id="5" name="Footer Placeholder 4">
            <a:extLst>
              <a:ext uri="{FF2B5EF4-FFF2-40B4-BE49-F238E27FC236}">
                <a16:creationId xmlns:a16="http://schemas.microsoft.com/office/drawing/2014/main" id="{9FDD65A6-1D34-4543-8ADA-C3190BA4B587}"/>
              </a:ext>
            </a:extLst>
          </p:cNvPr>
          <p:cNvSpPr>
            <a:spLocks noGrp="1"/>
          </p:cNvSpPr>
          <p:nvPr>
            <p:ph type="ftr" sz="quarter" idx="12"/>
          </p:nvPr>
        </p:nvSpPr>
        <p:spPr/>
        <p:txBody>
          <a:bodyPr/>
          <a:lstStyle/>
          <a:p>
            <a:r>
              <a:rPr lang="en-US" dirty="0"/>
              <a:t>Oil Sands Dialogue | July 2022</a:t>
            </a:r>
          </a:p>
        </p:txBody>
      </p:sp>
      <p:sp>
        <p:nvSpPr>
          <p:cNvPr id="16" name="TextBox 15">
            <a:extLst>
              <a:ext uri="{FF2B5EF4-FFF2-40B4-BE49-F238E27FC236}">
                <a16:creationId xmlns:a16="http://schemas.microsoft.com/office/drawing/2014/main" id="{8D34F090-4B13-456C-8E87-4CBA55E349EB}"/>
              </a:ext>
            </a:extLst>
          </p:cNvPr>
          <p:cNvSpPr txBox="1"/>
          <p:nvPr/>
        </p:nvSpPr>
        <p:spPr>
          <a:xfrm>
            <a:off x="6240425" y="6077837"/>
            <a:ext cx="5265089" cy="200003"/>
          </a:xfrm>
          <a:prstGeom prst="rect">
            <a:avLst/>
          </a:prstGeom>
          <a:noFill/>
        </p:spPr>
        <p:txBody>
          <a:bodyPr wrap="square" lIns="71981" rIns="71981" rtlCol="0">
            <a:spAutoFit/>
          </a:bodyPr>
          <a:lstStyle/>
          <a:p>
            <a:r>
              <a:rPr lang="en-US" sz="700" dirty="0"/>
              <a:t>Note: *</a:t>
            </a:r>
            <a:r>
              <a:rPr lang="en-US" sz="700" dirty="0" err="1"/>
              <a:t>Gassnova</a:t>
            </a:r>
            <a:r>
              <a:rPr lang="en-US" sz="700" dirty="0"/>
              <a:t> report “Developing Longship—key lessons learned”</a:t>
            </a:r>
          </a:p>
        </p:txBody>
      </p:sp>
      <p:pic>
        <p:nvPicPr>
          <p:cNvPr id="17" name="Content Placeholder 16" descr="Graphical user interface&#10;&#10;Description automatically generated with medium confidence">
            <a:extLst>
              <a:ext uri="{FF2B5EF4-FFF2-40B4-BE49-F238E27FC236}">
                <a16:creationId xmlns:a16="http://schemas.microsoft.com/office/drawing/2014/main" id="{F99FC11C-F470-4FB8-B060-423F0EB2053A}"/>
              </a:ext>
            </a:extLst>
          </p:cNvPr>
          <p:cNvPicPr>
            <a:picLocks noGrp="1" noChangeAspect="1"/>
          </p:cNvPicPr>
          <p:nvPr>
            <p:ph idx="1"/>
          </p:nvPr>
        </p:nvPicPr>
        <p:blipFill>
          <a:blip r:embed="rId3"/>
          <a:stretch>
            <a:fillRect/>
          </a:stretch>
        </p:blipFill>
        <p:spPr>
          <a:xfrm>
            <a:off x="486058" y="1484819"/>
            <a:ext cx="5470686" cy="4764421"/>
          </a:xfrm>
        </p:spPr>
      </p:pic>
    </p:spTree>
    <p:extLst>
      <p:ext uri="{BB962C8B-B14F-4D97-AF65-F5344CB8AC3E}">
        <p14:creationId xmlns:p14="http://schemas.microsoft.com/office/powerpoint/2010/main" val="79555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502967-8F03-4968-800C-21522CC23844}"/>
              </a:ext>
            </a:extLst>
          </p:cNvPr>
          <p:cNvSpPr>
            <a:spLocks noGrp="1"/>
          </p:cNvSpPr>
          <p:nvPr>
            <p:ph type="title"/>
          </p:nvPr>
        </p:nvSpPr>
        <p:spPr/>
        <p:txBody>
          <a:bodyPr/>
          <a:lstStyle/>
          <a:p>
            <a:r>
              <a:rPr lang="en-US" dirty="0"/>
              <a:t>Helped along by government funding and coordination, the project will take nearly a decade to reach an in-service date</a:t>
            </a:r>
          </a:p>
        </p:txBody>
      </p:sp>
      <p:sp>
        <p:nvSpPr>
          <p:cNvPr id="4" name="Footer Placeholder 3">
            <a:extLst>
              <a:ext uri="{FF2B5EF4-FFF2-40B4-BE49-F238E27FC236}">
                <a16:creationId xmlns:a16="http://schemas.microsoft.com/office/drawing/2014/main" id="{15F12AAE-BD50-40AB-A2D7-C9BA4B58BC81}"/>
              </a:ext>
            </a:extLst>
          </p:cNvPr>
          <p:cNvSpPr>
            <a:spLocks noGrp="1"/>
          </p:cNvSpPr>
          <p:nvPr>
            <p:ph type="ftr" sz="quarter" idx="11"/>
          </p:nvPr>
        </p:nvSpPr>
        <p:spPr/>
        <p:txBody>
          <a:bodyPr/>
          <a:lstStyle/>
          <a:p>
            <a:r>
              <a:rPr lang="en-US" dirty="0"/>
              <a:t>Oil Sands Dialogue | July 2022</a:t>
            </a:r>
          </a:p>
        </p:txBody>
      </p:sp>
      <p:cxnSp>
        <p:nvCxnSpPr>
          <p:cNvPr id="11" name="Straight Connector 10">
            <a:extLst>
              <a:ext uri="{FF2B5EF4-FFF2-40B4-BE49-F238E27FC236}">
                <a16:creationId xmlns:a16="http://schemas.microsoft.com/office/drawing/2014/main" id="{933D6024-4063-41B6-9C38-430BD48AFB35}"/>
              </a:ext>
            </a:extLst>
          </p:cNvPr>
          <p:cNvCxnSpPr>
            <a:cxnSpLocks/>
          </p:cNvCxnSpPr>
          <p:nvPr/>
        </p:nvCxnSpPr>
        <p:spPr>
          <a:xfrm>
            <a:off x="687209" y="3809901"/>
            <a:ext cx="10817583" cy="0"/>
          </a:xfrm>
          <a:prstGeom prst="line">
            <a:avLst/>
          </a:prstGeom>
          <a:ln w="34925">
            <a:solidFill>
              <a:srgbClr val="00AB4E"/>
            </a:solidFil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505738AD-6082-4D01-9CD4-35ED0A654AD0}"/>
              </a:ext>
            </a:extLst>
          </p:cNvPr>
          <p:cNvSpPr/>
          <p:nvPr/>
        </p:nvSpPr>
        <p:spPr>
          <a:xfrm>
            <a:off x="687209" y="371203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13" name="Straight Connector 12">
            <a:extLst>
              <a:ext uri="{FF2B5EF4-FFF2-40B4-BE49-F238E27FC236}">
                <a16:creationId xmlns:a16="http://schemas.microsoft.com/office/drawing/2014/main" id="{6F22B425-2C1E-4495-9BBA-FDB624CBEA83}"/>
              </a:ext>
            </a:extLst>
          </p:cNvPr>
          <p:cNvCxnSpPr>
            <a:cxnSpLocks/>
          </p:cNvCxnSpPr>
          <p:nvPr/>
        </p:nvCxnSpPr>
        <p:spPr>
          <a:xfrm flipV="1">
            <a:off x="801478" y="3253328"/>
            <a:ext cx="0" cy="505780"/>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561031-D139-4D11-AEDE-4D89E9A85522}"/>
              </a:ext>
            </a:extLst>
          </p:cNvPr>
          <p:cNvSpPr txBox="1"/>
          <p:nvPr/>
        </p:nvSpPr>
        <p:spPr>
          <a:xfrm>
            <a:off x="536019" y="2189840"/>
            <a:ext cx="1702802" cy="861550"/>
          </a:xfrm>
          <a:prstGeom prst="rect">
            <a:avLst/>
          </a:prstGeom>
          <a:noFill/>
        </p:spPr>
        <p:txBody>
          <a:bodyPr wrap="square">
            <a:spAutoFit/>
          </a:bodyPr>
          <a:lstStyle/>
          <a:p>
            <a:pPr algn="ctr"/>
            <a:r>
              <a:rPr lang="en-US" sz="1000" b="1" dirty="0">
                <a:solidFill>
                  <a:srgbClr val="009697"/>
                </a:solidFill>
              </a:rPr>
              <a:t>Mid-2015 to mid-2016 </a:t>
            </a:r>
          </a:p>
          <a:p>
            <a:pPr algn="ctr"/>
            <a:r>
              <a:rPr lang="en-US" sz="1000" dirty="0"/>
              <a:t>Feasibility studies on capture, transportation, and storage completed by the Norwegian government</a:t>
            </a:r>
          </a:p>
        </p:txBody>
      </p:sp>
      <p:sp>
        <p:nvSpPr>
          <p:cNvPr id="15" name="TextBox 14">
            <a:extLst>
              <a:ext uri="{FF2B5EF4-FFF2-40B4-BE49-F238E27FC236}">
                <a16:creationId xmlns:a16="http://schemas.microsoft.com/office/drawing/2014/main" id="{042AE247-9711-450D-A560-4998C94AA403}"/>
              </a:ext>
            </a:extLst>
          </p:cNvPr>
          <p:cNvSpPr txBox="1"/>
          <p:nvPr/>
        </p:nvSpPr>
        <p:spPr>
          <a:xfrm>
            <a:off x="1357996" y="4665125"/>
            <a:ext cx="1677550" cy="861550"/>
          </a:xfrm>
          <a:prstGeom prst="rect">
            <a:avLst/>
          </a:prstGeom>
          <a:noFill/>
        </p:spPr>
        <p:txBody>
          <a:bodyPr wrap="square">
            <a:spAutoFit/>
          </a:bodyPr>
          <a:lstStyle/>
          <a:p>
            <a:pPr algn="ctr"/>
            <a:r>
              <a:rPr lang="en-US" sz="1000" b="1">
                <a:solidFill>
                  <a:srgbClr val="009697"/>
                </a:solidFill>
              </a:rPr>
              <a:t>2017</a:t>
            </a:r>
            <a:r>
              <a:rPr lang="en-US" sz="1000"/>
              <a:t> </a:t>
            </a:r>
          </a:p>
          <a:p>
            <a:pPr algn="ctr"/>
            <a:r>
              <a:rPr lang="en-US" sz="1000"/>
              <a:t>Equinor, Shell, and </a:t>
            </a:r>
            <a:r>
              <a:rPr lang="en-US" sz="1000" err="1"/>
              <a:t>TotalEnergies</a:t>
            </a:r>
            <a:r>
              <a:rPr lang="en-US" sz="1000"/>
              <a:t> form Northern Lights partnership</a:t>
            </a:r>
          </a:p>
        </p:txBody>
      </p:sp>
      <p:sp>
        <p:nvSpPr>
          <p:cNvPr id="16" name="TextBox 15">
            <a:extLst>
              <a:ext uri="{FF2B5EF4-FFF2-40B4-BE49-F238E27FC236}">
                <a16:creationId xmlns:a16="http://schemas.microsoft.com/office/drawing/2014/main" id="{4DBC6A64-78EA-43DC-A0D3-BD449BFD8C31}"/>
              </a:ext>
            </a:extLst>
          </p:cNvPr>
          <p:cNvSpPr txBox="1"/>
          <p:nvPr/>
        </p:nvSpPr>
        <p:spPr>
          <a:xfrm>
            <a:off x="3603691" y="4680360"/>
            <a:ext cx="1736822" cy="861550"/>
          </a:xfrm>
          <a:prstGeom prst="rect">
            <a:avLst/>
          </a:prstGeom>
          <a:noFill/>
        </p:spPr>
        <p:txBody>
          <a:bodyPr wrap="square">
            <a:spAutoFit/>
          </a:bodyPr>
          <a:lstStyle/>
          <a:p>
            <a:pPr algn="ctr"/>
            <a:r>
              <a:rPr lang="en-US" sz="1000" b="1" dirty="0">
                <a:solidFill>
                  <a:srgbClr val="009697"/>
                </a:solidFill>
              </a:rPr>
              <a:t>Mid-2017 to early 2019</a:t>
            </a:r>
          </a:p>
          <a:p>
            <a:pPr algn="ctr"/>
            <a:r>
              <a:rPr lang="en-US" sz="1000" dirty="0"/>
              <a:t>Concept studies for transportation and storage completed by </a:t>
            </a:r>
            <a:r>
              <a:rPr lang="en-US" sz="1000" dirty="0" err="1"/>
              <a:t>Gassnova</a:t>
            </a:r>
            <a:r>
              <a:rPr lang="en-US" sz="1000" dirty="0"/>
              <a:t> and Equinor</a:t>
            </a:r>
          </a:p>
        </p:txBody>
      </p:sp>
      <p:sp>
        <p:nvSpPr>
          <p:cNvPr id="17" name="TextBox 16">
            <a:extLst>
              <a:ext uri="{FF2B5EF4-FFF2-40B4-BE49-F238E27FC236}">
                <a16:creationId xmlns:a16="http://schemas.microsoft.com/office/drawing/2014/main" id="{90333EEA-211E-4A77-8F16-30DAA45A1311}"/>
              </a:ext>
            </a:extLst>
          </p:cNvPr>
          <p:cNvSpPr txBox="1"/>
          <p:nvPr/>
        </p:nvSpPr>
        <p:spPr>
          <a:xfrm>
            <a:off x="2345011" y="2160550"/>
            <a:ext cx="1829910" cy="707702"/>
          </a:xfrm>
          <a:prstGeom prst="rect">
            <a:avLst/>
          </a:prstGeom>
          <a:noFill/>
        </p:spPr>
        <p:txBody>
          <a:bodyPr wrap="square">
            <a:spAutoFit/>
          </a:bodyPr>
          <a:lstStyle/>
          <a:p>
            <a:pPr algn="ctr"/>
            <a:r>
              <a:rPr lang="en-US" sz="1000" b="1" dirty="0">
                <a:solidFill>
                  <a:srgbClr val="009697"/>
                </a:solidFill>
              </a:rPr>
              <a:t>Mid-2017</a:t>
            </a:r>
          </a:p>
          <a:p>
            <a:pPr algn="ctr"/>
            <a:r>
              <a:rPr lang="en-US" sz="1000" dirty="0"/>
              <a:t>Concept study for capture completed by </a:t>
            </a:r>
            <a:r>
              <a:rPr lang="en-US" sz="1000" dirty="0" err="1"/>
              <a:t>Gassnova</a:t>
            </a:r>
            <a:r>
              <a:rPr lang="en-US" sz="1000" dirty="0"/>
              <a:t> and Equinor</a:t>
            </a:r>
          </a:p>
        </p:txBody>
      </p:sp>
      <p:sp>
        <p:nvSpPr>
          <p:cNvPr id="18" name="TextBox 17">
            <a:extLst>
              <a:ext uri="{FF2B5EF4-FFF2-40B4-BE49-F238E27FC236}">
                <a16:creationId xmlns:a16="http://schemas.microsoft.com/office/drawing/2014/main" id="{89073728-A919-4757-A665-FD728CF92967}"/>
              </a:ext>
            </a:extLst>
          </p:cNvPr>
          <p:cNvSpPr txBox="1"/>
          <p:nvPr/>
        </p:nvSpPr>
        <p:spPr>
          <a:xfrm>
            <a:off x="4467662" y="1935989"/>
            <a:ext cx="1829908" cy="707702"/>
          </a:xfrm>
          <a:prstGeom prst="rect">
            <a:avLst/>
          </a:prstGeom>
          <a:noFill/>
        </p:spPr>
        <p:txBody>
          <a:bodyPr wrap="square">
            <a:spAutoFit/>
          </a:bodyPr>
          <a:lstStyle/>
          <a:p>
            <a:pPr algn="ctr"/>
            <a:r>
              <a:rPr lang="en-US" sz="1000" b="1" dirty="0">
                <a:solidFill>
                  <a:srgbClr val="009697"/>
                </a:solidFill>
              </a:rPr>
              <a:t>Late 2018 to late 2019</a:t>
            </a:r>
          </a:p>
          <a:p>
            <a:pPr algn="ctr"/>
            <a:r>
              <a:rPr lang="en-US" sz="1000" dirty="0"/>
              <a:t>FEED study for capture completed by </a:t>
            </a:r>
            <a:r>
              <a:rPr lang="en-US" sz="1000" dirty="0" err="1"/>
              <a:t>Gassnova</a:t>
            </a:r>
            <a:r>
              <a:rPr lang="en-US" sz="1000" dirty="0"/>
              <a:t> and Equinor</a:t>
            </a:r>
          </a:p>
        </p:txBody>
      </p:sp>
      <p:sp>
        <p:nvSpPr>
          <p:cNvPr id="19" name="TextBox 18">
            <a:extLst>
              <a:ext uri="{FF2B5EF4-FFF2-40B4-BE49-F238E27FC236}">
                <a16:creationId xmlns:a16="http://schemas.microsoft.com/office/drawing/2014/main" id="{7003DBA7-3C87-4A28-ACEF-11623124F6F1}"/>
              </a:ext>
            </a:extLst>
          </p:cNvPr>
          <p:cNvSpPr txBox="1"/>
          <p:nvPr/>
        </p:nvSpPr>
        <p:spPr>
          <a:xfrm>
            <a:off x="5482624" y="5044353"/>
            <a:ext cx="1980246" cy="707702"/>
          </a:xfrm>
          <a:prstGeom prst="rect">
            <a:avLst/>
          </a:prstGeom>
          <a:noFill/>
        </p:spPr>
        <p:txBody>
          <a:bodyPr wrap="square">
            <a:spAutoFit/>
          </a:bodyPr>
          <a:lstStyle/>
          <a:p>
            <a:pPr algn="ctr"/>
            <a:r>
              <a:rPr lang="en-US" sz="1000" b="1" dirty="0">
                <a:solidFill>
                  <a:srgbClr val="009697"/>
                </a:solidFill>
              </a:rPr>
              <a:t>Early 2019 to mid-2020</a:t>
            </a:r>
          </a:p>
          <a:p>
            <a:pPr algn="ctr"/>
            <a:r>
              <a:rPr lang="en-US" sz="1000" dirty="0"/>
              <a:t>FEED study for transportation and storage completed by </a:t>
            </a:r>
            <a:r>
              <a:rPr lang="en-US" sz="1000" dirty="0" err="1"/>
              <a:t>Gassnova</a:t>
            </a:r>
            <a:r>
              <a:rPr lang="en-US" sz="1000" dirty="0"/>
              <a:t> and Equinor</a:t>
            </a:r>
          </a:p>
        </p:txBody>
      </p:sp>
      <p:sp>
        <p:nvSpPr>
          <p:cNvPr id="20" name="TextBox 19">
            <a:extLst>
              <a:ext uri="{FF2B5EF4-FFF2-40B4-BE49-F238E27FC236}">
                <a16:creationId xmlns:a16="http://schemas.microsoft.com/office/drawing/2014/main" id="{28DB9C40-5B52-4646-B2CF-A12964D899A0}"/>
              </a:ext>
            </a:extLst>
          </p:cNvPr>
          <p:cNvSpPr txBox="1"/>
          <p:nvPr/>
        </p:nvSpPr>
        <p:spPr>
          <a:xfrm>
            <a:off x="6684745" y="2183818"/>
            <a:ext cx="1641040" cy="707702"/>
          </a:xfrm>
          <a:prstGeom prst="rect">
            <a:avLst/>
          </a:prstGeom>
          <a:noFill/>
        </p:spPr>
        <p:txBody>
          <a:bodyPr wrap="square">
            <a:spAutoFit/>
          </a:bodyPr>
          <a:lstStyle/>
          <a:p>
            <a:pPr algn="ctr"/>
            <a:r>
              <a:rPr lang="en-US" sz="1000" b="1">
                <a:solidFill>
                  <a:srgbClr val="009697"/>
                </a:solidFill>
              </a:rPr>
              <a:t>March 2020</a:t>
            </a:r>
          </a:p>
          <a:p>
            <a:pPr algn="ctr"/>
            <a:r>
              <a:rPr lang="en-US" sz="1000"/>
              <a:t>Exploration well drilled that confirmed the storage reservoir viability</a:t>
            </a:r>
          </a:p>
        </p:txBody>
      </p:sp>
      <p:sp>
        <p:nvSpPr>
          <p:cNvPr id="21" name="TextBox 20">
            <a:extLst>
              <a:ext uri="{FF2B5EF4-FFF2-40B4-BE49-F238E27FC236}">
                <a16:creationId xmlns:a16="http://schemas.microsoft.com/office/drawing/2014/main" id="{9F19F26B-C76E-41B7-8FD6-8E6BC50BA072}"/>
              </a:ext>
            </a:extLst>
          </p:cNvPr>
          <p:cNvSpPr txBox="1"/>
          <p:nvPr/>
        </p:nvSpPr>
        <p:spPr>
          <a:xfrm>
            <a:off x="7746361" y="4552828"/>
            <a:ext cx="1445836" cy="707702"/>
          </a:xfrm>
          <a:prstGeom prst="rect">
            <a:avLst/>
          </a:prstGeom>
          <a:noFill/>
        </p:spPr>
        <p:txBody>
          <a:bodyPr wrap="square">
            <a:spAutoFit/>
          </a:bodyPr>
          <a:lstStyle/>
          <a:p>
            <a:pPr algn="ctr"/>
            <a:r>
              <a:rPr lang="en-US" sz="1000" b="1">
                <a:solidFill>
                  <a:srgbClr val="009697"/>
                </a:solidFill>
              </a:rPr>
              <a:t>May 2020</a:t>
            </a:r>
          </a:p>
          <a:p>
            <a:pPr algn="ctr"/>
            <a:r>
              <a:rPr lang="en-US" sz="1000"/>
              <a:t>Equinor, Shell, and </a:t>
            </a:r>
            <a:r>
              <a:rPr lang="en-US" sz="1000" err="1"/>
              <a:t>TotalEnergies</a:t>
            </a:r>
            <a:r>
              <a:rPr lang="en-US" sz="1000"/>
              <a:t> take investment decisions</a:t>
            </a:r>
          </a:p>
        </p:txBody>
      </p:sp>
      <p:sp>
        <p:nvSpPr>
          <p:cNvPr id="22" name="TextBox 21">
            <a:extLst>
              <a:ext uri="{FF2B5EF4-FFF2-40B4-BE49-F238E27FC236}">
                <a16:creationId xmlns:a16="http://schemas.microsoft.com/office/drawing/2014/main" id="{C85F260C-9678-413B-99E3-3EE4FA1BCA8C}"/>
              </a:ext>
            </a:extLst>
          </p:cNvPr>
          <p:cNvSpPr txBox="1"/>
          <p:nvPr/>
        </p:nvSpPr>
        <p:spPr>
          <a:xfrm>
            <a:off x="8446036" y="1971558"/>
            <a:ext cx="1906084" cy="707702"/>
          </a:xfrm>
          <a:prstGeom prst="rect">
            <a:avLst/>
          </a:prstGeom>
          <a:noFill/>
        </p:spPr>
        <p:txBody>
          <a:bodyPr wrap="square">
            <a:spAutoFit/>
          </a:bodyPr>
          <a:lstStyle/>
          <a:p>
            <a:pPr algn="ctr"/>
            <a:r>
              <a:rPr lang="en-US" sz="1000" b="1" dirty="0">
                <a:solidFill>
                  <a:srgbClr val="009697"/>
                </a:solidFill>
              </a:rPr>
              <a:t>December 2020</a:t>
            </a:r>
          </a:p>
          <a:p>
            <a:pPr algn="ctr"/>
            <a:r>
              <a:rPr lang="en-US" sz="1000" dirty="0"/>
              <a:t>Norwegian government takes investment decision and names the project “Longship”</a:t>
            </a:r>
          </a:p>
        </p:txBody>
      </p:sp>
      <p:sp>
        <p:nvSpPr>
          <p:cNvPr id="23" name="TextBox 22">
            <a:extLst>
              <a:ext uri="{FF2B5EF4-FFF2-40B4-BE49-F238E27FC236}">
                <a16:creationId xmlns:a16="http://schemas.microsoft.com/office/drawing/2014/main" id="{31F2CCA9-074B-4A2F-BFFF-8268D33F368A}"/>
              </a:ext>
            </a:extLst>
          </p:cNvPr>
          <p:cNvSpPr txBox="1"/>
          <p:nvPr/>
        </p:nvSpPr>
        <p:spPr>
          <a:xfrm>
            <a:off x="9475687" y="4605548"/>
            <a:ext cx="2029106" cy="707702"/>
          </a:xfrm>
          <a:prstGeom prst="rect">
            <a:avLst/>
          </a:prstGeom>
          <a:noFill/>
        </p:spPr>
        <p:txBody>
          <a:bodyPr wrap="square">
            <a:spAutoFit/>
          </a:bodyPr>
          <a:lstStyle/>
          <a:p>
            <a:pPr algn="ctr"/>
            <a:r>
              <a:rPr lang="en-US" sz="1000" b="1" dirty="0">
                <a:solidFill>
                  <a:srgbClr val="009697"/>
                </a:solidFill>
              </a:rPr>
              <a:t>March 2021</a:t>
            </a:r>
          </a:p>
          <a:p>
            <a:pPr algn="ctr"/>
            <a:r>
              <a:rPr lang="en-US" sz="1000" dirty="0"/>
              <a:t>Northern Lights incorporated as a partnership between Equinor, Shell, and </a:t>
            </a:r>
            <a:r>
              <a:rPr lang="en-US" sz="1000" dirty="0" err="1"/>
              <a:t>TotalEnergies</a:t>
            </a:r>
            <a:endParaRPr lang="en-US" sz="1000" dirty="0"/>
          </a:p>
        </p:txBody>
      </p:sp>
      <p:sp>
        <p:nvSpPr>
          <p:cNvPr id="24" name="TextBox 23">
            <a:extLst>
              <a:ext uri="{FF2B5EF4-FFF2-40B4-BE49-F238E27FC236}">
                <a16:creationId xmlns:a16="http://schemas.microsoft.com/office/drawing/2014/main" id="{A1ADF79B-B463-44AA-9B4C-54FD293D223E}"/>
              </a:ext>
            </a:extLst>
          </p:cNvPr>
          <p:cNvSpPr txBox="1"/>
          <p:nvPr/>
        </p:nvSpPr>
        <p:spPr>
          <a:xfrm>
            <a:off x="10695652" y="2370042"/>
            <a:ext cx="998707" cy="553854"/>
          </a:xfrm>
          <a:prstGeom prst="rect">
            <a:avLst/>
          </a:prstGeom>
          <a:noFill/>
        </p:spPr>
        <p:txBody>
          <a:bodyPr wrap="square">
            <a:spAutoFit/>
          </a:bodyPr>
          <a:lstStyle/>
          <a:p>
            <a:pPr algn="ctr"/>
            <a:r>
              <a:rPr lang="en-US" sz="1000" b="1" dirty="0">
                <a:solidFill>
                  <a:srgbClr val="C00000"/>
                </a:solidFill>
              </a:rPr>
              <a:t>2024</a:t>
            </a:r>
          </a:p>
          <a:p>
            <a:pPr algn="ctr"/>
            <a:r>
              <a:rPr lang="en-US" sz="1000" dirty="0"/>
              <a:t>Expected online date</a:t>
            </a:r>
          </a:p>
        </p:txBody>
      </p:sp>
      <p:sp>
        <p:nvSpPr>
          <p:cNvPr id="25" name="Flowchart: Connector 24">
            <a:extLst>
              <a:ext uri="{FF2B5EF4-FFF2-40B4-BE49-F238E27FC236}">
                <a16:creationId xmlns:a16="http://schemas.microsoft.com/office/drawing/2014/main" id="{0D3ABC24-FDE5-4B87-A914-D68FC2173CF6}"/>
              </a:ext>
            </a:extLst>
          </p:cNvPr>
          <p:cNvSpPr/>
          <p:nvPr/>
        </p:nvSpPr>
        <p:spPr>
          <a:xfrm>
            <a:off x="2076625" y="371203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6" name="Straight Connector 25">
            <a:extLst>
              <a:ext uri="{FF2B5EF4-FFF2-40B4-BE49-F238E27FC236}">
                <a16:creationId xmlns:a16="http://schemas.microsoft.com/office/drawing/2014/main" id="{980591E8-CD76-4245-B07A-831FCF618584}"/>
              </a:ext>
            </a:extLst>
          </p:cNvPr>
          <p:cNvCxnSpPr>
            <a:cxnSpLocks/>
          </p:cNvCxnSpPr>
          <p:nvPr/>
        </p:nvCxnSpPr>
        <p:spPr>
          <a:xfrm flipV="1">
            <a:off x="2181065" y="3854134"/>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8FCC1D53-265C-4F26-B391-C90F4F50C941}"/>
              </a:ext>
            </a:extLst>
          </p:cNvPr>
          <p:cNvSpPr/>
          <p:nvPr/>
        </p:nvSpPr>
        <p:spPr>
          <a:xfrm>
            <a:off x="3062876" y="3704665"/>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8" name="Straight Connector 27">
            <a:extLst>
              <a:ext uri="{FF2B5EF4-FFF2-40B4-BE49-F238E27FC236}">
                <a16:creationId xmlns:a16="http://schemas.microsoft.com/office/drawing/2014/main" id="{A5C01DAA-6158-4905-958F-6027686F8BA0}"/>
              </a:ext>
            </a:extLst>
          </p:cNvPr>
          <p:cNvCxnSpPr>
            <a:cxnSpLocks/>
          </p:cNvCxnSpPr>
          <p:nvPr/>
        </p:nvCxnSpPr>
        <p:spPr>
          <a:xfrm flipV="1">
            <a:off x="3177144" y="3040730"/>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9" name="Flowchart: Connector 28">
            <a:extLst>
              <a:ext uri="{FF2B5EF4-FFF2-40B4-BE49-F238E27FC236}">
                <a16:creationId xmlns:a16="http://schemas.microsoft.com/office/drawing/2014/main" id="{026529CC-0FFB-46C3-ADCD-EAC59B994A4F}"/>
              </a:ext>
            </a:extLst>
          </p:cNvPr>
          <p:cNvSpPr/>
          <p:nvPr/>
        </p:nvSpPr>
        <p:spPr>
          <a:xfrm>
            <a:off x="4467663" y="371203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0" name="Straight Connector 29">
            <a:extLst>
              <a:ext uri="{FF2B5EF4-FFF2-40B4-BE49-F238E27FC236}">
                <a16:creationId xmlns:a16="http://schemas.microsoft.com/office/drawing/2014/main" id="{A21FBC29-6879-4474-928E-AF762CFDB5B3}"/>
              </a:ext>
            </a:extLst>
          </p:cNvPr>
          <p:cNvCxnSpPr>
            <a:cxnSpLocks/>
          </p:cNvCxnSpPr>
          <p:nvPr/>
        </p:nvCxnSpPr>
        <p:spPr>
          <a:xfrm flipV="1">
            <a:off x="4572397" y="3854134"/>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1" name="Flowchart: Connector 30">
            <a:extLst>
              <a:ext uri="{FF2B5EF4-FFF2-40B4-BE49-F238E27FC236}">
                <a16:creationId xmlns:a16="http://schemas.microsoft.com/office/drawing/2014/main" id="{C47284EB-6A06-4B6B-BD6E-8F18D2824CE1}"/>
              </a:ext>
            </a:extLst>
          </p:cNvPr>
          <p:cNvSpPr/>
          <p:nvPr/>
        </p:nvSpPr>
        <p:spPr>
          <a:xfrm>
            <a:off x="5271756" y="3692811"/>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2" name="Straight Connector 31">
            <a:extLst>
              <a:ext uri="{FF2B5EF4-FFF2-40B4-BE49-F238E27FC236}">
                <a16:creationId xmlns:a16="http://schemas.microsoft.com/office/drawing/2014/main" id="{7A86A498-F06F-40C4-8430-8AA6025FC9E8}"/>
              </a:ext>
            </a:extLst>
          </p:cNvPr>
          <p:cNvCxnSpPr>
            <a:cxnSpLocks/>
            <a:endCxn id="18" idx="2"/>
          </p:cNvCxnSpPr>
          <p:nvPr/>
        </p:nvCxnSpPr>
        <p:spPr>
          <a:xfrm flipH="1" flipV="1">
            <a:off x="5382616" y="2643691"/>
            <a:ext cx="3409" cy="1096196"/>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A4E804AA-A3BF-470D-93CF-75B9D43C175B}"/>
              </a:ext>
            </a:extLst>
          </p:cNvPr>
          <p:cNvSpPr/>
          <p:nvPr/>
        </p:nvSpPr>
        <p:spPr>
          <a:xfrm>
            <a:off x="6333297" y="371203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4" name="Straight Connector 33">
            <a:extLst>
              <a:ext uri="{FF2B5EF4-FFF2-40B4-BE49-F238E27FC236}">
                <a16:creationId xmlns:a16="http://schemas.microsoft.com/office/drawing/2014/main" id="{81B2CB01-3327-4241-8D5D-2202CC7E6115}"/>
              </a:ext>
            </a:extLst>
          </p:cNvPr>
          <p:cNvCxnSpPr>
            <a:cxnSpLocks/>
          </p:cNvCxnSpPr>
          <p:nvPr/>
        </p:nvCxnSpPr>
        <p:spPr>
          <a:xfrm flipV="1">
            <a:off x="6455838" y="3853383"/>
            <a:ext cx="0" cy="1098466"/>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5" name="Flowchart: Connector 34">
            <a:extLst>
              <a:ext uri="{FF2B5EF4-FFF2-40B4-BE49-F238E27FC236}">
                <a16:creationId xmlns:a16="http://schemas.microsoft.com/office/drawing/2014/main" id="{DADEFB5F-A204-4F97-9EB1-9E3CAD40244E}"/>
              </a:ext>
            </a:extLst>
          </p:cNvPr>
          <p:cNvSpPr/>
          <p:nvPr/>
        </p:nvSpPr>
        <p:spPr>
          <a:xfrm>
            <a:off x="7396762" y="3732949"/>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6" name="Straight Connector 35">
            <a:extLst>
              <a:ext uri="{FF2B5EF4-FFF2-40B4-BE49-F238E27FC236}">
                <a16:creationId xmlns:a16="http://schemas.microsoft.com/office/drawing/2014/main" id="{C83AE64C-85F4-44F5-B186-BFB313A26865}"/>
              </a:ext>
            </a:extLst>
          </p:cNvPr>
          <p:cNvCxnSpPr>
            <a:cxnSpLocks/>
            <a:endCxn id="20" idx="2"/>
          </p:cNvCxnSpPr>
          <p:nvPr/>
        </p:nvCxnSpPr>
        <p:spPr>
          <a:xfrm flipH="1" flipV="1">
            <a:off x="7505265" y="2891520"/>
            <a:ext cx="5766" cy="888504"/>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7" name="Flowchart: Connector 36">
            <a:extLst>
              <a:ext uri="{FF2B5EF4-FFF2-40B4-BE49-F238E27FC236}">
                <a16:creationId xmlns:a16="http://schemas.microsoft.com/office/drawing/2014/main" id="{EB67C880-FAE7-491D-858F-4F35196D89A8}"/>
              </a:ext>
            </a:extLst>
          </p:cNvPr>
          <p:cNvSpPr/>
          <p:nvPr/>
        </p:nvSpPr>
        <p:spPr>
          <a:xfrm>
            <a:off x="9170539" y="3712033"/>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8" name="Straight Connector 37">
            <a:extLst>
              <a:ext uri="{FF2B5EF4-FFF2-40B4-BE49-F238E27FC236}">
                <a16:creationId xmlns:a16="http://schemas.microsoft.com/office/drawing/2014/main" id="{018E4EE0-C96A-47A6-8757-50791AA9CE85}"/>
              </a:ext>
            </a:extLst>
          </p:cNvPr>
          <p:cNvCxnSpPr>
            <a:cxnSpLocks/>
          </p:cNvCxnSpPr>
          <p:nvPr/>
        </p:nvCxnSpPr>
        <p:spPr>
          <a:xfrm flipV="1">
            <a:off x="9284810" y="2737422"/>
            <a:ext cx="9532" cy="1021688"/>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D029B56B-30C8-4647-BF9F-BEBDE399AD38}"/>
              </a:ext>
            </a:extLst>
          </p:cNvPr>
          <p:cNvSpPr/>
          <p:nvPr/>
        </p:nvSpPr>
        <p:spPr>
          <a:xfrm>
            <a:off x="11309435" y="3699363"/>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40" name="Straight Connector 39">
            <a:extLst>
              <a:ext uri="{FF2B5EF4-FFF2-40B4-BE49-F238E27FC236}">
                <a16:creationId xmlns:a16="http://schemas.microsoft.com/office/drawing/2014/main" id="{749262DC-8DF1-4FB3-A5DD-3342CF245BB7}"/>
              </a:ext>
            </a:extLst>
          </p:cNvPr>
          <p:cNvCxnSpPr>
            <a:cxnSpLocks/>
          </p:cNvCxnSpPr>
          <p:nvPr/>
        </p:nvCxnSpPr>
        <p:spPr>
          <a:xfrm flipH="1" flipV="1">
            <a:off x="11423704" y="3040731"/>
            <a:ext cx="1" cy="705707"/>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41" name="Flowchart: Connector 40">
            <a:extLst>
              <a:ext uri="{FF2B5EF4-FFF2-40B4-BE49-F238E27FC236}">
                <a16:creationId xmlns:a16="http://schemas.microsoft.com/office/drawing/2014/main" id="{82E084EB-E810-4253-B0D1-1115BA62BCA1}"/>
              </a:ext>
            </a:extLst>
          </p:cNvPr>
          <p:cNvSpPr/>
          <p:nvPr/>
        </p:nvSpPr>
        <p:spPr>
          <a:xfrm>
            <a:off x="8263628" y="3699363"/>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42" name="Straight Connector 41">
            <a:extLst>
              <a:ext uri="{FF2B5EF4-FFF2-40B4-BE49-F238E27FC236}">
                <a16:creationId xmlns:a16="http://schemas.microsoft.com/office/drawing/2014/main" id="{6AD1157D-65C4-4154-BE93-3B8F087A0A51}"/>
              </a:ext>
            </a:extLst>
          </p:cNvPr>
          <p:cNvCxnSpPr>
            <a:cxnSpLocks/>
          </p:cNvCxnSpPr>
          <p:nvPr/>
        </p:nvCxnSpPr>
        <p:spPr>
          <a:xfrm flipV="1">
            <a:off x="8368362" y="3841463"/>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A50AE08E-1478-49D3-AA63-F558DD8CE62E}"/>
              </a:ext>
            </a:extLst>
          </p:cNvPr>
          <p:cNvSpPr/>
          <p:nvPr/>
        </p:nvSpPr>
        <p:spPr>
          <a:xfrm>
            <a:off x="10145615" y="371128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44" name="Straight Connector 43">
            <a:extLst>
              <a:ext uri="{FF2B5EF4-FFF2-40B4-BE49-F238E27FC236}">
                <a16:creationId xmlns:a16="http://schemas.microsoft.com/office/drawing/2014/main" id="{D451630F-408B-4E73-A068-5186F0CE4DEC}"/>
              </a:ext>
            </a:extLst>
          </p:cNvPr>
          <p:cNvCxnSpPr>
            <a:cxnSpLocks/>
          </p:cNvCxnSpPr>
          <p:nvPr/>
        </p:nvCxnSpPr>
        <p:spPr>
          <a:xfrm flipV="1">
            <a:off x="10268934" y="3891429"/>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9D6F78A-7773-48E5-8562-5308A7798DAA}"/>
              </a:ext>
            </a:extLst>
          </p:cNvPr>
          <p:cNvSpPr/>
          <p:nvPr/>
        </p:nvSpPr>
        <p:spPr>
          <a:xfrm>
            <a:off x="480764" y="1485326"/>
            <a:ext cx="11227301"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46" name="txtboxChartTitle">
            <a:extLst>
              <a:ext uri="{FF2B5EF4-FFF2-40B4-BE49-F238E27FC236}">
                <a16:creationId xmlns:a16="http://schemas.microsoft.com/office/drawing/2014/main" id="{C137BF4B-E501-4995-9D61-6A1DA08DF5CA}"/>
              </a:ext>
            </a:extLst>
          </p:cNvPr>
          <p:cNvSpPr txBox="1"/>
          <p:nvPr/>
        </p:nvSpPr>
        <p:spPr>
          <a:xfrm>
            <a:off x="484610" y="1487596"/>
            <a:ext cx="11227301" cy="287925"/>
          </a:xfrm>
          <a:prstGeom prst="rect">
            <a:avLst/>
          </a:prstGeom>
          <a:solidFill>
            <a:srgbClr val="7F8080"/>
          </a:solidFill>
          <a:ln w="9525" cmpd="sng">
            <a:noFill/>
            <a:prstDash val="solid"/>
            <a:headEnd type="none" w="med" len="med"/>
            <a:tailEnd type="triangle" w="med" len="med"/>
          </a:ln>
        </p:spPr>
        <p:txBody>
          <a:bodyPr wrap="square" lIns="76160" tIns="0" rIns="7616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a:r>
              <a:rPr lang="en-US" sz="1200" b="1" dirty="0">
                <a:solidFill>
                  <a:srgbClr val="FFFFFF"/>
                </a:solidFill>
                <a:latin typeface="Arial"/>
                <a:cs typeface="Arial" pitchFamily="34" charset="0"/>
              </a:rPr>
              <a:t>Timeline of key events in the Longship—Northern Lights CCS project</a:t>
            </a:r>
          </a:p>
        </p:txBody>
      </p:sp>
      <p:sp>
        <p:nvSpPr>
          <p:cNvPr id="48" name="txtboxCopyrightLine">
            <a:extLst>
              <a:ext uri="{FF2B5EF4-FFF2-40B4-BE49-F238E27FC236}">
                <a16:creationId xmlns:a16="http://schemas.microsoft.com/office/drawing/2014/main" id="{98743A96-9AC9-48F6-A0F5-E4B5160FDD67}"/>
              </a:ext>
            </a:extLst>
          </p:cNvPr>
          <p:cNvSpPr txBox="1"/>
          <p:nvPr/>
        </p:nvSpPr>
        <p:spPr>
          <a:xfrm>
            <a:off x="10374154" y="5947902"/>
            <a:ext cx="1347901" cy="287925"/>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
        <p:nvSpPr>
          <p:cNvPr id="54" name="txtboxCopyrightLine">
            <a:extLst>
              <a:ext uri="{FF2B5EF4-FFF2-40B4-BE49-F238E27FC236}">
                <a16:creationId xmlns:a16="http://schemas.microsoft.com/office/drawing/2014/main" id="{69EBC752-62B8-4937-B180-DBBFCD027938}"/>
              </a:ext>
            </a:extLst>
          </p:cNvPr>
          <p:cNvSpPr txBox="1"/>
          <p:nvPr/>
        </p:nvSpPr>
        <p:spPr>
          <a:xfrm>
            <a:off x="483936" y="5948632"/>
            <a:ext cx="1347901" cy="287925"/>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rgbClr val="000000"/>
                </a:solidFill>
                <a:latin typeface="Arial" panose="020B0604020202020204" pitchFamily="34" charset="0"/>
                <a:cs typeface="Arial" pitchFamily="34" charset="0"/>
              </a:rPr>
              <a:t>Source: IHS Markit</a:t>
            </a:r>
          </a:p>
        </p:txBody>
      </p:sp>
    </p:spTree>
    <p:extLst>
      <p:ext uri="{BB962C8B-B14F-4D97-AF65-F5344CB8AC3E}">
        <p14:creationId xmlns:p14="http://schemas.microsoft.com/office/powerpoint/2010/main" val="1530380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0977-6C59-4793-98B3-2B7D1FB4D709}"/>
              </a:ext>
            </a:extLst>
          </p:cNvPr>
          <p:cNvSpPr>
            <a:spLocks noGrp="1"/>
          </p:cNvSpPr>
          <p:nvPr>
            <p:ph type="title"/>
          </p:nvPr>
        </p:nvSpPr>
        <p:spPr/>
        <p:txBody>
          <a:bodyPr/>
          <a:lstStyle/>
          <a:p>
            <a:r>
              <a:rPr lang="en-US" dirty="0" err="1"/>
              <a:t>Porthos</a:t>
            </a:r>
            <a:r>
              <a:rPr lang="en-US" dirty="0"/>
              <a:t>—Port of Rotterdam, Netherlands CO</a:t>
            </a:r>
            <a:r>
              <a:rPr lang="en-US" baseline="-25000" dirty="0"/>
              <a:t>2</a:t>
            </a:r>
            <a:r>
              <a:rPr lang="en-US" dirty="0"/>
              <a:t> Transport Hub and Offshore Storage with estimated storage of 2.5 MMtCO</a:t>
            </a:r>
            <a:r>
              <a:rPr lang="en-US" baseline="-25000" dirty="0"/>
              <a:t>2</a:t>
            </a:r>
            <a:r>
              <a:rPr lang="en-US" dirty="0"/>
              <a:t>/year</a:t>
            </a:r>
          </a:p>
        </p:txBody>
      </p:sp>
      <p:sp>
        <p:nvSpPr>
          <p:cNvPr id="6" name="Content Placeholder 5">
            <a:extLst>
              <a:ext uri="{FF2B5EF4-FFF2-40B4-BE49-F238E27FC236}">
                <a16:creationId xmlns:a16="http://schemas.microsoft.com/office/drawing/2014/main" id="{B5B326C8-14A2-425F-A45B-A7596F0BA36A}"/>
              </a:ext>
            </a:extLst>
          </p:cNvPr>
          <p:cNvSpPr>
            <a:spLocks noGrp="1"/>
          </p:cNvSpPr>
          <p:nvPr>
            <p:ph idx="11"/>
          </p:nvPr>
        </p:nvSpPr>
        <p:spPr/>
        <p:txBody>
          <a:bodyPr/>
          <a:lstStyle/>
          <a:p>
            <a:r>
              <a:rPr lang="en-US" b="1" dirty="0"/>
              <a:t>Private, public, and non-profit companies come together in this integrated project. </a:t>
            </a:r>
            <a:r>
              <a:rPr lang="en-US" dirty="0" err="1"/>
              <a:t>Porthos</a:t>
            </a:r>
            <a:r>
              <a:rPr lang="en-US" dirty="0"/>
              <a:t> is a joint venture between EBN (European Business and Innovation Center Network), </a:t>
            </a:r>
            <a:r>
              <a:rPr lang="en-US" dirty="0" err="1"/>
              <a:t>Gasunie</a:t>
            </a:r>
            <a:r>
              <a:rPr lang="en-US" dirty="0"/>
              <a:t> (energy network operator), and Port of Rotterdam Authority. Air Products refinery, Air Liquide refinery, ExxonMobil refinery, and Shell refinery and chemical plant will be the capture sources.</a:t>
            </a:r>
          </a:p>
          <a:p>
            <a:r>
              <a:rPr lang="en-US" b="1" dirty="0"/>
              <a:t>Funding awarded in May 2021 from the SDE++ fund*. </a:t>
            </a:r>
            <a:r>
              <a:rPr lang="en-US" dirty="0"/>
              <a:t>Combined, the companies have requested nearly US$2.4 billion in subsidies.</a:t>
            </a:r>
          </a:p>
          <a:p>
            <a:r>
              <a:rPr lang="en-US" b="1" dirty="0"/>
              <a:t>Netherlands Climate Act aims for a 49% reduction in emissions by 2030 compared to 1990 levels.</a:t>
            </a:r>
          </a:p>
          <a:p>
            <a:pPr lvl="1"/>
            <a:r>
              <a:rPr lang="en-US" dirty="0"/>
              <a:t>2019—Netherlands Climate Act (legally binding). Plan to stimulate industry to reduce emissions with a CO2 tax and the SDE++ subsidy.</a:t>
            </a:r>
          </a:p>
          <a:p>
            <a:pPr lvl="1"/>
            <a:r>
              <a:rPr lang="en-US" dirty="0"/>
              <a:t>2019—Norway, Iceland, and the EU formally agreed to cooperate on fulfilling respective emissions targets by 2030.</a:t>
            </a:r>
          </a:p>
          <a:p>
            <a:pPr lvl="1"/>
            <a:r>
              <a:rPr lang="en-US" dirty="0"/>
              <a:t>Part of the EU ETS (emissions trading system).</a:t>
            </a:r>
            <a:endParaRPr lang="en-US" b="1" dirty="0"/>
          </a:p>
          <a:p>
            <a:pPr marL="177747" lvl="1" indent="0">
              <a:buNone/>
            </a:pPr>
            <a:endParaRPr lang="en-US" dirty="0"/>
          </a:p>
          <a:p>
            <a:pPr lvl="1"/>
            <a:endParaRPr lang="en-US" dirty="0"/>
          </a:p>
          <a:p>
            <a:pPr lvl="1"/>
            <a:endParaRPr lang="en-US" dirty="0"/>
          </a:p>
          <a:p>
            <a:endParaRPr lang="en-US" b="1" dirty="0"/>
          </a:p>
          <a:p>
            <a:endParaRPr lang="en-US" b="1" dirty="0"/>
          </a:p>
        </p:txBody>
      </p:sp>
      <p:sp>
        <p:nvSpPr>
          <p:cNvPr id="5" name="Footer Placeholder 4">
            <a:extLst>
              <a:ext uri="{FF2B5EF4-FFF2-40B4-BE49-F238E27FC236}">
                <a16:creationId xmlns:a16="http://schemas.microsoft.com/office/drawing/2014/main" id="{9FDD65A6-1D34-4543-8ADA-C3190BA4B587}"/>
              </a:ext>
            </a:extLst>
          </p:cNvPr>
          <p:cNvSpPr>
            <a:spLocks noGrp="1"/>
          </p:cNvSpPr>
          <p:nvPr>
            <p:ph type="ftr" sz="quarter" idx="12"/>
          </p:nvPr>
        </p:nvSpPr>
        <p:spPr/>
        <p:txBody>
          <a:bodyPr/>
          <a:lstStyle/>
          <a:p>
            <a:r>
              <a:rPr lang="en-US" dirty="0"/>
              <a:t>Oil Sands Dialogue | July 2022</a:t>
            </a:r>
          </a:p>
        </p:txBody>
      </p:sp>
      <p:sp>
        <p:nvSpPr>
          <p:cNvPr id="10" name="TextBox 9">
            <a:extLst>
              <a:ext uri="{FF2B5EF4-FFF2-40B4-BE49-F238E27FC236}">
                <a16:creationId xmlns:a16="http://schemas.microsoft.com/office/drawing/2014/main" id="{BAE891FE-A775-4695-AB86-728E6435BF0E}"/>
              </a:ext>
            </a:extLst>
          </p:cNvPr>
          <p:cNvSpPr txBox="1"/>
          <p:nvPr/>
        </p:nvSpPr>
        <p:spPr>
          <a:xfrm>
            <a:off x="6240425" y="6079846"/>
            <a:ext cx="5025006" cy="200003"/>
          </a:xfrm>
          <a:prstGeom prst="rect">
            <a:avLst/>
          </a:prstGeom>
          <a:noFill/>
        </p:spPr>
        <p:txBody>
          <a:bodyPr wrap="square" lIns="71981" rIns="71981" rtlCol="0">
            <a:spAutoFit/>
          </a:bodyPr>
          <a:lstStyle/>
          <a:p>
            <a:r>
              <a:rPr lang="en-US" sz="700" dirty="0"/>
              <a:t>Note: *</a:t>
            </a:r>
            <a:r>
              <a:rPr lang="en-US" sz="700" dirty="0">
                <a:solidFill>
                  <a:srgbClr val="140E32"/>
                </a:solidFill>
                <a:latin typeface="Arial" panose="020B0604020202020204" pitchFamily="34" charset="0"/>
                <a:cs typeface="Arial" panose="020B0604020202020204" pitchFamily="34" charset="0"/>
              </a:rPr>
              <a:t>SDE++ = Sustainable Energy Transition Scheme</a:t>
            </a:r>
          </a:p>
        </p:txBody>
      </p:sp>
      <p:pic>
        <p:nvPicPr>
          <p:cNvPr id="8" name="Content Placeholder 7">
            <a:extLst>
              <a:ext uri="{FF2B5EF4-FFF2-40B4-BE49-F238E27FC236}">
                <a16:creationId xmlns:a16="http://schemas.microsoft.com/office/drawing/2014/main" id="{3AB82F44-D3FD-470E-9C88-950DB87F3A27}"/>
              </a:ext>
            </a:extLst>
          </p:cNvPr>
          <p:cNvPicPr>
            <a:picLocks noGrp="1" noChangeAspect="1"/>
          </p:cNvPicPr>
          <p:nvPr>
            <p:ph idx="1"/>
          </p:nvPr>
        </p:nvPicPr>
        <p:blipFill>
          <a:blip r:embed="rId3"/>
          <a:stretch>
            <a:fillRect/>
          </a:stretch>
        </p:blipFill>
        <p:spPr>
          <a:xfrm>
            <a:off x="488872" y="1495930"/>
            <a:ext cx="5470589" cy="4740627"/>
          </a:xfrm>
        </p:spPr>
      </p:pic>
    </p:spTree>
    <p:extLst>
      <p:ext uri="{BB962C8B-B14F-4D97-AF65-F5344CB8AC3E}">
        <p14:creationId xmlns:p14="http://schemas.microsoft.com/office/powerpoint/2010/main" val="1555623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8467-D95F-4C78-8499-6D13AA3A53B4}"/>
              </a:ext>
            </a:extLst>
          </p:cNvPr>
          <p:cNvSpPr>
            <a:spLocks noGrp="1"/>
          </p:cNvSpPr>
          <p:nvPr>
            <p:ph type="title"/>
          </p:nvPr>
        </p:nvSpPr>
        <p:spPr/>
        <p:txBody>
          <a:bodyPr/>
          <a:lstStyle/>
          <a:p>
            <a:r>
              <a:rPr lang="en-US" dirty="0" err="1"/>
              <a:t>Porthos</a:t>
            </a:r>
            <a:r>
              <a:rPr lang="en-US" dirty="0"/>
              <a:t> nearing the finish line for investment decision</a:t>
            </a:r>
          </a:p>
        </p:txBody>
      </p:sp>
      <p:sp>
        <p:nvSpPr>
          <p:cNvPr id="4" name="Footer Placeholder 3">
            <a:extLst>
              <a:ext uri="{FF2B5EF4-FFF2-40B4-BE49-F238E27FC236}">
                <a16:creationId xmlns:a16="http://schemas.microsoft.com/office/drawing/2014/main" id="{F35E928C-2768-410B-A4A5-E2CAC7D635B5}"/>
              </a:ext>
            </a:extLst>
          </p:cNvPr>
          <p:cNvSpPr>
            <a:spLocks noGrp="1"/>
          </p:cNvSpPr>
          <p:nvPr>
            <p:ph type="ftr" sz="quarter" idx="11"/>
          </p:nvPr>
        </p:nvSpPr>
        <p:spPr/>
        <p:txBody>
          <a:bodyPr/>
          <a:lstStyle/>
          <a:p>
            <a:r>
              <a:rPr lang="en-US" dirty="0"/>
              <a:t>Oil Sands Dialogue | July 2022</a:t>
            </a:r>
          </a:p>
        </p:txBody>
      </p:sp>
      <p:cxnSp>
        <p:nvCxnSpPr>
          <p:cNvPr id="7" name="Straight Connector 6">
            <a:extLst>
              <a:ext uri="{FF2B5EF4-FFF2-40B4-BE49-F238E27FC236}">
                <a16:creationId xmlns:a16="http://schemas.microsoft.com/office/drawing/2014/main" id="{CF51162F-2AC8-4EE7-9296-7F539C427E70}"/>
              </a:ext>
            </a:extLst>
          </p:cNvPr>
          <p:cNvCxnSpPr>
            <a:cxnSpLocks/>
          </p:cNvCxnSpPr>
          <p:nvPr/>
        </p:nvCxnSpPr>
        <p:spPr>
          <a:xfrm>
            <a:off x="687209" y="3809901"/>
            <a:ext cx="10817583" cy="0"/>
          </a:xfrm>
          <a:prstGeom prst="line">
            <a:avLst/>
          </a:prstGeom>
          <a:ln w="34925">
            <a:solidFill>
              <a:srgbClr val="00AB4E"/>
            </a:solidFill>
          </a:ln>
        </p:spPr>
        <p:style>
          <a:lnRef idx="1">
            <a:schemeClr val="accent1"/>
          </a:lnRef>
          <a:fillRef idx="0">
            <a:schemeClr val="accent1"/>
          </a:fillRef>
          <a:effectRef idx="0">
            <a:schemeClr val="accent1"/>
          </a:effectRef>
          <a:fontRef idx="minor">
            <a:schemeClr val="tx1"/>
          </a:fontRef>
        </p:style>
      </p:cxnSp>
      <p:sp>
        <p:nvSpPr>
          <p:cNvPr id="8" name="Flowchart: Connector 7">
            <a:extLst>
              <a:ext uri="{FF2B5EF4-FFF2-40B4-BE49-F238E27FC236}">
                <a16:creationId xmlns:a16="http://schemas.microsoft.com/office/drawing/2014/main" id="{206D4296-1105-4D9D-A2C8-09C14A59EE9D}"/>
              </a:ext>
            </a:extLst>
          </p:cNvPr>
          <p:cNvSpPr/>
          <p:nvPr/>
        </p:nvSpPr>
        <p:spPr>
          <a:xfrm>
            <a:off x="687209" y="371203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9" name="Straight Connector 8">
            <a:extLst>
              <a:ext uri="{FF2B5EF4-FFF2-40B4-BE49-F238E27FC236}">
                <a16:creationId xmlns:a16="http://schemas.microsoft.com/office/drawing/2014/main" id="{7C2C7620-7ED5-4654-9A0D-49DD62E0698C}"/>
              </a:ext>
            </a:extLst>
          </p:cNvPr>
          <p:cNvCxnSpPr>
            <a:cxnSpLocks/>
          </p:cNvCxnSpPr>
          <p:nvPr/>
        </p:nvCxnSpPr>
        <p:spPr>
          <a:xfrm flipV="1">
            <a:off x="801478" y="3175949"/>
            <a:ext cx="0" cy="58315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CF37A4-68E2-4F5A-82F7-7BBC2487F481}"/>
              </a:ext>
            </a:extLst>
          </p:cNvPr>
          <p:cNvSpPr txBox="1"/>
          <p:nvPr/>
        </p:nvSpPr>
        <p:spPr>
          <a:xfrm>
            <a:off x="527516" y="2553633"/>
            <a:ext cx="1115314" cy="553854"/>
          </a:xfrm>
          <a:prstGeom prst="rect">
            <a:avLst/>
          </a:prstGeom>
          <a:noFill/>
        </p:spPr>
        <p:txBody>
          <a:bodyPr wrap="square">
            <a:spAutoFit/>
          </a:bodyPr>
          <a:lstStyle/>
          <a:p>
            <a:pPr algn="ctr"/>
            <a:r>
              <a:rPr lang="en-US" sz="1000" b="1" dirty="0">
                <a:solidFill>
                  <a:srgbClr val="009697"/>
                </a:solidFill>
              </a:rPr>
              <a:t>April 2018</a:t>
            </a:r>
          </a:p>
          <a:p>
            <a:pPr algn="ctr"/>
            <a:r>
              <a:rPr lang="en-US" sz="1000" dirty="0"/>
              <a:t>Completion of feasibility study</a:t>
            </a:r>
          </a:p>
        </p:txBody>
      </p:sp>
      <p:sp>
        <p:nvSpPr>
          <p:cNvPr id="11" name="TextBox 10">
            <a:extLst>
              <a:ext uri="{FF2B5EF4-FFF2-40B4-BE49-F238E27FC236}">
                <a16:creationId xmlns:a16="http://schemas.microsoft.com/office/drawing/2014/main" id="{59D26537-9E9B-4D9B-B97C-65D9F675AAFC}"/>
              </a:ext>
            </a:extLst>
          </p:cNvPr>
          <p:cNvSpPr txBox="1"/>
          <p:nvPr/>
        </p:nvSpPr>
        <p:spPr>
          <a:xfrm>
            <a:off x="1357996" y="4665125"/>
            <a:ext cx="1677550" cy="553854"/>
          </a:xfrm>
          <a:prstGeom prst="rect">
            <a:avLst/>
          </a:prstGeom>
          <a:noFill/>
        </p:spPr>
        <p:txBody>
          <a:bodyPr wrap="square">
            <a:spAutoFit/>
          </a:bodyPr>
          <a:lstStyle/>
          <a:p>
            <a:pPr algn="ctr"/>
            <a:r>
              <a:rPr lang="en-US" sz="1000" b="1">
                <a:solidFill>
                  <a:srgbClr val="009697"/>
                </a:solidFill>
              </a:rPr>
              <a:t>Early 2019</a:t>
            </a:r>
          </a:p>
          <a:p>
            <a:pPr algn="ctr"/>
            <a:r>
              <a:rPr lang="en-US" sz="1000"/>
              <a:t>Start of FEED phase and technical development</a:t>
            </a:r>
          </a:p>
        </p:txBody>
      </p:sp>
      <p:sp>
        <p:nvSpPr>
          <p:cNvPr id="12" name="TextBox 11">
            <a:extLst>
              <a:ext uri="{FF2B5EF4-FFF2-40B4-BE49-F238E27FC236}">
                <a16:creationId xmlns:a16="http://schemas.microsoft.com/office/drawing/2014/main" id="{E53F08EB-2A30-4F9C-806C-283F3443D7CC}"/>
              </a:ext>
            </a:extLst>
          </p:cNvPr>
          <p:cNvSpPr txBox="1"/>
          <p:nvPr/>
        </p:nvSpPr>
        <p:spPr>
          <a:xfrm>
            <a:off x="2276337" y="2251152"/>
            <a:ext cx="1756565" cy="861550"/>
          </a:xfrm>
          <a:prstGeom prst="rect">
            <a:avLst/>
          </a:prstGeom>
          <a:noFill/>
        </p:spPr>
        <p:txBody>
          <a:bodyPr wrap="square">
            <a:spAutoFit/>
          </a:bodyPr>
          <a:lstStyle/>
          <a:p>
            <a:pPr algn="ctr"/>
            <a:r>
              <a:rPr lang="en-US" sz="1000" b="1" dirty="0">
                <a:solidFill>
                  <a:srgbClr val="009697"/>
                </a:solidFill>
              </a:rPr>
              <a:t>July 2019</a:t>
            </a:r>
          </a:p>
          <a:p>
            <a:pPr algn="ctr"/>
            <a:r>
              <a:rPr lang="en-US" sz="1000" dirty="0"/>
              <a:t>Awarded €6.5 million in CEF subsidy by European Commission for preparation studies</a:t>
            </a:r>
          </a:p>
        </p:txBody>
      </p:sp>
      <p:sp>
        <p:nvSpPr>
          <p:cNvPr id="13" name="TextBox 12">
            <a:extLst>
              <a:ext uri="{FF2B5EF4-FFF2-40B4-BE49-F238E27FC236}">
                <a16:creationId xmlns:a16="http://schemas.microsoft.com/office/drawing/2014/main" id="{19D117EF-0AE9-4370-AD6F-D6690AB36459}"/>
              </a:ext>
            </a:extLst>
          </p:cNvPr>
          <p:cNvSpPr txBox="1"/>
          <p:nvPr/>
        </p:nvSpPr>
        <p:spPr>
          <a:xfrm>
            <a:off x="4105421" y="1963776"/>
            <a:ext cx="1597963" cy="707702"/>
          </a:xfrm>
          <a:prstGeom prst="rect">
            <a:avLst/>
          </a:prstGeom>
          <a:noFill/>
        </p:spPr>
        <p:txBody>
          <a:bodyPr wrap="square">
            <a:spAutoFit/>
          </a:bodyPr>
          <a:lstStyle/>
          <a:p>
            <a:pPr algn="ctr"/>
            <a:r>
              <a:rPr lang="en-US" sz="1000" b="1" dirty="0">
                <a:solidFill>
                  <a:srgbClr val="009697"/>
                </a:solidFill>
              </a:rPr>
              <a:t>August 2019</a:t>
            </a:r>
          </a:p>
          <a:p>
            <a:pPr algn="ctr"/>
            <a:r>
              <a:rPr lang="en-US" sz="1000" dirty="0"/>
              <a:t>Non-binding Joint Development Agreement 1 signed</a:t>
            </a:r>
          </a:p>
        </p:txBody>
      </p:sp>
      <p:sp>
        <p:nvSpPr>
          <p:cNvPr id="14" name="TextBox 13">
            <a:extLst>
              <a:ext uri="{FF2B5EF4-FFF2-40B4-BE49-F238E27FC236}">
                <a16:creationId xmlns:a16="http://schemas.microsoft.com/office/drawing/2014/main" id="{D0BBAA69-2A85-456F-830E-3E513632E6B7}"/>
              </a:ext>
            </a:extLst>
          </p:cNvPr>
          <p:cNvSpPr txBox="1"/>
          <p:nvPr/>
        </p:nvSpPr>
        <p:spPr>
          <a:xfrm>
            <a:off x="4791839" y="4643634"/>
            <a:ext cx="2429036" cy="861550"/>
          </a:xfrm>
          <a:prstGeom prst="rect">
            <a:avLst/>
          </a:prstGeom>
          <a:noFill/>
        </p:spPr>
        <p:txBody>
          <a:bodyPr wrap="square">
            <a:spAutoFit/>
          </a:bodyPr>
          <a:lstStyle/>
          <a:p>
            <a:pPr algn="ctr"/>
            <a:r>
              <a:rPr lang="en-US" sz="1000" b="1" dirty="0">
                <a:solidFill>
                  <a:srgbClr val="009697"/>
                </a:solidFill>
              </a:rPr>
              <a:t>Autumn 2020</a:t>
            </a:r>
          </a:p>
          <a:p>
            <a:pPr algn="ctr"/>
            <a:r>
              <a:rPr lang="en-US" sz="1000" dirty="0"/>
              <a:t>Joint Development Agreement 2 signed by ExxonMobil, Shell, Air Liquide, and Air Products. Working towards operation start up in 2024</a:t>
            </a:r>
          </a:p>
        </p:txBody>
      </p:sp>
      <p:sp>
        <p:nvSpPr>
          <p:cNvPr id="15" name="TextBox 14">
            <a:extLst>
              <a:ext uri="{FF2B5EF4-FFF2-40B4-BE49-F238E27FC236}">
                <a16:creationId xmlns:a16="http://schemas.microsoft.com/office/drawing/2014/main" id="{AB74B09F-5FC4-4405-8E77-C7848E91412C}"/>
              </a:ext>
            </a:extLst>
          </p:cNvPr>
          <p:cNvSpPr txBox="1"/>
          <p:nvPr/>
        </p:nvSpPr>
        <p:spPr>
          <a:xfrm>
            <a:off x="5900392" y="2126933"/>
            <a:ext cx="1641040" cy="861550"/>
          </a:xfrm>
          <a:prstGeom prst="rect">
            <a:avLst/>
          </a:prstGeom>
          <a:noFill/>
        </p:spPr>
        <p:txBody>
          <a:bodyPr wrap="square">
            <a:spAutoFit/>
          </a:bodyPr>
          <a:lstStyle/>
          <a:p>
            <a:pPr algn="ctr"/>
            <a:r>
              <a:rPr lang="en-US" sz="1000" b="1" dirty="0">
                <a:solidFill>
                  <a:srgbClr val="009697"/>
                </a:solidFill>
              </a:rPr>
              <a:t>February 2021</a:t>
            </a:r>
          </a:p>
          <a:p>
            <a:pPr algn="ctr"/>
            <a:r>
              <a:rPr lang="en-US" sz="1000" dirty="0"/>
              <a:t>Awarded €102 million in CEF subsidy by European Commission for construction</a:t>
            </a:r>
          </a:p>
        </p:txBody>
      </p:sp>
      <p:sp>
        <p:nvSpPr>
          <p:cNvPr id="16" name="TextBox 15">
            <a:extLst>
              <a:ext uri="{FF2B5EF4-FFF2-40B4-BE49-F238E27FC236}">
                <a16:creationId xmlns:a16="http://schemas.microsoft.com/office/drawing/2014/main" id="{82812734-EF73-4C02-98C0-F097446F2AAC}"/>
              </a:ext>
            </a:extLst>
          </p:cNvPr>
          <p:cNvSpPr txBox="1"/>
          <p:nvPr/>
        </p:nvSpPr>
        <p:spPr>
          <a:xfrm>
            <a:off x="8837633" y="4651005"/>
            <a:ext cx="1445836" cy="553854"/>
          </a:xfrm>
          <a:prstGeom prst="rect">
            <a:avLst/>
          </a:prstGeom>
          <a:noFill/>
        </p:spPr>
        <p:txBody>
          <a:bodyPr wrap="square">
            <a:spAutoFit/>
          </a:bodyPr>
          <a:lstStyle/>
          <a:p>
            <a:pPr algn="ctr"/>
            <a:r>
              <a:rPr lang="en-US" sz="1000" b="1" dirty="0">
                <a:solidFill>
                  <a:srgbClr val="EE2F53"/>
                </a:solidFill>
              </a:rPr>
              <a:t>Autumn 2021</a:t>
            </a:r>
          </a:p>
          <a:p>
            <a:pPr algn="ctr"/>
            <a:r>
              <a:rPr lang="en-US" sz="1000" dirty="0"/>
              <a:t>Signing of transport and storage contracts</a:t>
            </a:r>
          </a:p>
        </p:txBody>
      </p:sp>
      <p:sp>
        <p:nvSpPr>
          <p:cNvPr id="17" name="TextBox 16">
            <a:extLst>
              <a:ext uri="{FF2B5EF4-FFF2-40B4-BE49-F238E27FC236}">
                <a16:creationId xmlns:a16="http://schemas.microsoft.com/office/drawing/2014/main" id="{4C8418E9-6216-4695-9989-B529CA1CC42B}"/>
              </a:ext>
            </a:extLst>
          </p:cNvPr>
          <p:cNvSpPr txBox="1"/>
          <p:nvPr/>
        </p:nvSpPr>
        <p:spPr>
          <a:xfrm>
            <a:off x="9367897" y="2072118"/>
            <a:ext cx="1294038" cy="553854"/>
          </a:xfrm>
          <a:prstGeom prst="rect">
            <a:avLst/>
          </a:prstGeom>
          <a:noFill/>
        </p:spPr>
        <p:txBody>
          <a:bodyPr wrap="square">
            <a:spAutoFit/>
          </a:bodyPr>
          <a:lstStyle/>
          <a:p>
            <a:pPr algn="ctr"/>
            <a:r>
              <a:rPr lang="en-US" sz="1000" b="1" dirty="0">
                <a:solidFill>
                  <a:srgbClr val="C00000"/>
                </a:solidFill>
              </a:rPr>
              <a:t>2022</a:t>
            </a:r>
          </a:p>
          <a:p>
            <a:pPr algn="ctr"/>
            <a:r>
              <a:rPr lang="en-US" sz="1000" dirty="0"/>
              <a:t>Expected final investment decision</a:t>
            </a:r>
          </a:p>
        </p:txBody>
      </p:sp>
      <p:sp>
        <p:nvSpPr>
          <p:cNvPr id="18" name="TextBox 17">
            <a:extLst>
              <a:ext uri="{FF2B5EF4-FFF2-40B4-BE49-F238E27FC236}">
                <a16:creationId xmlns:a16="http://schemas.microsoft.com/office/drawing/2014/main" id="{DE06233F-481A-467D-85A9-9A3F52D3CA76}"/>
              </a:ext>
            </a:extLst>
          </p:cNvPr>
          <p:cNvSpPr txBox="1"/>
          <p:nvPr/>
        </p:nvSpPr>
        <p:spPr>
          <a:xfrm>
            <a:off x="10785344" y="2459054"/>
            <a:ext cx="879141" cy="553854"/>
          </a:xfrm>
          <a:prstGeom prst="rect">
            <a:avLst/>
          </a:prstGeom>
          <a:noFill/>
        </p:spPr>
        <p:txBody>
          <a:bodyPr wrap="square">
            <a:spAutoFit/>
          </a:bodyPr>
          <a:lstStyle/>
          <a:p>
            <a:pPr algn="ctr"/>
            <a:r>
              <a:rPr lang="en-US" sz="1000" b="1" dirty="0">
                <a:solidFill>
                  <a:srgbClr val="C00000"/>
                </a:solidFill>
              </a:rPr>
              <a:t>2024</a:t>
            </a:r>
          </a:p>
          <a:p>
            <a:pPr algn="ctr"/>
            <a:r>
              <a:rPr lang="en-US" sz="1000" dirty="0"/>
              <a:t>Expected online date</a:t>
            </a:r>
          </a:p>
        </p:txBody>
      </p:sp>
      <p:sp>
        <p:nvSpPr>
          <p:cNvPr id="19" name="Flowchart: Connector 18">
            <a:extLst>
              <a:ext uri="{FF2B5EF4-FFF2-40B4-BE49-F238E27FC236}">
                <a16:creationId xmlns:a16="http://schemas.microsoft.com/office/drawing/2014/main" id="{7959C597-9309-40D2-9FBA-E951F9C99993}"/>
              </a:ext>
            </a:extLst>
          </p:cNvPr>
          <p:cNvSpPr/>
          <p:nvPr/>
        </p:nvSpPr>
        <p:spPr>
          <a:xfrm>
            <a:off x="2076625" y="371203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0" name="Straight Connector 19">
            <a:extLst>
              <a:ext uri="{FF2B5EF4-FFF2-40B4-BE49-F238E27FC236}">
                <a16:creationId xmlns:a16="http://schemas.microsoft.com/office/drawing/2014/main" id="{BBD4037B-90DB-4C75-BED0-46D67282001A}"/>
              </a:ext>
            </a:extLst>
          </p:cNvPr>
          <p:cNvCxnSpPr>
            <a:cxnSpLocks/>
          </p:cNvCxnSpPr>
          <p:nvPr/>
        </p:nvCxnSpPr>
        <p:spPr>
          <a:xfrm flipV="1">
            <a:off x="2181065" y="3854134"/>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a16="http://schemas.microsoft.com/office/drawing/2014/main" id="{1D6183F3-7927-4781-B982-850392008009}"/>
              </a:ext>
            </a:extLst>
          </p:cNvPr>
          <p:cNvSpPr/>
          <p:nvPr/>
        </p:nvSpPr>
        <p:spPr>
          <a:xfrm>
            <a:off x="3062876" y="3704665"/>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2" name="Straight Connector 21">
            <a:extLst>
              <a:ext uri="{FF2B5EF4-FFF2-40B4-BE49-F238E27FC236}">
                <a16:creationId xmlns:a16="http://schemas.microsoft.com/office/drawing/2014/main" id="{76753367-147D-4A0B-A90B-F099AB02253C}"/>
              </a:ext>
            </a:extLst>
          </p:cNvPr>
          <p:cNvCxnSpPr>
            <a:cxnSpLocks/>
          </p:cNvCxnSpPr>
          <p:nvPr/>
        </p:nvCxnSpPr>
        <p:spPr>
          <a:xfrm flipV="1">
            <a:off x="3177144" y="3175949"/>
            <a:ext cx="0" cy="575790"/>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EB01CB83-C1F9-41B7-B1BD-6F8DC5AB32C9}"/>
              </a:ext>
            </a:extLst>
          </p:cNvPr>
          <p:cNvSpPr/>
          <p:nvPr/>
        </p:nvSpPr>
        <p:spPr>
          <a:xfrm>
            <a:off x="4677570" y="3720599"/>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4" name="Straight Connector 23">
            <a:extLst>
              <a:ext uri="{FF2B5EF4-FFF2-40B4-BE49-F238E27FC236}">
                <a16:creationId xmlns:a16="http://schemas.microsoft.com/office/drawing/2014/main" id="{963AF284-4329-4382-AE78-AE15550D8807}"/>
              </a:ext>
            </a:extLst>
          </p:cNvPr>
          <p:cNvCxnSpPr>
            <a:cxnSpLocks/>
          </p:cNvCxnSpPr>
          <p:nvPr/>
        </p:nvCxnSpPr>
        <p:spPr>
          <a:xfrm flipV="1">
            <a:off x="4791839" y="2761481"/>
            <a:ext cx="0" cy="1006194"/>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0A9ABA4E-4467-4FDC-9E16-70814563F074}"/>
              </a:ext>
            </a:extLst>
          </p:cNvPr>
          <p:cNvSpPr/>
          <p:nvPr/>
        </p:nvSpPr>
        <p:spPr>
          <a:xfrm>
            <a:off x="5878376" y="3739856"/>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6" name="Straight Connector 25">
            <a:extLst>
              <a:ext uri="{FF2B5EF4-FFF2-40B4-BE49-F238E27FC236}">
                <a16:creationId xmlns:a16="http://schemas.microsoft.com/office/drawing/2014/main" id="{0B33B7DC-C929-4AF6-880C-222BFE583E6B}"/>
              </a:ext>
            </a:extLst>
          </p:cNvPr>
          <p:cNvCxnSpPr>
            <a:cxnSpLocks/>
          </p:cNvCxnSpPr>
          <p:nvPr/>
        </p:nvCxnSpPr>
        <p:spPr>
          <a:xfrm flipV="1">
            <a:off x="5982815" y="3881956"/>
            <a:ext cx="0" cy="71756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0A4E704D-BB96-40D1-8A74-69C6D14BDE3D}"/>
              </a:ext>
            </a:extLst>
          </p:cNvPr>
          <p:cNvSpPr/>
          <p:nvPr/>
        </p:nvSpPr>
        <p:spPr>
          <a:xfrm>
            <a:off x="6801801" y="3721293"/>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8" name="Straight Connector 27">
            <a:extLst>
              <a:ext uri="{FF2B5EF4-FFF2-40B4-BE49-F238E27FC236}">
                <a16:creationId xmlns:a16="http://schemas.microsoft.com/office/drawing/2014/main" id="{B8FB717D-0499-45C5-B75D-7173B32F0CBE}"/>
              </a:ext>
            </a:extLst>
          </p:cNvPr>
          <p:cNvCxnSpPr>
            <a:cxnSpLocks/>
          </p:cNvCxnSpPr>
          <p:nvPr/>
        </p:nvCxnSpPr>
        <p:spPr>
          <a:xfrm flipH="1" flipV="1">
            <a:off x="6916070" y="3048100"/>
            <a:ext cx="1" cy="72026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9" name="Flowchart: Connector 28">
            <a:extLst>
              <a:ext uri="{FF2B5EF4-FFF2-40B4-BE49-F238E27FC236}">
                <a16:creationId xmlns:a16="http://schemas.microsoft.com/office/drawing/2014/main" id="{A47D65E4-F195-4187-9B6C-6A6270B86683}"/>
              </a:ext>
            </a:extLst>
          </p:cNvPr>
          <p:cNvSpPr/>
          <p:nvPr/>
        </p:nvSpPr>
        <p:spPr>
          <a:xfrm>
            <a:off x="9975442" y="3690556"/>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0" name="Straight Connector 29">
            <a:extLst>
              <a:ext uri="{FF2B5EF4-FFF2-40B4-BE49-F238E27FC236}">
                <a16:creationId xmlns:a16="http://schemas.microsoft.com/office/drawing/2014/main" id="{B00D0DEF-ECDB-45B6-A265-DF0C6E467CC4}"/>
              </a:ext>
            </a:extLst>
          </p:cNvPr>
          <p:cNvCxnSpPr>
            <a:cxnSpLocks/>
          </p:cNvCxnSpPr>
          <p:nvPr/>
        </p:nvCxnSpPr>
        <p:spPr>
          <a:xfrm flipH="1" flipV="1">
            <a:off x="10089714" y="2671478"/>
            <a:ext cx="1" cy="1066154"/>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1" name="Flowchart: Connector 30">
            <a:extLst>
              <a:ext uri="{FF2B5EF4-FFF2-40B4-BE49-F238E27FC236}">
                <a16:creationId xmlns:a16="http://schemas.microsoft.com/office/drawing/2014/main" id="{449393C2-2451-4A76-B657-6510096B2246}"/>
              </a:ext>
            </a:extLst>
          </p:cNvPr>
          <p:cNvSpPr/>
          <p:nvPr/>
        </p:nvSpPr>
        <p:spPr>
          <a:xfrm>
            <a:off x="11309435" y="3699363"/>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2" name="Straight Connector 31">
            <a:extLst>
              <a:ext uri="{FF2B5EF4-FFF2-40B4-BE49-F238E27FC236}">
                <a16:creationId xmlns:a16="http://schemas.microsoft.com/office/drawing/2014/main" id="{7C56E8A3-C20C-426D-B32D-5851566E2F54}"/>
              </a:ext>
            </a:extLst>
          </p:cNvPr>
          <p:cNvCxnSpPr>
            <a:cxnSpLocks/>
          </p:cNvCxnSpPr>
          <p:nvPr/>
        </p:nvCxnSpPr>
        <p:spPr>
          <a:xfrm flipV="1">
            <a:off x="11423705" y="3048099"/>
            <a:ext cx="0" cy="698338"/>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C6E8B937-16EF-4AA1-9FDF-F38D7763AE26}"/>
              </a:ext>
            </a:extLst>
          </p:cNvPr>
          <p:cNvSpPr/>
          <p:nvPr/>
        </p:nvSpPr>
        <p:spPr>
          <a:xfrm>
            <a:off x="9446282" y="3724765"/>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4" name="Straight Connector 33">
            <a:extLst>
              <a:ext uri="{FF2B5EF4-FFF2-40B4-BE49-F238E27FC236}">
                <a16:creationId xmlns:a16="http://schemas.microsoft.com/office/drawing/2014/main" id="{88F579F1-FBF4-492E-B534-1718802B6F7C}"/>
              </a:ext>
            </a:extLst>
          </p:cNvPr>
          <p:cNvCxnSpPr>
            <a:cxnSpLocks/>
          </p:cNvCxnSpPr>
          <p:nvPr/>
        </p:nvCxnSpPr>
        <p:spPr>
          <a:xfrm flipV="1">
            <a:off x="9551016" y="3866865"/>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8A5D5CE-96B6-4BE7-9418-CC157FEAAB5D}"/>
              </a:ext>
            </a:extLst>
          </p:cNvPr>
          <p:cNvSpPr/>
          <p:nvPr/>
        </p:nvSpPr>
        <p:spPr>
          <a:xfrm>
            <a:off x="480764" y="1485326"/>
            <a:ext cx="11227301"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36" name="txtboxChartTitle">
            <a:extLst>
              <a:ext uri="{FF2B5EF4-FFF2-40B4-BE49-F238E27FC236}">
                <a16:creationId xmlns:a16="http://schemas.microsoft.com/office/drawing/2014/main" id="{C0F6DE70-C04D-42C8-A61E-C2C53CCCF366}"/>
              </a:ext>
            </a:extLst>
          </p:cNvPr>
          <p:cNvSpPr txBox="1"/>
          <p:nvPr/>
        </p:nvSpPr>
        <p:spPr>
          <a:xfrm>
            <a:off x="484610" y="1487596"/>
            <a:ext cx="11227301" cy="287925"/>
          </a:xfrm>
          <a:prstGeom prst="rect">
            <a:avLst/>
          </a:prstGeom>
          <a:solidFill>
            <a:srgbClr val="7F8080"/>
          </a:solidFill>
          <a:ln w="9525" cmpd="sng">
            <a:noFill/>
            <a:prstDash val="solid"/>
            <a:headEnd type="none" w="med" len="med"/>
            <a:tailEnd type="triangle" w="med" len="med"/>
          </a:ln>
        </p:spPr>
        <p:txBody>
          <a:bodyPr wrap="square" lIns="76160" tIns="0" rIns="7616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a:r>
              <a:rPr lang="en-US" sz="1200" b="1">
                <a:solidFill>
                  <a:srgbClr val="FFFFFF"/>
                </a:solidFill>
                <a:latin typeface="Arial"/>
                <a:cs typeface="Arial" pitchFamily="34" charset="0"/>
              </a:rPr>
              <a:t>Timeline of key events in the </a:t>
            </a:r>
            <a:r>
              <a:rPr lang="en-US" sz="1200" b="1" err="1">
                <a:solidFill>
                  <a:srgbClr val="FFFFFF"/>
                </a:solidFill>
                <a:latin typeface="Arial"/>
                <a:cs typeface="Arial" pitchFamily="34" charset="0"/>
              </a:rPr>
              <a:t>Porthos</a:t>
            </a:r>
            <a:r>
              <a:rPr lang="en-US" sz="1200" b="1">
                <a:solidFill>
                  <a:srgbClr val="FFFFFF"/>
                </a:solidFill>
                <a:latin typeface="Arial"/>
                <a:cs typeface="Arial" pitchFamily="34" charset="0"/>
              </a:rPr>
              <a:t> CCS project</a:t>
            </a:r>
          </a:p>
        </p:txBody>
      </p:sp>
      <p:sp>
        <p:nvSpPr>
          <p:cNvPr id="38" name="TextBox 37">
            <a:extLst>
              <a:ext uri="{FF2B5EF4-FFF2-40B4-BE49-F238E27FC236}">
                <a16:creationId xmlns:a16="http://schemas.microsoft.com/office/drawing/2014/main" id="{78FEBF7E-E870-4268-A426-0A8DADCBD3F9}"/>
              </a:ext>
            </a:extLst>
          </p:cNvPr>
          <p:cNvSpPr txBox="1"/>
          <p:nvPr/>
        </p:nvSpPr>
        <p:spPr>
          <a:xfrm>
            <a:off x="7603449" y="2162903"/>
            <a:ext cx="1641040" cy="861550"/>
          </a:xfrm>
          <a:prstGeom prst="rect">
            <a:avLst/>
          </a:prstGeom>
          <a:noFill/>
        </p:spPr>
        <p:txBody>
          <a:bodyPr wrap="square">
            <a:spAutoFit/>
          </a:bodyPr>
          <a:lstStyle/>
          <a:p>
            <a:pPr algn="ctr"/>
            <a:r>
              <a:rPr lang="en-US" sz="1000" b="1">
                <a:solidFill>
                  <a:srgbClr val="009697"/>
                </a:solidFill>
              </a:rPr>
              <a:t>May 2021</a:t>
            </a:r>
          </a:p>
          <a:p>
            <a:pPr algn="ctr"/>
            <a:r>
              <a:rPr lang="en-US" sz="1000"/>
              <a:t>Awarded US$2.4 billion in subsidies through the Dutch government SDE++ fund </a:t>
            </a:r>
          </a:p>
        </p:txBody>
      </p:sp>
      <p:sp>
        <p:nvSpPr>
          <p:cNvPr id="39" name="Flowchart: Connector 38">
            <a:extLst>
              <a:ext uri="{FF2B5EF4-FFF2-40B4-BE49-F238E27FC236}">
                <a16:creationId xmlns:a16="http://schemas.microsoft.com/office/drawing/2014/main" id="{BB120991-5E55-4765-8F8C-4287965316FC}"/>
              </a:ext>
            </a:extLst>
          </p:cNvPr>
          <p:cNvSpPr/>
          <p:nvPr/>
        </p:nvSpPr>
        <p:spPr>
          <a:xfrm>
            <a:off x="8315466" y="3712033"/>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40" name="Straight Connector 39">
            <a:extLst>
              <a:ext uri="{FF2B5EF4-FFF2-40B4-BE49-F238E27FC236}">
                <a16:creationId xmlns:a16="http://schemas.microsoft.com/office/drawing/2014/main" id="{8C845A68-2F45-4275-8242-B62935C66080}"/>
              </a:ext>
            </a:extLst>
          </p:cNvPr>
          <p:cNvCxnSpPr>
            <a:cxnSpLocks/>
            <a:endCxn id="38" idx="2"/>
          </p:cNvCxnSpPr>
          <p:nvPr/>
        </p:nvCxnSpPr>
        <p:spPr>
          <a:xfrm flipH="1" flipV="1">
            <a:off x="8423969" y="3024453"/>
            <a:ext cx="5766" cy="734656"/>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42" name="txtboxCopyrightLine">
            <a:extLst>
              <a:ext uri="{FF2B5EF4-FFF2-40B4-BE49-F238E27FC236}">
                <a16:creationId xmlns:a16="http://schemas.microsoft.com/office/drawing/2014/main" id="{D8DC252C-185A-4CFD-B5B0-27516A92605F}"/>
              </a:ext>
            </a:extLst>
          </p:cNvPr>
          <p:cNvSpPr txBox="1"/>
          <p:nvPr/>
        </p:nvSpPr>
        <p:spPr>
          <a:xfrm>
            <a:off x="10363213" y="5878710"/>
            <a:ext cx="1347901" cy="34778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
        <p:nvSpPr>
          <p:cNvPr id="51" name="txtboxCopyrightLine">
            <a:extLst>
              <a:ext uri="{FF2B5EF4-FFF2-40B4-BE49-F238E27FC236}">
                <a16:creationId xmlns:a16="http://schemas.microsoft.com/office/drawing/2014/main" id="{0031B20F-A9C2-4F42-BBB3-BEAD15CA9EEB}"/>
              </a:ext>
            </a:extLst>
          </p:cNvPr>
          <p:cNvSpPr txBox="1"/>
          <p:nvPr/>
        </p:nvSpPr>
        <p:spPr>
          <a:xfrm>
            <a:off x="476917" y="5900310"/>
            <a:ext cx="1774470" cy="34778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a:r>
              <a:rPr lang="en-US" sz="700" dirty="0">
                <a:latin typeface="Arial"/>
              </a:rPr>
              <a:t>Note: CEF = Connecting Europe Facility</a:t>
            </a:r>
          </a:p>
          <a:p>
            <a:pPr defTabSz="913852"/>
            <a:r>
              <a:rPr lang="en-US" sz="700" dirty="0">
                <a:latin typeface="Arial"/>
              </a:rPr>
              <a:t>Source: IHS Markit</a:t>
            </a:r>
          </a:p>
        </p:txBody>
      </p:sp>
    </p:spTree>
    <p:extLst>
      <p:ext uri="{BB962C8B-B14F-4D97-AF65-F5344CB8AC3E}">
        <p14:creationId xmlns:p14="http://schemas.microsoft.com/office/powerpoint/2010/main" val="193511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B6310-208A-4759-9AE0-43CE9850080B}"/>
              </a:ext>
            </a:extLst>
          </p:cNvPr>
          <p:cNvSpPr>
            <a:spLocks noGrp="1"/>
          </p:cNvSpPr>
          <p:nvPr>
            <p:ph type="ftr" sz="quarter" idx="14"/>
          </p:nvPr>
        </p:nvSpPr>
        <p:spPr/>
        <p:txBody>
          <a:bodyPr/>
          <a:lstStyle/>
          <a:p>
            <a:r>
              <a:rPr lang="en-US" dirty="0"/>
              <a:t>Oil Sands Dialogue | July 2022</a:t>
            </a:r>
          </a:p>
        </p:txBody>
      </p:sp>
      <p:sp>
        <p:nvSpPr>
          <p:cNvPr id="4" name="Content Placeholder 3">
            <a:extLst>
              <a:ext uri="{FF2B5EF4-FFF2-40B4-BE49-F238E27FC236}">
                <a16:creationId xmlns:a16="http://schemas.microsoft.com/office/drawing/2014/main" id="{72B3E97F-C030-48DA-A4EE-7E2882F98CCD}"/>
              </a:ext>
            </a:extLst>
          </p:cNvPr>
          <p:cNvSpPr>
            <a:spLocks noGrp="1"/>
          </p:cNvSpPr>
          <p:nvPr>
            <p:ph idx="1"/>
          </p:nvPr>
        </p:nvSpPr>
        <p:spPr/>
        <p:txBody>
          <a:bodyPr/>
          <a:lstStyle/>
          <a:p>
            <a:r>
              <a:rPr lang="en-US" dirty="0"/>
              <a:t>Oil sands emissions	4</a:t>
            </a:r>
          </a:p>
          <a:p>
            <a:pPr lvl="1"/>
            <a:r>
              <a:rPr lang="en-US" dirty="0"/>
              <a:t>Where do emissions come from?</a:t>
            </a:r>
          </a:p>
          <a:p>
            <a:pPr lvl="1"/>
            <a:r>
              <a:rPr lang="en-US" dirty="0"/>
              <a:t>What is the scale and how has that changed over time?	</a:t>
            </a:r>
          </a:p>
          <a:p>
            <a:r>
              <a:rPr lang="en-US" dirty="0"/>
              <a:t>The global experience with carbon capture and storage (CCS)	19</a:t>
            </a:r>
          </a:p>
          <a:p>
            <a:pPr lvl="1"/>
            <a:r>
              <a:rPr lang="en-US" dirty="0"/>
              <a:t>What is CCS, how does it work, and what are the opportunities and challenges? 	</a:t>
            </a:r>
          </a:p>
          <a:p>
            <a:pPr lvl="1"/>
            <a:r>
              <a:rPr lang="en-US" dirty="0"/>
              <a:t>CCS is advancing around the world. What are these various projects, their objectives, and contexts? 	</a:t>
            </a:r>
          </a:p>
          <a:p>
            <a:r>
              <a:rPr lang="en-US" dirty="0"/>
              <a:t>Carbon capture and storage in the oil sands	32</a:t>
            </a:r>
          </a:p>
          <a:p>
            <a:pPr lvl="1"/>
            <a:r>
              <a:rPr lang="en-US" dirty="0"/>
              <a:t>What are the unique opportunities and challenges for CCS in the oil sands including </a:t>
            </a:r>
            <a:br>
              <a:rPr lang="en-US" dirty="0"/>
            </a:br>
            <a:r>
              <a:rPr lang="en-US" dirty="0"/>
              <a:t>geography, coordination of new projects, and capture issue based on streams?</a:t>
            </a:r>
          </a:p>
          <a:p>
            <a:pPr lvl="1"/>
            <a:r>
              <a:rPr lang="en-US" dirty="0"/>
              <a:t>	</a:t>
            </a:r>
          </a:p>
        </p:txBody>
      </p:sp>
    </p:spTree>
    <p:extLst>
      <p:ext uri="{BB962C8B-B14F-4D97-AF65-F5344CB8AC3E}">
        <p14:creationId xmlns:p14="http://schemas.microsoft.com/office/powerpoint/2010/main" val="4126806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0977-6C59-4793-98B3-2B7D1FB4D709}"/>
              </a:ext>
            </a:extLst>
          </p:cNvPr>
          <p:cNvSpPr>
            <a:spLocks noGrp="1"/>
          </p:cNvSpPr>
          <p:nvPr>
            <p:ph type="title"/>
          </p:nvPr>
        </p:nvSpPr>
        <p:spPr/>
        <p:txBody>
          <a:bodyPr/>
          <a:lstStyle/>
          <a:p>
            <a:r>
              <a:rPr lang="en-US" dirty="0"/>
              <a:t>Moomba Santos—Australia CO</a:t>
            </a:r>
            <a:r>
              <a:rPr lang="en-US" baseline="-25000" dirty="0"/>
              <a:t>2</a:t>
            </a:r>
            <a:r>
              <a:rPr lang="en-US" dirty="0"/>
              <a:t> capture and storage with estimated storage of 1.7 MMtCO</a:t>
            </a:r>
            <a:r>
              <a:rPr lang="en-US" baseline="-25000" dirty="0"/>
              <a:t>2</a:t>
            </a:r>
            <a:r>
              <a:rPr lang="en-US" dirty="0"/>
              <a:t>/year</a:t>
            </a:r>
          </a:p>
        </p:txBody>
      </p:sp>
      <p:sp>
        <p:nvSpPr>
          <p:cNvPr id="7" name="Content Placeholder 6">
            <a:extLst>
              <a:ext uri="{FF2B5EF4-FFF2-40B4-BE49-F238E27FC236}">
                <a16:creationId xmlns:a16="http://schemas.microsoft.com/office/drawing/2014/main" id="{7FA48000-327F-4FFA-9080-6F90FA080E7E}"/>
              </a:ext>
            </a:extLst>
          </p:cNvPr>
          <p:cNvSpPr>
            <a:spLocks noGrp="1"/>
          </p:cNvSpPr>
          <p:nvPr>
            <p:ph idx="11"/>
          </p:nvPr>
        </p:nvSpPr>
        <p:spPr/>
        <p:txBody>
          <a:bodyPr/>
          <a:lstStyle/>
          <a:p>
            <a:pPr>
              <a:spcBef>
                <a:spcPts val="300"/>
              </a:spcBef>
              <a:spcAft>
                <a:spcPts val="100"/>
              </a:spcAft>
            </a:pPr>
            <a:r>
              <a:rPr lang="en-US" b="1" dirty="0"/>
              <a:t>Santos is the primary creator for the entire project, backed by joint venture partners. </a:t>
            </a:r>
            <a:r>
              <a:rPr lang="en-US" dirty="0"/>
              <a:t>Santos and Beach Energy have a joint interest in Moomba—66.7% and 33.3%, respectively. BP entered into a non-binding agreement with Santos that could lead to BP investing AU$20 million in the project.</a:t>
            </a:r>
          </a:p>
          <a:p>
            <a:pPr>
              <a:spcBef>
                <a:spcPts val="300"/>
              </a:spcBef>
              <a:spcAft>
                <a:spcPts val="100"/>
              </a:spcAft>
            </a:pPr>
            <a:r>
              <a:rPr lang="en-US" b="1" dirty="0"/>
              <a:t>Santos estimates the project to cost US$165 million. </a:t>
            </a:r>
            <a:r>
              <a:rPr lang="en-US" dirty="0"/>
              <a:t>Project will receive tradeable carbon credits through the Emissions Reduction Fund.</a:t>
            </a:r>
          </a:p>
          <a:p>
            <a:pPr lvl="1">
              <a:spcBef>
                <a:spcPts val="300"/>
              </a:spcBef>
              <a:spcAft>
                <a:spcPts val="100"/>
              </a:spcAft>
            </a:pPr>
            <a:r>
              <a:rPr lang="en-US" dirty="0"/>
              <a:t>Credits can be sold to the government or on the secondary market.</a:t>
            </a:r>
          </a:p>
          <a:p>
            <a:pPr lvl="1">
              <a:spcBef>
                <a:spcPts val="300"/>
              </a:spcBef>
              <a:spcAft>
                <a:spcPts val="100"/>
              </a:spcAft>
            </a:pPr>
            <a:r>
              <a:rPr lang="en-US" dirty="0"/>
              <a:t>Will qualify for credits for 25 years.</a:t>
            </a:r>
          </a:p>
          <a:p>
            <a:pPr>
              <a:spcBef>
                <a:spcPts val="300"/>
              </a:spcBef>
              <a:spcAft>
                <a:spcPts val="100"/>
              </a:spcAft>
            </a:pPr>
            <a:r>
              <a:rPr lang="en-US" b="1" dirty="0"/>
              <a:t>Santos’s 2020 estimate for CCS cost was AU$30/metric ton of CO</a:t>
            </a:r>
            <a:r>
              <a:rPr lang="en-US" b="1" baseline="-25000" dirty="0"/>
              <a:t>2</a:t>
            </a:r>
            <a:r>
              <a:rPr lang="en-US" b="1" dirty="0"/>
              <a:t>.*</a:t>
            </a:r>
          </a:p>
          <a:p>
            <a:pPr>
              <a:spcBef>
                <a:spcPts val="300"/>
              </a:spcBef>
              <a:spcAft>
                <a:spcPts val="100"/>
              </a:spcAft>
            </a:pPr>
            <a:r>
              <a:rPr lang="en-US" b="1" dirty="0"/>
              <a:t>Long-Term Emissions Reduction Plan to achieve net zero by 2050 adopted in 2021.</a:t>
            </a:r>
          </a:p>
          <a:p>
            <a:pPr lvl="1">
              <a:spcBef>
                <a:spcPts val="300"/>
              </a:spcBef>
              <a:spcAft>
                <a:spcPts val="100"/>
              </a:spcAft>
            </a:pPr>
            <a:r>
              <a:rPr lang="en-US" dirty="0"/>
              <a:t>Technology-led approach intended to drive down costs of emission reduction and low emission technology for large scale deployment.</a:t>
            </a:r>
          </a:p>
          <a:p>
            <a:pPr lvl="1">
              <a:spcBef>
                <a:spcPts val="300"/>
              </a:spcBef>
              <a:spcAft>
                <a:spcPts val="100"/>
              </a:spcAft>
            </a:pPr>
            <a:r>
              <a:rPr lang="en-US" dirty="0"/>
              <a:t>Government’s role is to invest in infrastructure; ensure transparency and knowledge sharing; and provide incentives to deploy emerging technology</a:t>
            </a:r>
          </a:p>
          <a:p>
            <a:pPr lvl="1">
              <a:spcBef>
                <a:spcPts val="300"/>
              </a:spcBef>
              <a:spcAft>
                <a:spcPts val="100"/>
              </a:spcAft>
            </a:pPr>
            <a:r>
              <a:rPr lang="en-US" dirty="0"/>
              <a:t>No mandated targets and no carbon taxes.</a:t>
            </a:r>
          </a:p>
          <a:p>
            <a:pPr>
              <a:spcBef>
                <a:spcPts val="300"/>
              </a:spcBef>
              <a:spcAft>
                <a:spcPts val="100"/>
              </a:spcAft>
            </a:pPr>
            <a:r>
              <a:rPr lang="en-US" b="1" dirty="0"/>
              <a:t>Emissions Reduction Fund introduced in 2015.</a:t>
            </a:r>
          </a:p>
          <a:p>
            <a:pPr lvl="1">
              <a:spcBef>
                <a:spcPts val="300"/>
              </a:spcBef>
              <a:spcAft>
                <a:spcPts val="100"/>
              </a:spcAft>
            </a:pPr>
            <a:r>
              <a:rPr lang="en-US" dirty="0"/>
              <a:t>Provides incentives for organizations and individuals to adopt new practices and technology to reduce emissions and store carbon</a:t>
            </a:r>
          </a:p>
          <a:p>
            <a:pPr lvl="1">
              <a:spcBef>
                <a:spcPts val="300"/>
              </a:spcBef>
              <a:spcAft>
                <a:spcPts val="100"/>
              </a:spcAft>
            </a:pPr>
            <a:r>
              <a:rPr lang="en-US" dirty="0"/>
              <a:t>Participants can earn carbon credits which can be sold to the government or in the secondary market</a:t>
            </a:r>
          </a:p>
        </p:txBody>
      </p:sp>
      <p:sp>
        <p:nvSpPr>
          <p:cNvPr id="5" name="Footer Placeholder 4">
            <a:extLst>
              <a:ext uri="{FF2B5EF4-FFF2-40B4-BE49-F238E27FC236}">
                <a16:creationId xmlns:a16="http://schemas.microsoft.com/office/drawing/2014/main" id="{9FDD65A6-1D34-4543-8ADA-C3190BA4B587}"/>
              </a:ext>
            </a:extLst>
          </p:cNvPr>
          <p:cNvSpPr>
            <a:spLocks noGrp="1"/>
          </p:cNvSpPr>
          <p:nvPr>
            <p:ph type="ftr" sz="quarter" idx="12"/>
          </p:nvPr>
        </p:nvSpPr>
        <p:spPr/>
        <p:txBody>
          <a:bodyPr/>
          <a:lstStyle/>
          <a:p>
            <a:r>
              <a:rPr lang="en-US" dirty="0"/>
              <a:t>Oil Sands Dialogue | July 2022</a:t>
            </a:r>
          </a:p>
        </p:txBody>
      </p:sp>
      <p:sp>
        <p:nvSpPr>
          <p:cNvPr id="4" name="Text Placeholder 3">
            <a:extLst>
              <a:ext uri="{FF2B5EF4-FFF2-40B4-BE49-F238E27FC236}">
                <a16:creationId xmlns:a16="http://schemas.microsoft.com/office/drawing/2014/main" id="{E48E8126-5A15-4F93-95E6-CDB4D2EA148B}"/>
              </a:ext>
            </a:extLst>
          </p:cNvPr>
          <p:cNvSpPr>
            <a:spLocks noGrp="1"/>
          </p:cNvSpPr>
          <p:nvPr>
            <p:ph type="body" sz="quarter" idx="13"/>
          </p:nvPr>
        </p:nvSpPr>
        <p:spPr/>
        <p:txBody>
          <a:bodyPr/>
          <a:lstStyle/>
          <a:p>
            <a:endParaRPr lang="en-US"/>
          </a:p>
        </p:txBody>
      </p:sp>
      <p:sp>
        <p:nvSpPr>
          <p:cNvPr id="13" name="TextBox 12">
            <a:extLst>
              <a:ext uri="{FF2B5EF4-FFF2-40B4-BE49-F238E27FC236}">
                <a16:creationId xmlns:a16="http://schemas.microsoft.com/office/drawing/2014/main" id="{3049FD56-EA0E-4EAA-A8F7-D2BBF7187776}"/>
              </a:ext>
            </a:extLst>
          </p:cNvPr>
          <p:cNvSpPr txBox="1"/>
          <p:nvPr/>
        </p:nvSpPr>
        <p:spPr>
          <a:xfrm>
            <a:off x="6240425" y="5953158"/>
            <a:ext cx="5470689" cy="307697"/>
          </a:xfrm>
          <a:prstGeom prst="rect">
            <a:avLst/>
          </a:prstGeom>
          <a:noFill/>
        </p:spPr>
        <p:txBody>
          <a:bodyPr wrap="square" lIns="71981" rIns="71981" rtlCol="0">
            <a:spAutoFit/>
          </a:bodyPr>
          <a:lstStyle/>
          <a:p>
            <a:r>
              <a:rPr lang="en-US" sz="700" dirty="0"/>
              <a:t>Source: *https://www.petroleum.sa.gov.au/media/shared/pdf/petroleum/roundtable/roundtable_meetings/roundtable-meeting-2020/Winterfield-Christian-Moomba-CCS-Project-2020-Roundtable-for-Oil-and-Gas-Final.pdf</a:t>
            </a:r>
          </a:p>
        </p:txBody>
      </p:sp>
      <p:pic>
        <p:nvPicPr>
          <p:cNvPr id="19" name="Content Placeholder 18" descr="Diagram&#10;&#10;Description automatically generated">
            <a:extLst>
              <a:ext uri="{FF2B5EF4-FFF2-40B4-BE49-F238E27FC236}">
                <a16:creationId xmlns:a16="http://schemas.microsoft.com/office/drawing/2014/main" id="{F34A9177-17FA-4689-8988-BDFC3F67E0A0}"/>
              </a:ext>
            </a:extLst>
          </p:cNvPr>
          <p:cNvPicPr>
            <a:picLocks noGrp="1" noChangeAspect="1"/>
          </p:cNvPicPr>
          <p:nvPr>
            <p:ph idx="1"/>
          </p:nvPr>
        </p:nvPicPr>
        <p:blipFill>
          <a:blip r:embed="rId3"/>
          <a:stretch>
            <a:fillRect/>
          </a:stretch>
        </p:blipFill>
        <p:spPr>
          <a:xfrm>
            <a:off x="480889" y="1484820"/>
            <a:ext cx="5470686" cy="4751737"/>
          </a:xfrm>
        </p:spPr>
      </p:pic>
    </p:spTree>
    <p:extLst>
      <p:ext uri="{BB962C8B-B14F-4D97-AF65-F5344CB8AC3E}">
        <p14:creationId xmlns:p14="http://schemas.microsoft.com/office/powerpoint/2010/main" val="392198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77D426-71B4-4832-A51A-4F0D09D450E9}"/>
              </a:ext>
            </a:extLst>
          </p:cNvPr>
          <p:cNvSpPr>
            <a:spLocks noGrp="1"/>
          </p:cNvSpPr>
          <p:nvPr>
            <p:ph type="title"/>
          </p:nvPr>
        </p:nvSpPr>
        <p:spPr/>
        <p:txBody>
          <a:bodyPr/>
          <a:lstStyle/>
          <a:p>
            <a:r>
              <a:rPr lang="en-US" dirty="0"/>
              <a:t>Moomba CCS recently given final investment decision after receiving government funding and ability to generate carbon credits</a:t>
            </a:r>
          </a:p>
        </p:txBody>
      </p:sp>
      <p:sp>
        <p:nvSpPr>
          <p:cNvPr id="4" name="Footer Placeholder 3">
            <a:extLst>
              <a:ext uri="{FF2B5EF4-FFF2-40B4-BE49-F238E27FC236}">
                <a16:creationId xmlns:a16="http://schemas.microsoft.com/office/drawing/2014/main" id="{2F2D8417-4789-489A-8C26-C3B3159F845F}"/>
              </a:ext>
            </a:extLst>
          </p:cNvPr>
          <p:cNvSpPr>
            <a:spLocks noGrp="1"/>
          </p:cNvSpPr>
          <p:nvPr>
            <p:ph type="ftr" sz="quarter" idx="11"/>
          </p:nvPr>
        </p:nvSpPr>
        <p:spPr/>
        <p:txBody>
          <a:bodyPr/>
          <a:lstStyle/>
          <a:p>
            <a:r>
              <a:rPr lang="en-US" dirty="0"/>
              <a:t>Oil Sands Dialogue | July 2022</a:t>
            </a:r>
          </a:p>
        </p:txBody>
      </p:sp>
      <p:cxnSp>
        <p:nvCxnSpPr>
          <p:cNvPr id="11" name="Straight Connector 10">
            <a:extLst>
              <a:ext uri="{FF2B5EF4-FFF2-40B4-BE49-F238E27FC236}">
                <a16:creationId xmlns:a16="http://schemas.microsoft.com/office/drawing/2014/main" id="{89AB783D-91CE-4DD9-AA02-858BB8A14462}"/>
              </a:ext>
            </a:extLst>
          </p:cNvPr>
          <p:cNvCxnSpPr>
            <a:cxnSpLocks/>
          </p:cNvCxnSpPr>
          <p:nvPr/>
        </p:nvCxnSpPr>
        <p:spPr>
          <a:xfrm>
            <a:off x="687209" y="3809901"/>
            <a:ext cx="10817583" cy="0"/>
          </a:xfrm>
          <a:prstGeom prst="line">
            <a:avLst/>
          </a:prstGeom>
          <a:ln w="34925">
            <a:solidFill>
              <a:srgbClr val="00AB4E"/>
            </a:solidFil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64C2B219-1E5B-4E37-B885-541780E6988E}"/>
              </a:ext>
            </a:extLst>
          </p:cNvPr>
          <p:cNvSpPr/>
          <p:nvPr/>
        </p:nvSpPr>
        <p:spPr>
          <a:xfrm>
            <a:off x="687209" y="3712034"/>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13" name="Straight Connector 12">
            <a:extLst>
              <a:ext uri="{FF2B5EF4-FFF2-40B4-BE49-F238E27FC236}">
                <a16:creationId xmlns:a16="http://schemas.microsoft.com/office/drawing/2014/main" id="{C9522E71-3502-4CBC-B6FA-C81B6FB747E1}"/>
              </a:ext>
            </a:extLst>
          </p:cNvPr>
          <p:cNvCxnSpPr>
            <a:cxnSpLocks/>
          </p:cNvCxnSpPr>
          <p:nvPr/>
        </p:nvCxnSpPr>
        <p:spPr>
          <a:xfrm flipV="1">
            <a:off x="801478" y="3253328"/>
            <a:ext cx="0" cy="505780"/>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D19477-93EC-4792-AAAD-7F507A8CB447}"/>
              </a:ext>
            </a:extLst>
          </p:cNvPr>
          <p:cNvSpPr txBox="1"/>
          <p:nvPr/>
        </p:nvSpPr>
        <p:spPr>
          <a:xfrm>
            <a:off x="557425" y="2706119"/>
            <a:ext cx="1110970" cy="400006"/>
          </a:xfrm>
          <a:prstGeom prst="rect">
            <a:avLst/>
          </a:prstGeom>
          <a:noFill/>
        </p:spPr>
        <p:txBody>
          <a:bodyPr wrap="square">
            <a:spAutoFit/>
          </a:bodyPr>
          <a:lstStyle/>
          <a:p>
            <a:pPr algn="ctr"/>
            <a:r>
              <a:rPr lang="en-US" sz="1000" b="1" dirty="0">
                <a:solidFill>
                  <a:schemeClr val="accent3"/>
                </a:solidFill>
              </a:rPr>
              <a:t>2006</a:t>
            </a:r>
          </a:p>
          <a:p>
            <a:pPr algn="ctr"/>
            <a:r>
              <a:rPr lang="en-US" sz="1000" dirty="0"/>
              <a:t>Project initiation</a:t>
            </a:r>
          </a:p>
        </p:txBody>
      </p:sp>
      <p:sp>
        <p:nvSpPr>
          <p:cNvPr id="15" name="TextBox 14">
            <a:extLst>
              <a:ext uri="{FF2B5EF4-FFF2-40B4-BE49-F238E27FC236}">
                <a16:creationId xmlns:a16="http://schemas.microsoft.com/office/drawing/2014/main" id="{27F0A88C-6C6B-48DC-86F2-EBEF3A299F04}"/>
              </a:ext>
            </a:extLst>
          </p:cNvPr>
          <p:cNvSpPr txBox="1"/>
          <p:nvPr/>
        </p:nvSpPr>
        <p:spPr>
          <a:xfrm>
            <a:off x="801478" y="4693089"/>
            <a:ext cx="1677550" cy="400006"/>
          </a:xfrm>
          <a:prstGeom prst="rect">
            <a:avLst/>
          </a:prstGeom>
          <a:noFill/>
        </p:spPr>
        <p:txBody>
          <a:bodyPr wrap="square">
            <a:spAutoFit/>
          </a:bodyPr>
          <a:lstStyle/>
          <a:p>
            <a:pPr algn="ctr"/>
            <a:r>
              <a:rPr lang="en-US" sz="1000" b="1" dirty="0">
                <a:solidFill>
                  <a:schemeClr val="accent3"/>
                </a:solidFill>
              </a:rPr>
              <a:t>2008</a:t>
            </a:r>
          </a:p>
          <a:p>
            <a:pPr algn="ctr"/>
            <a:r>
              <a:rPr lang="en-US" sz="1000" dirty="0"/>
              <a:t>Project put on hold</a:t>
            </a:r>
          </a:p>
        </p:txBody>
      </p:sp>
      <p:sp>
        <p:nvSpPr>
          <p:cNvPr id="16" name="TextBox 15">
            <a:extLst>
              <a:ext uri="{FF2B5EF4-FFF2-40B4-BE49-F238E27FC236}">
                <a16:creationId xmlns:a16="http://schemas.microsoft.com/office/drawing/2014/main" id="{1566107F-509C-4706-9846-A64F57A56FA6}"/>
              </a:ext>
            </a:extLst>
          </p:cNvPr>
          <p:cNvSpPr txBox="1"/>
          <p:nvPr/>
        </p:nvSpPr>
        <p:spPr>
          <a:xfrm>
            <a:off x="5137257" y="4631296"/>
            <a:ext cx="1677550" cy="553854"/>
          </a:xfrm>
          <a:prstGeom prst="rect">
            <a:avLst/>
          </a:prstGeom>
          <a:noFill/>
        </p:spPr>
        <p:txBody>
          <a:bodyPr wrap="square">
            <a:spAutoFit/>
          </a:bodyPr>
          <a:lstStyle/>
          <a:p>
            <a:pPr algn="ctr"/>
            <a:r>
              <a:rPr lang="en-US" sz="1000" b="1" dirty="0">
                <a:solidFill>
                  <a:schemeClr val="accent3"/>
                </a:solidFill>
              </a:rPr>
              <a:t>March 2020</a:t>
            </a:r>
          </a:p>
          <a:p>
            <a:pPr algn="ctr"/>
            <a:r>
              <a:rPr lang="en-US" sz="1000" dirty="0"/>
              <a:t>Santos and BP enter a non-binding agreement</a:t>
            </a:r>
          </a:p>
        </p:txBody>
      </p:sp>
      <p:sp>
        <p:nvSpPr>
          <p:cNvPr id="17" name="TextBox 16">
            <a:extLst>
              <a:ext uri="{FF2B5EF4-FFF2-40B4-BE49-F238E27FC236}">
                <a16:creationId xmlns:a16="http://schemas.microsoft.com/office/drawing/2014/main" id="{B328AC61-0054-4AB0-9F46-41DD752BEFF4}"/>
              </a:ext>
            </a:extLst>
          </p:cNvPr>
          <p:cNvSpPr txBox="1"/>
          <p:nvPr/>
        </p:nvSpPr>
        <p:spPr>
          <a:xfrm>
            <a:off x="3372901" y="2163173"/>
            <a:ext cx="1829910" cy="707702"/>
          </a:xfrm>
          <a:prstGeom prst="rect">
            <a:avLst/>
          </a:prstGeom>
          <a:noFill/>
        </p:spPr>
        <p:txBody>
          <a:bodyPr wrap="square">
            <a:spAutoFit/>
          </a:bodyPr>
          <a:lstStyle/>
          <a:p>
            <a:pPr algn="ctr"/>
            <a:r>
              <a:rPr lang="en-US" sz="1000" b="1" dirty="0">
                <a:solidFill>
                  <a:schemeClr val="accent3"/>
                </a:solidFill>
              </a:rPr>
              <a:t>2018</a:t>
            </a:r>
          </a:p>
          <a:p>
            <a:pPr algn="ctr"/>
            <a:r>
              <a:rPr lang="en-US" sz="1000" dirty="0"/>
              <a:t>Engineering studies, modelling, and potential storage site work started</a:t>
            </a:r>
          </a:p>
        </p:txBody>
      </p:sp>
      <p:sp>
        <p:nvSpPr>
          <p:cNvPr id="18" name="TextBox 17">
            <a:extLst>
              <a:ext uri="{FF2B5EF4-FFF2-40B4-BE49-F238E27FC236}">
                <a16:creationId xmlns:a16="http://schemas.microsoft.com/office/drawing/2014/main" id="{60C301A6-2A56-4BEB-99BC-F6F0226EA2FB}"/>
              </a:ext>
            </a:extLst>
          </p:cNvPr>
          <p:cNvSpPr txBox="1"/>
          <p:nvPr/>
        </p:nvSpPr>
        <p:spPr>
          <a:xfrm>
            <a:off x="6861540" y="1932501"/>
            <a:ext cx="1829908" cy="553854"/>
          </a:xfrm>
          <a:prstGeom prst="rect">
            <a:avLst/>
          </a:prstGeom>
          <a:noFill/>
        </p:spPr>
        <p:txBody>
          <a:bodyPr wrap="square">
            <a:spAutoFit/>
          </a:bodyPr>
          <a:lstStyle/>
          <a:p>
            <a:pPr algn="ctr"/>
            <a:r>
              <a:rPr lang="en-US" sz="1000" b="1" dirty="0">
                <a:solidFill>
                  <a:schemeClr val="accent3"/>
                </a:solidFill>
              </a:rPr>
              <a:t>June 2021</a:t>
            </a:r>
          </a:p>
          <a:p>
            <a:pPr algn="ctr"/>
            <a:r>
              <a:rPr lang="en-US" sz="1000" dirty="0"/>
              <a:t>Awarded $15 million grant from Australian Government</a:t>
            </a:r>
          </a:p>
        </p:txBody>
      </p:sp>
      <p:sp>
        <p:nvSpPr>
          <p:cNvPr id="19" name="TextBox 18">
            <a:extLst>
              <a:ext uri="{FF2B5EF4-FFF2-40B4-BE49-F238E27FC236}">
                <a16:creationId xmlns:a16="http://schemas.microsoft.com/office/drawing/2014/main" id="{4A4769FE-A851-4579-91CC-DFBD635E0A86}"/>
              </a:ext>
            </a:extLst>
          </p:cNvPr>
          <p:cNvSpPr txBox="1"/>
          <p:nvPr/>
        </p:nvSpPr>
        <p:spPr>
          <a:xfrm>
            <a:off x="8029761" y="4658833"/>
            <a:ext cx="1797724" cy="707702"/>
          </a:xfrm>
          <a:prstGeom prst="rect">
            <a:avLst/>
          </a:prstGeom>
          <a:noFill/>
        </p:spPr>
        <p:txBody>
          <a:bodyPr wrap="square">
            <a:spAutoFit/>
          </a:bodyPr>
          <a:lstStyle/>
          <a:p>
            <a:pPr algn="ctr"/>
            <a:r>
              <a:rPr lang="en-US" sz="1000" b="1" dirty="0">
                <a:solidFill>
                  <a:schemeClr val="accent3"/>
                </a:solidFill>
              </a:rPr>
              <a:t>October 2021</a:t>
            </a:r>
          </a:p>
          <a:p>
            <a:pPr algn="ctr"/>
            <a:r>
              <a:rPr lang="en-US" sz="1000" dirty="0"/>
              <a:t>CCS becomes part of the ERF. </a:t>
            </a:r>
            <a:r>
              <a:rPr lang="en-US" sz="1000" dirty="0" err="1"/>
              <a:t>Moobma</a:t>
            </a:r>
            <a:r>
              <a:rPr lang="en-US" sz="1000" dirty="0"/>
              <a:t> registered as a project</a:t>
            </a:r>
          </a:p>
        </p:txBody>
      </p:sp>
      <p:sp>
        <p:nvSpPr>
          <p:cNvPr id="20" name="TextBox 19">
            <a:extLst>
              <a:ext uri="{FF2B5EF4-FFF2-40B4-BE49-F238E27FC236}">
                <a16:creationId xmlns:a16="http://schemas.microsoft.com/office/drawing/2014/main" id="{4200FC94-EF4E-4C25-B4D4-4F9AF0CEFBE9}"/>
              </a:ext>
            </a:extLst>
          </p:cNvPr>
          <p:cNvSpPr txBox="1"/>
          <p:nvPr/>
        </p:nvSpPr>
        <p:spPr>
          <a:xfrm>
            <a:off x="8819101" y="2148097"/>
            <a:ext cx="1641040" cy="861550"/>
          </a:xfrm>
          <a:prstGeom prst="rect">
            <a:avLst/>
          </a:prstGeom>
          <a:noFill/>
        </p:spPr>
        <p:txBody>
          <a:bodyPr wrap="square">
            <a:spAutoFit/>
          </a:bodyPr>
          <a:lstStyle/>
          <a:p>
            <a:pPr algn="ctr"/>
            <a:r>
              <a:rPr lang="en-US" sz="1000" b="1">
                <a:solidFill>
                  <a:schemeClr val="accent3"/>
                </a:solidFill>
              </a:rPr>
              <a:t>November 2021</a:t>
            </a:r>
          </a:p>
          <a:p>
            <a:pPr algn="ctr"/>
            <a:r>
              <a:rPr lang="en-US" sz="1000"/>
              <a:t>Santos gives final investment decision of US$165 million for Moomba</a:t>
            </a:r>
          </a:p>
        </p:txBody>
      </p:sp>
      <p:sp>
        <p:nvSpPr>
          <p:cNvPr id="21" name="TextBox 20">
            <a:extLst>
              <a:ext uri="{FF2B5EF4-FFF2-40B4-BE49-F238E27FC236}">
                <a16:creationId xmlns:a16="http://schemas.microsoft.com/office/drawing/2014/main" id="{514DACA7-B938-4A1E-A1FB-61E0698718B7}"/>
              </a:ext>
            </a:extLst>
          </p:cNvPr>
          <p:cNvSpPr txBox="1"/>
          <p:nvPr/>
        </p:nvSpPr>
        <p:spPr>
          <a:xfrm>
            <a:off x="10858125" y="2468941"/>
            <a:ext cx="839268" cy="553854"/>
          </a:xfrm>
          <a:prstGeom prst="rect">
            <a:avLst/>
          </a:prstGeom>
          <a:noFill/>
        </p:spPr>
        <p:txBody>
          <a:bodyPr wrap="square">
            <a:spAutoFit/>
          </a:bodyPr>
          <a:lstStyle/>
          <a:p>
            <a:pPr algn="ctr"/>
            <a:r>
              <a:rPr lang="en-US" sz="1000" b="1" dirty="0">
                <a:solidFill>
                  <a:srgbClr val="EE2F53"/>
                </a:solidFill>
              </a:rPr>
              <a:t>2024</a:t>
            </a:r>
          </a:p>
          <a:p>
            <a:pPr algn="ctr"/>
            <a:r>
              <a:rPr lang="en-US" sz="1000" dirty="0"/>
              <a:t>Expected online date</a:t>
            </a:r>
          </a:p>
        </p:txBody>
      </p:sp>
      <p:sp>
        <p:nvSpPr>
          <p:cNvPr id="22" name="Flowchart: Connector 21">
            <a:extLst>
              <a:ext uri="{FF2B5EF4-FFF2-40B4-BE49-F238E27FC236}">
                <a16:creationId xmlns:a16="http://schemas.microsoft.com/office/drawing/2014/main" id="{B0DEFC6A-5B0D-4A8A-AA54-940F2A2C4F34}"/>
              </a:ext>
            </a:extLst>
          </p:cNvPr>
          <p:cNvSpPr/>
          <p:nvPr/>
        </p:nvSpPr>
        <p:spPr>
          <a:xfrm>
            <a:off x="1574020" y="3739429"/>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3" name="Straight Connector 22">
            <a:extLst>
              <a:ext uri="{FF2B5EF4-FFF2-40B4-BE49-F238E27FC236}">
                <a16:creationId xmlns:a16="http://schemas.microsoft.com/office/drawing/2014/main" id="{BF00E108-167D-47BF-9A33-3EFE015470B2}"/>
              </a:ext>
            </a:extLst>
          </p:cNvPr>
          <p:cNvCxnSpPr>
            <a:cxnSpLocks/>
          </p:cNvCxnSpPr>
          <p:nvPr/>
        </p:nvCxnSpPr>
        <p:spPr>
          <a:xfrm flipV="1">
            <a:off x="1678459" y="3881529"/>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4" name="Flowchart: Connector 23">
            <a:extLst>
              <a:ext uri="{FF2B5EF4-FFF2-40B4-BE49-F238E27FC236}">
                <a16:creationId xmlns:a16="http://schemas.microsoft.com/office/drawing/2014/main" id="{BAC1A6CD-1B74-440C-A874-B60FD4DEE868}"/>
              </a:ext>
            </a:extLst>
          </p:cNvPr>
          <p:cNvSpPr/>
          <p:nvPr/>
        </p:nvSpPr>
        <p:spPr>
          <a:xfrm>
            <a:off x="4138666" y="3706436"/>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5" name="Straight Connector 24">
            <a:extLst>
              <a:ext uri="{FF2B5EF4-FFF2-40B4-BE49-F238E27FC236}">
                <a16:creationId xmlns:a16="http://schemas.microsoft.com/office/drawing/2014/main" id="{F72C6675-FD41-43B7-B5CE-4705B8999D94}"/>
              </a:ext>
            </a:extLst>
          </p:cNvPr>
          <p:cNvCxnSpPr>
            <a:cxnSpLocks/>
          </p:cNvCxnSpPr>
          <p:nvPr/>
        </p:nvCxnSpPr>
        <p:spPr>
          <a:xfrm flipV="1">
            <a:off x="4252935" y="2942503"/>
            <a:ext cx="0" cy="811007"/>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6" name="Flowchart: Connector 25">
            <a:extLst>
              <a:ext uri="{FF2B5EF4-FFF2-40B4-BE49-F238E27FC236}">
                <a16:creationId xmlns:a16="http://schemas.microsoft.com/office/drawing/2014/main" id="{61644071-A5A5-4102-91E2-F7E5A8E4824F}"/>
              </a:ext>
            </a:extLst>
          </p:cNvPr>
          <p:cNvSpPr/>
          <p:nvPr/>
        </p:nvSpPr>
        <p:spPr>
          <a:xfrm>
            <a:off x="5871298" y="3719831"/>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7" name="Straight Connector 26">
            <a:extLst>
              <a:ext uri="{FF2B5EF4-FFF2-40B4-BE49-F238E27FC236}">
                <a16:creationId xmlns:a16="http://schemas.microsoft.com/office/drawing/2014/main" id="{E324EB0F-953F-4F5B-AAA2-D9573753AE47}"/>
              </a:ext>
            </a:extLst>
          </p:cNvPr>
          <p:cNvCxnSpPr>
            <a:cxnSpLocks/>
          </p:cNvCxnSpPr>
          <p:nvPr/>
        </p:nvCxnSpPr>
        <p:spPr>
          <a:xfrm flipV="1">
            <a:off x="5976032" y="3861931"/>
            <a:ext cx="0" cy="71100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28" name="Flowchart: Connector 27">
            <a:extLst>
              <a:ext uri="{FF2B5EF4-FFF2-40B4-BE49-F238E27FC236}">
                <a16:creationId xmlns:a16="http://schemas.microsoft.com/office/drawing/2014/main" id="{404EE659-5383-4C90-8864-3E21D0525E40}"/>
              </a:ext>
            </a:extLst>
          </p:cNvPr>
          <p:cNvSpPr/>
          <p:nvPr/>
        </p:nvSpPr>
        <p:spPr>
          <a:xfrm>
            <a:off x="7664442" y="3716731"/>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29" name="Straight Connector 28">
            <a:extLst>
              <a:ext uri="{FF2B5EF4-FFF2-40B4-BE49-F238E27FC236}">
                <a16:creationId xmlns:a16="http://schemas.microsoft.com/office/drawing/2014/main" id="{E39E6B05-AD46-4D5B-B4EE-D4FC3C2148B9}"/>
              </a:ext>
            </a:extLst>
          </p:cNvPr>
          <p:cNvCxnSpPr>
            <a:cxnSpLocks/>
          </p:cNvCxnSpPr>
          <p:nvPr/>
        </p:nvCxnSpPr>
        <p:spPr>
          <a:xfrm flipV="1">
            <a:off x="7779903" y="2584221"/>
            <a:ext cx="0" cy="1152178"/>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0" name="Flowchart: Connector 29">
            <a:extLst>
              <a:ext uri="{FF2B5EF4-FFF2-40B4-BE49-F238E27FC236}">
                <a16:creationId xmlns:a16="http://schemas.microsoft.com/office/drawing/2014/main" id="{307F787D-F162-475A-8B5A-0B64D9C8E51F}"/>
              </a:ext>
            </a:extLst>
          </p:cNvPr>
          <p:cNvSpPr/>
          <p:nvPr/>
        </p:nvSpPr>
        <p:spPr>
          <a:xfrm>
            <a:off x="8814355" y="3714845"/>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1" name="Straight Connector 30">
            <a:extLst>
              <a:ext uri="{FF2B5EF4-FFF2-40B4-BE49-F238E27FC236}">
                <a16:creationId xmlns:a16="http://schemas.microsoft.com/office/drawing/2014/main" id="{ECBB82FF-7E39-4A73-86A8-5820D9CDA9AC}"/>
              </a:ext>
            </a:extLst>
          </p:cNvPr>
          <p:cNvCxnSpPr>
            <a:cxnSpLocks/>
          </p:cNvCxnSpPr>
          <p:nvPr/>
        </p:nvCxnSpPr>
        <p:spPr>
          <a:xfrm flipV="1">
            <a:off x="8918794" y="3856945"/>
            <a:ext cx="0" cy="717569"/>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2" name="Flowchart: Connector 31">
            <a:extLst>
              <a:ext uri="{FF2B5EF4-FFF2-40B4-BE49-F238E27FC236}">
                <a16:creationId xmlns:a16="http://schemas.microsoft.com/office/drawing/2014/main" id="{7244F758-36FD-4EB3-9592-86EBC3CE8F9D}"/>
              </a:ext>
            </a:extLst>
          </p:cNvPr>
          <p:cNvSpPr/>
          <p:nvPr/>
        </p:nvSpPr>
        <p:spPr>
          <a:xfrm>
            <a:off x="9531118" y="3697228"/>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3" name="Straight Connector 32">
            <a:extLst>
              <a:ext uri="{FF2B5EF4-FFF2-40B4-BE49-F238E27FC236}">
                <a16:creationId xmlns:a16="http://schemas.microsoft.com/office/drawing/2014/main" id="{29761095-22EC-4DE2-8220-9AB4E389EEC3}"/>
              </a:ext>
            </a:extLst>
          </p:cNvPr>
          <p:cNvCxnSpPr>
            <a:cxnSpLocks/>
          </p:cNvCxnSpPr>
          <p:nvPr/>
        </p:nvCxnSpPr>
        <p:spPr>
          <a:xfrm flipH="1" flipV="1">
            <a:off x="9644194" y="3098783"/>
            <a:ext cx="1194" cy="645521"/>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4" name="Flowchart: Connector 33">
            <a:extLst>
              <a:ext uri="{FF2B5EF4-FFF2-40B4-BE49-F238E27FC236}">
                <a16:creationId xmlns:a16="http://schemas.microsoft.com/office/drawing/2014/main" id="{DC19DA5A-7E1E-4135-9B25-50058A772C09}"/>
              </a:ext>
            </a:extLst>
          </p:cNvPr>
          <p:cNvSpPr/>
          <p:nvPr/>
        </p:nvSpPr>
        <p:spPr>
          <a:xfrm>
            <a:off x="11309435" y="3699363"/>
            <a:ext cx="228539" cy="198618"/>
          </a:xfrm>
          <a:prstGeom prst="flowChartConnector">
            <a:avLst/>
          </a:prstGeom>
          <a:solidFill>
            <a:srgbClr val="7F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3" tIns="107972" rIns="143963" bIns="143963" rtlCol="0" anchor="ctr"/>
          <a:lstStyle/>
          <a:p>
            <a:pPr algn="ctr"/>
            <a:endParaRPr lang="en-US" sz="1600" b="1" spc="20">
              <a:solidFill>
                <a:schemeClr val="tx1"/>
              </a:solidFill>
            </a:endParaRPr>
          </a:p>
        </p:txBody>
      </p:sp>
      <p:cxnSp>
        <p:nvCxnSpPr>
          <p:cNvPr id="35" name="Straight Connector 34">
            <a:extLst>
              <a:ext uri="{FF2B5EF4-FFF2-40B4-BE49-F238E27FC236}">
                <a16:creationId xmlns:a16="http://schemas.microsoft.com/office/drawing/2014/main" id="{0B18F50A-11E5-4324-AE1E-DB93BCEDC2C7}"/>
              </a:ext>
            </a:extLst>
          </p:cNvPr>
          <p:cNvCxnSpPr>
            <a:cxnSpLocks/>
          </p:cNvCxnSpPr>
          <p:nvPr/>
        </p:nvCxnSpPr>
        <p:spPr>
          <a:xfrm flipV="1">
            <a:off x="11423705" y="3048099"/>
            <a:ext cx="0" cy="698338"/>
          </a:xfrm>
          <a:prstGeom prst="line">
            <a:avLst/>
          </a:prstGeom>
          <a:ln w="19050">
            <a:solidFill>
              <a:srgbClr val="7F808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084648A-E5C1-4548-ADD1-9497A3938FCB}"/>
              </a:ext>
            </a:extLst>
          </p:cNvPr>
          <p:cNvSpPr/>
          <p:nvPr/>
        </p:nvSpPr>
        <p:spPr>
          <a:xfrm>
            <a:off x="482350" y="1488823"/>
            <a:ext cx="11227301"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37" name="txtboxChartTitle">
            <a:extLst>
              <a:ext uri="{FF2B5EF4-FFF2-40B4-BE49-F238E27FC236}">
                <a16:creationId xmlns:a16="http://schemas.microsoft.com/office/drawing/2014/main" id="{4EA1D88B-E9F8-4446-9B94-4411E66E68FC}"/>
              </a:ext>
            </a:extLst>
          </p:cNvPr>
          <p:cNvSpPr txBox="1"/>
          <p:nvPr/>
        </p:nvSpPr>
        <p:spPr>
          <a:xfrm>
            <a:off x="484610" y="1487596"/>
            <a:ext cx="11227301" cy="287925"/>
          </a:xfrm>
          <a:prstGeom prst="rect">
            <a:avLst/>
          </a:prstGeom>
          <a:solidFill>
            <a:srgbClr val="7F8080"/>
          </a:solidFill>
          <a:ln w="9525" cmpd="sng">
            <a:noFill/>
            <a:prstDash val="solid"/>
            <a:headEnd type="none" w="med" len="med"/>
            <a:tailEnd type="triangle" w="med" len="med"/>
          </a:ln>
        </p:spPr>
        <p:txBody>
          <a:bodyPr wrap="square" lIns="76160" tIns="0" rIns="7616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a:r>
              <a:rPr lang="en-US" sz="1200" b="1">
                <a:solidFill>
                  <a:srgbClr val="FFFFFF"/>
                </a:solidFill>
                <a:latin typeface="Arial"/>
                <a:cs typeface="Arial" pitchFamily="34" charset="0"/>
              </a:rPr>
              <a:t>Timeline of key events in the Moomba CCS project</a:t>
            </a:r>
          </a:p>
        </p:txBody>
      </p:sp>
      <p:sp>
        <p:nvSpPr>
          <p:cNvPr id="40" name="txtboxCopyrightLine">
            <a:extLst>
              <a:ext uri="{FF2B5EF4-FFF2-40B4-BE49-F238E27FC236}">
                <a16:creationId xmlns:a16="http://schemas.microsoft.com/office/drawing/2014/main" id="{4C5DF3BB-49C4-4E55-B6A5-019B91BD3D5C}"/>
              </a:ext>
            </a:extLst>
          </p:cNvPr>
          <p:cNvSpPr txBox="1"/>
          <p:nvPr/>
        </p:nvSpPr>
        <p:spPr>
          <a:xfrm>
            <a:off x="10361749" y="5868163"/>
            <a:ext cx="1347901"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
        <p:nvSpPr>
          <p:cNvPr id="45" name="txtboxCopyrightLine">
            <a:extLst>
              <a:ext uri="{FF2B5EF4-FFF2-40B4-BE49-F238E27FC236}">
                <a16:creationId xmlns:a16="http://schemas.microsoft.com/office/drawing/2014/main" id="{566F3401-EF66-410A-AAB4-366519E7E2F4}"/>
              </a:ext>
            </a:extLst>
          </p:cNvPr>
          <p:cNvSpPr txBox="1"/>
          <p:nvPr/>
        </p:nvSpPr>
        <p:spPr>
          <a:xfrm>
            <a:off x="480889" y="5869023"/>
            <a:ext cx="1764358"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a:r>
              <a:rPr lang="en-US" sz="700" dirty="0">
                <a:latin typeface="Arial"/>
              </a:rPr>
              <a:t>Note: ERF = Emissions Reduction Fund</a:t>
            </a:r>
          </a:p>
          <a:p>
            <a:pPr defTabSz="913852"/>
            <a:r>
              <a:rPr lang="en-US" sz="700" dirty="0">
                <a:latin typeface="Arial"/>
              </a:rPr>
              <a:t>Source: IHS Markit</a:t>
            </a:r>
          </a:p>
        </p:txBody>
      </p:sp>
    </p:spTree>
    <p:extLst>
      <p:ext uri="{BB962C8B-B14F-4D97-AF65-F5344CB8AC3E}">
        <p14:creationId xmlns:p14="http://schemas.microsoft.com/office/powerpoint/2010/main" val="2494720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8B54B5-FC9B-4CA4-ACFC-88E4052868D2}"/>
              </a:ext>
            </a:extLst>
          </p:cNvPr>
          <p:cNvSpPr>
            <a:spLocks noGrp="1"/>
          </p:cNvSpPr>
          <p:nvPr>
            <p:ph type="title"/>
          </p:nvPr>
        </p:nvSpPr>
        <p:spPr>
          <a:xfrm>
            <a:off x="480889" y="837315"/>
            <a:ext cx="11230224" cy="1821266"/>
          </a:xfrm>
        </p:spPr>
        <p:txBody>
          <a:bodyPr/>
          <a:lstStyle/>
          <a:p>
            <a:r>
              <a:rPr lang="en-US"/>
              <a:t>Carbon capture and storage in the oil sands</a:t>
            </a:r>
          </a:p>
        </p:txBody>
      </p:sp>
      <p:sp>
        <p:nvSpPr>
          <p:cNvPr id="4" name="Footer Placeholder 3">
            <a:extLst>
              <a:ext uri="{FF2B5EF4-FFF2-40B4-BE49-F238E27FC236}">
                <a16:creationId xmlns:a16="http://schemas.microsoft.com/office/drawing/2014/main" id="{A66D86D4-702A-4FC7-8735-1976A51CDADC}"/>
              </a:ext>
            </a:extLst>
          </p:cNvPr>
          <p:cNvSpPr>
            <a:spLocks noGrp="1"/>
          </p:cNvSpPr>
          <p:nvPr>
            <p:ph type="ftr" sz="quarter" idx="14"/>
          </p:nvPr>
        </p:nvSpPr>
        <p:spPr>
          <a:xfrm>
            <a:off x="6240425" y="893"/>
            <a:ext cx="5470688" cy="359906"/>
          </a:xfrm>
        </p:spPr>
        <p:txBody>
          <a:bodyPr/>
          <a:lstStyle/>
          <a:p>
            <a:r>
              <a:rPr lang="en-US" dirty="0"/>
              <a:t>Oil Sands Dialogue | July 2022</a:t>
            </a:r>
          </a:p>
        </p:txBody>
      </p:sp>
      <p:sp>
        <p:nvSpPr>
          <p:cNvPr id="5" name="Text Placeholder 4">
            <a:extLst>
              <a:ext uri="{FF2B5EF4-FFF2-40B4-BE49-F238E27FC236}">
                <a16:creationId xmlns:a16="http://schemas.microsoft.com/office/drawing/2014/main" id="{4DBEF5FE-66EA-423A-B7E8-8D93539BA287}"/>
              </a:ext>
            </a:extLst>
          </p:cNvPr>
          <p:cNvSpPr>
            <a:spLocks noGrp="1"/>
          </p:cNvSpPr>
          <p:nvPr>
            <p:ph type="body" idx="1"/>
          </p:nvPr>
        </p:nvSpPr>
        <p:spPr>
          <a:xfrm>
            <a:off x="480888" y="2997065"/>
            <a:ext cx="7961569" cy="492443"/>
          </a:xfrm>
        </p:spPr>
        <p:txBody>
          <a:bodyPr/>
          <a:lstStyle/>
          <a:p>
            <a:r>
              <a:rPr lang="en-US" dirty="0"/>
              <a:t>What are the unique opportunities and challenges for CCS in the oil sands including geography, coordination of new projects, and capture issue based on streams?</a:t>
            </a:r>
          </a:p>
        </p:txBody>
      </p:sp>
      <p:sp>
        <p:nvSpPr>
          <p:cNvPr id="6" name="Text Placeholder 9">
            <a:extLst>
              <a:ext uri="{FF2B5EF4-FFF2-40B4-BE49-F238E27FC236}">
                <a16:creationId xmlns:a16="http://schemas.microsoft.com/office/drawing/2014/main" id="{033ED30F-D049-420D-A94E-FA7927DDC2A4}"/>
              </a:ext>
            </a:extLst>
          </p:cNvPr>
          <p:cNvSpPr txBox="1">
            <a:spLocks/>
          </p:cNvSpPr>
          <p:nvPr/>
        </p:nvSpPr>
        <p:spPr>
          <a:xfrm>
            <a:off x="480888" y="5953418"/>
            <a:ext cx="11230225" cy="283139"/>
          </a:xfrm>
          <a:prstGeom prst="rect">
            <a:avLst/>
          </a:prstGeom>
        </p:spPr>
        <p:txBody>
          <a:bodyPr anchor="b"/>
          <a:lstStyle>
            <a:lvl1pPr marL="177800" indent="-177800" algn="l" defTabSz="914400" rtl="0" eaLnBrk="1" latinLnBrk="0" hangingPunct="1">
              <a:spcBef>
                <a:spcPts val="600"/>
              </a:spcBef>
              <a:spcAft>
                <a:spcPts val="400"/>
              </a:spcAft>
              <a:buClrTx/>
              <a:buSzPct val="90000"/>
              <a:buFont typeface="Arial" pitchFamily="34" charset="0"/>
              <a:buChar char="•"/>
              <a:defRPr lang="en-US" sz="1200" b="0" kern="1200" baseline="0" dirty="0" smtClean="0">
                <a:solidFill>
                  <a:schemeClr val="tx1"/>
                </a:solidFill>
                <a:latin typeface="+mn-lt"/>
                <a:ea typeface="+mn-ea"/>
                <a:cs typeface="+mn-cs"/>
              </a:defRPr>
            </a:lvl1pPr>
            <a:lvl2pPr marL="355600" indent="-177800"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2pPr>
            <a:lvl3pPr marL="533400"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3pPr>
            <a:lvl4pPr marL="727075"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4pPr>
            <a:lvl5pPr marL="906463"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1000" b="1" dirty="0">
                <a:solidFill>
                  <a:srgbClr val="58595B"/>
                </a:solidFill>
              </a:rPr>
              <a:t>Eleonor Kramarz, </a:t>
            </a:r>
            <a:r>
              <a:rPr lang="pt-BR" sz="1000" dirty="0">
                <a:solidFill>
                  <a:srgbClr val="58595B"/>
                </a:solidFill>
              </a:rPr>
              <a:t>Executive Director,</a:t>
            </a:r>
            <a:r>
              <a:rPr lang="pt-BR" sz="1000" dirty="0"/>
              <a:t> </a:t>
            </a:r>
            <a:r>
              <a:rPr lang="pt-BR" sz="1000" dirty="0">
                <a:hlinkClick r:id="rId2"/>
              </a:rPr>
              <a:t>eleonor.kramarz@ihsmarkit.com </a:t>
            </a:r>
            <a:endParaRPr lang="pt-BR" sz="1000" dirty="0"/>
          </a:p>
        </p:txBody>
      </p:sp>
    </p:spTree>
    <p:extLst>
      <p:ext uri="{BB962C8B-B14F-4D97-AF65-F5344CB8AC3E}">
        <p14:creationId xmlns:p14="http://schemas.microsoft.com/office/powerpoint/2010/main" val="379754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A34257-FA55-483A-BB6B-C5F6D1297CE0}"/>
              </a:ext>
            </a:extLst>
          </p:cNvPr>
          <p:cNvSpPr>
            <a:spLocks noGrp="1"/>
          </p:cNvSpPr>
          <p:nvPr>
            <p:ph type="title"/>
          </p:nvPr>
        </p:nvSpPr>
        <p:spPr>
          <a:xfrm>
            <a:off x="480888" y="550025"/>
            <a:ext cx="11230225" cy="791957"/>
          </a:xfrm>
        </p:spPr>
        <p:txBody>
          <a:bodyPr/>
          <a:lstStyle/>
          <a:p>
            <a:r>
              <a:rPr lang="en-US"/>
              <a:t>Key messages</a:t>
            </a:r>
          </a:p>
        </p:txBody>
      </p:sp>
      <p:sp>
        <p:nvSpPr>
          <p:cNvPr id="8" name="Content Placeholder 7">
            <a:extLst>
              <a:ext uri="{FF2B5EF4-FFF2-40B4-BE49-F238E27FC236}">
                <a16:creationId xmlns:a16="http://schemas.microsoft.com/office/drawing/2014/main" id="{ADA67624-5021-46EC-99E0-649452023C76}"/>
              </a:ext>
            </a:extLst>
          </p:cNvPr>
          <p:cNvSpPr>
            <a:spLocks noGrp="1"/>
          </p:cNvSpPr>
          <p:nvPr>
            <p:ph idx="1"/>
          </p:nvPr>
        </p:nvSpPr>
        <p:spPr>
          <a:xfrm>
            <a:off x="480888" y="1484820"/>
            <a:ext cx="11230225" cy="4751738"/>
          </a:xfrm>
        </p:spPr>
        <p:txBody>
          <a:bodyPr/>
          <a:lstStyle/>
          <a:p>
            <a:r>
              <a:rPr lang="en-US" dirty="0"/>
              <a:t>Alberta is a hard place to decarbonize while preserving economic benefits, and while low-cost opportunities exist, their impact will be limited.  </a:t>
            </a:r>
          </a:p>
          <a:p>
            <a:r>
              <a:rPr lang="en-US" dirty="0"/>
              <a:t>Alberta’s heavy industries competes with numerous countries with less stringent environmental and climate policy regimes.</a:t>
            </a:r>
          </a:p>
          <a:p>
            <a:r>
              <a:rPr lang="en-US" dirty="0"/>
              <a:t>Decarbonization of Alberta heavy industries can protect the economics benefits (nearly C$100 billion in GDP), and attract new development by enabling decarbonization while remaining competitive globally.</a:t>
            </a:r>
          </a:p>
          <a:p>
            <a:r>
              <a:rPr lang="en-US" dirty="0"/>
              <a:t>Greenfield projects can achieve reductions at a much lower cost. </a:t>
            </a:r>
          </a:p>
          <a:p>
            <a:r>
              <a:rPr lang="en-US" dirty="0"/>
              <a:t>A CCS and hydrogen hub approach will be a key enabler to a lower emission economy.</a:t>
            </a:r>
          </a:p>
          <a:p>
            <a:r>
              <a:rPr lang="en-US" dirty="0"/>
              <a:t>Given the capital-intensive and cross-sector nature of CCS, the proper policies are key to reduce investment risk and, in turn, cost of capital.</a:t>
            </a:r>
          </a:p>
          <a:p>
            <a:r>
              <a:rPr lang="en-US" dirty="0"/>
              <a:t>A long-term collaborative framework is key to advance CCS and support the viability of the industrial sector (including oil and gas).</a:t>
            </a:r>
          </a:p>
          <a:p>
            <a:endParaRPr lang="en-US" dirty="0"/>
          </a:p>
        </p:txBody>
      </p:sp>
      <p:sp>
        <p:nvSpPr>
          <p:cNvPr id="3" name="Footer Placeholder 2">
            <a:extLst>
              <a:ext uri="{FF2B5EF4-FFF2-40B4-BE49-F238E27FC236}">
                <a16:creationId xmlns:a16="http://schemas.microsoft.com/office/drawing/2014/main" id="{131B7DE6-C51A-4384-9727-D73615B40926}"/>
              </a:ext>
            </a:extLst>
          </p:cNvPr>
          <p:cNvSpPr>
            <a:spLocks noGrp="1"/>
          </p:cNvSpPr>
          <p:nvPr>
            <p:ph type="ftr" sz="quarter" idx="11"/>
          </p:nvPr>
        </p:nvSpPr>
        <p:spPr>
          <a:xfrm>
            <a:off x="6240425" y="893"/>
            <a:ext cx="5470688" cy="359906"/>
          </a:xfrm>
        </p:spPr>
        <p:txBody>
          <a:bodyPr/>
          <a:lstStyle/>
          <a:p>
            <a:r>
              <a:rPr lang="en-US" dirty="0"/>
              <a:t>Oil Sands Dialogue | July 2022</a:t>
            </a:r>
          </a:p>
        </p:txBody>
      </p:sp>
    </p:spTree>
    <p:extLst>
      <p:ext uri="{BB962C8B-B14F-4D97-AF65-F5344CB8AC3E}">
        <p14:creationId xmlns:p14="http://schemas.microsoft.com/office/powerpoint/2010/main" val="4251389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DF5D-0D3F-4B65-941A-B679CF299C4F}"/>
              </a:ext>
            </a:extLst>
          </p:cNvPr>
          <p:cNvSpPr>
            <a:spLocks noGrp="1"/>
          </p:cNvSpPr>
          <p:nvPr>
            <p:ph type="title"/>
          </p:nvPr>
        </p:nvSpPr>
        <p:spPr/>
        <p:txBody>
          <a:bodyPr/>
          <a:lstStyle/>
          <a:p>
            <a:r>
              <a:rPr lang="en-US" dirty="0"/>
              <a:t>Alberta’s large share of industrial emissions complicates decarbonization</a:t>
            </a:r>
          </a:p>
        </p:txBody>
      </p:sp>
      <p:sp>
        <p:nvSpPr>
          <p:cNvPr id="4" name="Footer Placeholder 3">
            <a:extLst>
              <a:ext uri="{FF2B5EF4-FFF2-40B4-BE49-F238E27FC236}">
                <a16:creationId xmlns:a16="http://schemas.microsoft.com/office/drawing/2014/main" id="{82301718-968F-4894-9757-1DBCA62ABA96}"/>
              </a:ext>
            </a:extLst>
          </p:cNvPr>
          <p:cNvSpPr>
            <a:spLocks noGrp="1"/>
          </p:cNvSpPr>
          <p:nvPr>
            <p:ph type="ftr" sz="quarter" idx="11"/>
          </p:nvPr>
        </p:nvSpPr>
        <p:spPr/>
        <p:txBody>
          <a:bodyPr/>
          <a:lstStyle/>
          <a:p>
            <a:r>
              <a:rPr lang="en-US" dirty="0"/>
              <a:t>Oil Sands Dialogue | July 2022</a:t>
            </a:r>
          </a:p>
        </p:txBody>
      </p:sp>
      <p:grpSp>
        <p:nvGrpSpPr>
          <p:cNvPr id="6" name="Group 5">
            <a:extLst>
              <a:ext uri="{FF2B5EF4-FFF2-40B4-BE49-F238E27FC236}">
                <a16:creationId xmlns:a16="http://schemas.microsoft.com/office/drawing/2014/main" id="{98C1FE45-3371-DB9B-6DA7-860FF82CD953}"/>
              </a:ext>
            </a:extLst>
          </p:cNvPr>
          <p:cNvGrpSpPr/>
          <p:nvPr/>
        </p:nvGrpSpPr>
        <p:grpSpPr>
          <a:xfrm>
            <a:off x="9138810" y="1942417"/>
            <a:ext cx="2407007" cy="410467"/>
            <a:chOff x="9138810" y="1942417"/>
            <a:chExt cx="2407007" cy="410467"/>
          </a:xfrm>
        </p:grpSpPr>
        <p:sp>
          <p:nvSpPr>
            <p:cNvPr id="41" name="Rectangle 34">
              <a:extLst>
                <a:ext uri="{FF2B5EF4-FFF2-40B4-BE49-F238E27FC236}">
                  <a16:creationId xmlns:a16="http://schemas.microsoft.com/office/drawing/2014/main" id="{0AB73023-9834-4E3F-A45B-2913AA6F4DC6}"/>
                </a:ext>
              </a:extLst>
            </p:cNvPr>
            <p:cNvSpPr>
              <a:spLocks noChangeArrowheads="1"/>
            </p:cNvSpPr>
            <p:nvPr/>
          </p:nvSpPr>
          <p:spPr bwMode="auto">
            <a:xfrm rot="10800000" flipV="1">
              <a:off x="9138810" y="1942417"/>
              <a:ext cx="2407007" cy="166156"/>
            </a:xfrm>
            <a:prstGeom prst="rect">
              <a:avLst/>
            </a:prstGeom>
            <a:noFill/>
            <a:ln>
              <a:noFill/>
            </a:ln>
            <a:effectLst/>
          </p:spPr>
          <p:txBody>
            <a:bodyPr wrap="square" lIns="0" tIns="0" rIns="0" bIns="0" anchor="t">
              <a:spAutoFit/>
            </a:bodyPr>
            <a:lstStyle/>
            <a:p>
              <a:pPr algn="ctr" defTabSz="913852" eaLnBrk="0" hangingPunct="0">
                <a:lnSpc>
                  <a:spcPct val="90000"/>
                </a:lnSpc>
                <a:spcBef>
                  <a:spcPct val="50000"/>
                </a:spcBef>
              </a:pPr>
              <a:r>
                <a:rPr lang="en-US" altLang="en-US" sz="1200" b="1" dirty="0">
                  <a:solidFill>
                    <a:schemeClr val="tx2"/>
                  </a:solidFill>
                </a:rPr>
                <a:t>Industrial emissions</a:t>
              </a:r>
              <a:endParaRPr lang="en-US" altLang="en-US" sz="1200" b="1" baseline="30000" dirty="0">
                <a:solidFill>
                  <a:schemeClr val="tx2"/>
                </a:solidFill>
              </a:endParaRPr>
            </a:p>
          </p:txBody>
        </p:sp>
        <p:sp>
          <p:nvSpPr>
            <p:cNvPr id="42" name="Rectangle 34">
              <a:extLst>
                <a:ext uri="{FF2B5EF4-FFF2-40B4-BE49-F238E27FC236}">
                  <a16:creationId xmlns:a16="http://schemas.microsoft.com/office/drawing/2014/main" id="{11DEA030-FDE3-4E42-9D5B-CFCEABD5F490}"/>
                </a:ext>
              </a:extLst>
            </p:cNvPr>
            <p:cNvSpPr>
              <a:spLocks noChangeArrowheads="1"/>
            </p:cNvSpPr>
            <p:nvPr/>
          </p:nvSpPr>
          <p:spPr bwMode="auto">
            <a:xfrm rot="10800000" flipV="1">
              <a:off x="9138810" y="2186728"/>
              <a:ext cx="2386206" cy="166156"/>
            </a:xfrm>
            <a:prstGeom prst="rect">
              <a:avLst/>
            </a:prstGeom>
            <a:noFill/>
            <a:ln>
              <a:noFill/>
            </a:ln>
            <a:effectLst/>
          </p:spPr>
          <p:txBody>
            <a:bodyPr wrap="square" lIns="0" tIns="0" rIns="0" bIns="0" anchor="t">
              <a:spAutoFit/>
            </a:bodyPr>
            <a:lstStyle/>
            <a:p>
              <a:pPr algn="ctr" defTabSz="913852" eaLnBrk="0" hangingPunct="0">
                <a:lnSpc>
                  <a:spcPct val="90000"/>
                </a:lnSpc>
                <a:spcBef>
                  <a:spcPct val="50000"/>
                </a:spcBef>
              </a:pPr>
              <a:r>
                <a:rPr lang="en-US" altLang="en-US" sz="1200" dirty="0">
                  <a:solidFill>
                    <a:schemeClr val="tx2"/>
                  </a:solidFill>
                </a:rPr>
                <a:t>Percent of GHG emissions</a:t>
              </a:r>
            </a:p>
          </p:txBody>
        </p:sp>
      </p:grpSp>
      <p:grpSp>
        <p:nvGrpSpPr>
          <p:cNvPr id="5" name="Group 4">
            <a:extLst>
              <a:ext uri="{FF2B5EF4-FFF2-40B4-BE49-F238E27FC236}">
                <a16:creationId xmlns:a16="http://schemas.microsoft.com/office/drawing/2014/main" id="{3BA27EDB-C69F-5C5E-206D-972C173655D6}"/>
              </a:ext>
            </a:extLst>
          </p:cNvPr>
          <p:cNvGrpSpPr/>
          <p:nvPr/>
        </p:nvGrpSpPr>
        <p:grpSpPr>
          <a:xfrm>
            <a:off x="9992879" y="2691771"/>
            <a:ext cx="826472" cy="2883899"/>
            <a:chOff x="9992879" y="2691771"/>
            <a:chExt cx="826472" cy="2883899"/>
          </a:xfrm>
        </p:grpSpPr>
        <p:sp>
          <p:nvSpPr>
            <p:cNvPr id="44" name="Oval 43">
              <a:extLst>
                <a:ext uri="{FF2B5EF4-FFF2-40B4-BE49-F238E27FC236}">
                  <a16:creationId xmlns:a16="http://schemas.microsoft.com/office/drawing/2014/main" id="{5E2AA29E-B3FE-49DB-B10A-B8B84F959226}"/>
                </a:ext>
              </a:extLst>
            </p:cNvPr>
            <p:cNvSpPr/>
            <p:nvPr/>
          </p:nvSpPr>
          <p:spPr>
            <a:xfrm>
              <a:off x="10004243" y="2691771"/>
              <a:ext cx="815107" cy="346374"/>
            </a:xfrm>
            <a:prstGeom prst="ellipse">
              <a:avLst/>
            </a:prstGeom>
            <a:solidFill>
              <a:srgbClr val="EE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45" name="Oval 44">
              <a:extLst>
                <a:ext uri="{FF2B5EF4-FFF2-40B4-BE49-F238E27FC236}">
                  <a16:creationId xmlns:a16="http://schemas.microsoft.com/office/drawing/2014/main" id="{D94A4587-F1F2-419F-BF97-15511F6DC205}"/>
                </a:ext>
              </a:extLst>
            </p:cNvPr>
            <p:cNvSpPr/>
            <p:nvPr/>
          </p:nvSpPr>
          <p:spPr>
            <a:xfrm>
              <a:off x="9992879" y="3168023"/>
              <a:ext cx="815107" cy="3463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46" name="Oval 45">
              <a:extLst>
                <a:ext uri="{FF2B5EF4-FFF2-40B4-BE49-F238E27FC236}">
                  <a16:creationId xmlns:a16="http://schemas.microsoft.com/office/drawing/2014/main" id="{74CAAE36-BC5A-4DB5-88E1-8E01A74DBBC5}"/>
                </a:ext>
              </a:extLst>
            </p:cNvPr>
            <p:cNvSpPr/>
            <p:nvPr/>
          </p:nvSpPr>
          <p:spPr>
            <a:xfrm>
              <a:off x="9992880" y="3665426"/>
              <a:ext cx="815107" cy="3463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a:t>
              </a:r>
            </a:p>
          </p:txBody>
        </p:sp>
        <p:sp>
          <p:nvSpPr>
            <p:cNvPr id="47" name="Oval 46">
              <a:extLst>
                <a:ext uri="{FF2B5EF4-FFF2-40B4-BE49-F238E27FC236}">
                  <a16:creationId xmlns:a16="http://schemas.microsoft.com/office/drawing/2014/main" id="{B6549BA2-0721-42D8-9A87-877002166BB2}"/>
                </a:ext>
              </a:extLst>
            </p:cNvPr>
            <p:cNvSpPr/>
            <p:nvPr/>
          </p:nvSpPr>
          <p:spPr>
            <a:xfrm>
              <a:off x="9992880" y="4191723"/>
              <a:ext cx="815107" cy="3463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a:t>
              </a:r>
            </a:p>
          </p:txBody>
        </p:sp>
        <p:sp>
          <p:nvSpPr>
            <p:cNvPr id="48" name="Oval 47">
              <a:extLst>
                <a:ext uri="{FF2B5EF4-FFF2-40B4-BE49-F238E27FC236}">
                  <a16:creationId xmlns:a16="http://schemas.microsoft.com/office/drawing/2014/main" id="{9C5F5015-BBB4-4F9E-A929-EFE1EAA78050}"/>
                </a:ext>
              </a:extLst>
            </p:cNvPr>
            <p:cNvSpPr/>
            <p:nvPr/>
          </p:nvSpPr>
          <p:spPr>
            <a:xfrm>
              <a:off x="10004244" y="4702999"/>
              <a:ext cx="815107" cy="3463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17%</a:t>
              </a:r>
            </a:p>
          </p:txBody>
        </p:sp>
        <p:sp>
          <p:nvSpPr>
            <p:cNvPr id="49" name="Oval 48">
              <a:extLst>
                <a:ext uri="{FF2B5EF4-FFF2-40B4-BE49-F238E27FC236}">
                  <a16:creationId xmlns:a16="http://schemas.microsoft.com/office/drawing/2014/main" id="{7035AD79-63B8-4DC0-9059-506F2B63227B}"/>
                </a:ext>
              </a:extLst>
            </p:cNvPr>
            <p:cNvSpPr/>
            <p:nvPr/>
          </p:nvSpPr>
          <p:spPr>
            <a:xfrm>
              <a:off x="9992879" y="5229296"/>
              <a:ext cx="815107" cy="346374"/>
            </a:xfrm>
            <a:prstGeom prst="ellips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25%</a:t>
              </a:r>
            </a:p>
          </p:txBody>
        </p:sp>
      </p:grpSp>
      <p:graphicFrame>
        <p:nvGraphicFramePr>
          <p:cNvPr id="26" name="Chart6">
            <a:extLst>
              <a:ext uri="{FF2B5EF4-FFF2-40B4-BE49-F238E27FC236}">
                <a16:creationId xmlns:a16="http://schemas.microsoft.com/office/drawing/2014/main" id="{64BDE146-284B-444E-849D-B886FF37C410}"/>
              </a:ext>
            </a:extLst>
          </p:cNvPr>
          <p:cNvGraphicFramePr>
            <a:graphicFrameLocks noGrp="1"/>
          </p:cNvGraphicFramePr>
          <p:nvPr>
            <p:ph idx="1"/>
            <p:extLst>
              <p:ext uri="{D42A27DB-BD31-4B8C-83A1-F6EECF244321}">
                <p14:modId xmlns:p14="http://schemas.microsoft.com/office/powerpoint/2010/main" val="324614104"/>
              </p:ext>
            </p:extLst>
          </p:nvPr>
        </p:nvGraphicFramePr>
        <p:xfrm>
          <a:off x="480889" y="1484820"/>
          <a:ext cx="8205238"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27" name="txtboxChartTitle">
            <a:extLst>
              <a:ext uri="{FF2B5EF4-FFF2-40B4-BE49-F238E27FC236}">
                <a16:creationId xmlns:a16="http://schemas.microsoft.com/office/drawing/2014/main" id="{AF4BF56A-7B90-4709-A887-465C00BA8EB0}"/>
              </a:ext>
            </a:extLst>
          </p:cNvPr>
          <p:cNvSpPr txBox="1"/>
          <p:nvPr/>
        </p:nvSpPr>
        <p:spPr>
          <a:xfrm>
            <a:off x="8982185" y="1483729"/>
            <a:ext cx="2728928" cy="287925"/>
          </a:xfrm>
          <a:prstGeom prst="rect">
            <a:avLst/>
          </a:prstGeom>
          <a:solidFill>
            <a:srgbClr val="7F8080"/>
          </a:solidFill>
        </p:spPr>
        <p:txBody>
          <a:bodyPr wrap="square" lIns="76180" tIns="0" rIns="7618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1" dirty="0">
                <a:solidFill>
                  <a:srgbClr val="FFFFFF"/>
                </a:solidFill>
                <a:latin typeface="Arial" panose="020B0604020202020204" pitchFamily="34" charset="0"/>
                <a:cs typeface="Arial" pitchFamily="34" charset="0"/>
              </a:rPr>
              <a:t>Percentage of industrial emissions</a:t>
            </a:r>
            <a:endParaRPr lang="en-US" sz="1000" b="1" dirty="0">
              <a:solidFill>
                <a:srgbClr val="FFFFFF"/>
              </a:solidFill>
              <a:latin typeface="Arial" panose="020B0604020202020204" pitchFamily="34" charset="0"/>
              <a:cs typeface="Arial" pitchFamily="34" charset="0"/>
            </a:endParaRPr>
          </a:p>
        </p:txBody>
      </p:sp>
      <p:sp>
        <p:nvSpPr>
          <p:cNvPr id="29" name="Rectangle 28">
            <a:extLst>
              <a:ext uri="{FF2B5EF4-FFF2-40B4-BE49-F238E27FC236}">
                <a16:creationId xmlns:a16="http://schemas.microsoft.com/office/drawing/2014/main" id="{0FD8A44B-A0E9-45F8-8579-448047365F3A}"/>
              </a:ext>
            </a:extLst>
          </p:cNvPr>
          <p:cNvSpPr/>
          <p:nvPr/>
        </p:nvSpPr>
        <p:spPr>
          <a:xfrm>
            <a:off x="8974976" y="1488823"/>
            <a:ext cx="2734674"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31" name="txtboxCopyrightLine">
            <a:extLst>
              <a:ext uri="{FF2B5EF4-FFF2-40B4-BE49-F238E27FC236}">
                <a16:creationId xmlns:a16="http://schemas.microsoft.com/office/drawing/2014/main" id="{F282EE66-7086-4F04-BE4E-2A1775AF28AD}"/>
              </a:ext>
            </a:extLst>
          </p:cNvPr>
          <p:cNvSpPr txBox="1"/>
          <p:nvPr/>
        </p:nvSpPr>
        <p:spPr>
          <a:xfrm>
            <a:off x="10698957" y="5982576"/>
            <a:ext cx="1010694" cy="253981"/>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
        <p:nvSpPr>
          <p:cNvPr id="34" name="txtboxCopyrightLine">
            <a:extLst>
              <a:ext uri="{FF2B5EF4-FFF2-40B4-BE49-F238E27FC236}">
                <a16:creationId xmlns:a16="http://schemas.microsoft.com/office/drawing/2014/main" id="{F58373A8-1137-48FF-9E67-8410CB74A386}"/>
              </a:ext>
            </a:extLst>
          </p:cNvPr>
          <p:cNvSpPr txBox="1"/>
          <p:nvPr/>
        </p:nvSpPr>
        <p:spPr>
          <a:xfrm>
            <a:off x="8982185" y="5980288"/>
            <a:ext cx="1010694" cy="253981"/>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rgbClr val="000000"/>
                </a:solidFill>
                <a:latin typeface="Arial" panose="020B0604020202020204" pitchFamily="34" charset="0"/>
                <a:cs typeface="Arial" pitchFamily="34" charset="0"/>
              </a:rPr>
              <a:t>Source: IHS Markit</a:t>
            </a:r>
          </a:p>
        </p:txBody>
      </p:sp>
      <p:sp>
        <p:nvSpPr>
          <p:cNvPr id="57" name="TextBox 56">
            <a:extLst>
              <a:ext uri="{FF2B5EF4-FFF2-40B4-BE49-F238E27FC236}">
                <a16:creationId xmlns:a16="http://schemas.microsoft.com/office/drawing/2014/main" id="{8FF85067-F3E3-4168-85BD-61FE38C1C24F}"/>
              </a:ext>
            </a:extLst>
          </p:cNvPr>
          <p:cNvSpPr txBox="1"/>
          <p:nvPr/>
        </p:nvSpPr>
        <p:spPr>
          <a:xfrm>
            <a:off x="7911098" y="4513210"/>
            <a:ext cx="609441" cy="246157"/>
          </a:xfrm>
          <a:prstGeom prst="rect">
            <a:avLst/>
          </a:prstGeom>
          <a:noFill/>
        </p:spPr>
        <p:txBody>
          <a:bodyPr wrap="square" lIns="71981" rIns="71981" rtlCol="0">
            <a:spAutoFit/>
          </a:bodyPr>
          <a:lstStyle/>
          <a:p>
            <a:r>
              <a:rPr lang="en-US" sz="1000" b="1"/>
              <a:t>732</a:t>
            </a:r>
          </a:p>
        </p:txBody>
      </p:sp>
      <p:sp>
        <p:nvSpPr>
          <p:cNvPr id="56" name="TextBox 55">
            <a:extLst>
              <a:ext uri="{FF2B5EF4-FFF2-40B4-BE49-F238E27FC236}">
                <a16:creationId xmlns:a16="http://schemas.microsoft.com/office/drawing/2014/main" id="{1D6F20E6-55EB-464E-8CBD-685E78C0D302}"/>
              </a:ext>
            </a:extLst>
          </p:cNvPr>
          <p:cNvSpPr txBox="1"/>
          <p:nvPr/>
        </p:nvSpPr>
        <p:spPr>
          <a:xfrm>
            <a:off x="7911098" y="4010643"/>
            <a:ext cx="609441" cy="246157"/>
          </a:xfrm>
          <a:prstGeom prst="rect">
            <a:avLst/>
          </a:prstGeom>
          <a:noFill/>
        </p:spPr>
        <p:txBody>
          <a:bodyPr wrap="square" lIns="71981" rIns="71981" rtlCol="0">
            <a:spAutoFit/>
          </a:bodyPr>
          <a:lstStyle/>
          <a:p>
            <a:r>
              <a:rPr lang="en-US" sz="1000" b="1"/>
              <a:t>152</a:t>
            </a:r>
          </a:p>
        </p:txBody>
      </p:sp>
      <p:sp>
        <p:nvSpPr>
          <p:cNvPr id="55" name="TextBox 54">
            <a:extLst>
              <a:ext uri="{FF2B5EF4-FFF2-40B4-BE49-F238E27FC236}">
                <a16:creationId xmlns:a16="http://schemas.microsoft.com/office/drawing/2014/main" id="{067C3832-4614-4D12-8DA2-28CD49620D0D}"/>
              </a:ext>
            </a:extLst>
          </p:cNvPr>
          <p:cNvSpPr txBox="1"/>
          <p:nvPr/>
        </p:nvSpPr>
        <p:spPr>
          <a:xfrm>
            <a:off x="6633980" y="3513240"/>
            <a:ext cx="609441" cy="246157"/>
          </a:xfrm>
          <a:prstGeom prst="rect">
            <a:avLst/>
          </a:prstGeom>
          <a:noFill/>
        </p:spPr>
        <p:txBody>
          <a:bodyPr wrap="square" lIns="71981" rIns="71981" rtlCol="0">
            <a:spAutoFit/>
          </a:bodyPr>
          <a:lstStyle/>
          <a:p>
            <a:r>
              <a:rPr lang="en-US" sz="1000" b="1"/>
              <a:t>66</a:t>
            </a:r>
          </a:p>
        </p:txBody>
      </p:sp>
      <p:sp>
        <p:nvSpPr>
          <p:cNvPr id="54" name="TextBox 53">
            <a:extLst>
              <a:ext uri="{FF2B5EF4-FFF2-40B4-BE49-F238E27FC236}">
                <a16:creationId xmlns:a16="http://schemas.microsoft.com/office/drawing/2014/main" id="{506A1CF1-DFE3-4403-8051-28FD6CD0A169}"/>
              </a:ext>
            </a:extLst>
          </p:cNvPr>
          <p:cNvSpPr txBox="1"/>
          <p:nvPr/>
        </p:nvSpPr>
        <p:spPr>
          <a:xfrm>
            <a:off x="6095999" y="3018387"/>
            <a:ext cx="609441" cy="246157"/>
          </a:xfrm>
          <a:prstGeom prst="rect">
            <a:avLst/>
          </a:prstGeom>
          <a:noFill/>
        </p:spPr>
        <p:txBody>
          <a:bodyPr wrap="square" lIns="71981" rIns="71981" rtlCol="0">
            <a:spAutoFit/>
          </a:bodyPr>
          <a:lstStyle/>
          <a:p>
            <a:r>
              <a:rPr lang="en-US" sz="1000" b="1"/>
              <a:t>75</a:t>
            </a:r>
          </a:p>
        </p:txBody>
      </p:sp>
      <p:sp>
        <p:nvSpPr>
          <p:cNvPr id="53" name="TextBox 52">
            <a:extLst>
              <a:ext uri="{FF2B5EF4-FFF2-40B4-BE49-F238E27FC236}">
                <a16:creationId xmlns:a16="http://schemas.microsoft.com/office/drawing/2014/main" id="{BC7444B8-E6A3-434D-9E5B-E93F771C4287}"/>
              </a:ext>
            </a:extLst>
          </p:cNvPr>
          <p:cNvSpPr txBox="1"/>
          <p:nvPr/>
        </p:nvSpPr>
        <p:spPr>
          <a:xfrm>
            <a:off x="5486558" y="2537003"/>
            <a:ext cx="609441" cy="246157"/>
          </a:xfrm>
          <a:prstGeom prst="rect">
            <a:avLst/>
          </a:prstGeom>
          <a:noFill/>
        </p:spPr>
        <p:txBody>
          <a:bodyPr wrap="square" lIns="71981" rIns="71981" rtlCol="0">
            <a:spAutoFit/>
          </a:bodyPr>
          <a:lstStyle/>
          <a:p>
            <a:r>
              <a:rPr lang="en-US" sz="1000" b="1"/>
              <a:t>163</a:t>
            </a:r>
          </a:p>
        </p:txBody>
      </p:sp>
      <p:sp>
        <p:nvSpPr>
          <p:cNvPr id="3" name="TextBox 2">
            <a:extLst>
              <a:ext uri="{FF2B5EF4-FFF2-40B4-BE49-F238E27FC236}">
                <a16:creationId xmlns:a16="http://schemas.microsoft.com/office/drawing/2014/main" id="{0D46D052-4E23-4925-9690-76C452B1ADA4}"/>
              </a:ext>
            </a:extLst>
          </p:cNvPr>
          <p:cNvSpPr txBox="1"/>
          <p:nvPr/>
        </p:nvSpPr>
        <p:spPr>
          <a:xfrm>
            <a:off x="4146240" y="2063649"/>
            <a:ext cx="609441" cy="246157"/>
          </a:xfrm>
          <a:prstGeom prst="rect">
            <a:avLst/>
          </a:prstGeom>
          <a:noFill/>
        </p:spPr>
        <p:txBody>
          <a:bodyPr wrap="square" lIns="71981" rIns="71981" rtlCol="0">
            <a:spAutoFit/>
          </a:bodyPr>
          <a:lstStyle/>
          <a:p>
            <a:r>
              <a:rPr lang="en-US" sz="1000" b="1"/>
              <a:t>276</a:t>
            </a:r>
          </a:p>
        </p:txBody>
      </p:sp>
    </p:spTree>
    <p:extLst>
      <p:ext uri="{BB962C8B-B14F-4D97-AF65-F5344CB8AC3E}">
        <p14:creationId xmlns:p14="http://schemas.microsoft.com/office/powerpoint/2010/main" val="2327807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5434-4EFC-4AA5-A1CA-DC676E9E7F77}"/>
              </a:ext>
            </a:extLst>
          </p:cNvPr>
          <p:cNvSpPr>
            <a:spLocks noGrp="1"/>
          </p:cNvSpPr>
          <p:nvPr>
            <p:ph type="title"/>
          </p:nvPr>
        </p:nvSpPr>
        <p:spPr/>
        <p:txBody>
          <a:bodyPr/>
          <a:lstStyle/>
          <a:p>
            <a:r>
              <a:rPr lang="en-US" sz="2399" dirty="0"/>
              <a:t>Demand for heat in oil sands, refining, and other heavy industries leaves fewer options outside of CCS and H</a:t>
            </a:r>
            <a:r>
              <a:rPr lang="en-US" sz="2399" baseline="-25000" dirty="0"/>
              <a:t>2</a:t>
            </a:r>
            <a:r>
              <a:rPr lang="en-US" sz="2399" dirty="0"/>
              <a:t> for large scale decarbonization</a:t>
            </a:r>
            <a:endParaRPr lang="en-US" dirty="0"/>
          </a:p>
        </p:txBody>
      </p:sp>
      <p:sp>
        <p:nvSpPr>
          <p:cNvPr id="4" name="Footer Placeholder 3">
            <a:extLst>
              <a:ext uri="{FF2B5EF4-FFF2-40B4-BE49-F238E27FC236}">
                <a16:creationId xmlns:a16="http://schemas.microsoft.com/office/drawing/2014/main" id="{1CD228F8-A166-4D49-9A52-9BE1A4DB55A9}"/>
              </a:ext>
            </a:extLst>
          </p:cNvPr>
          <p:cNvSpPr>
            <a:spLocks noGrp="1"/>
          </p:cNvSpPr>
          <p:nvPr>
            <p:ph type="ftr" sz="quarter" idx="11"/>
          </p:nvPr>
        </p:nvSpPr>
        <p:spPr/>
        <p:txBody>
          <a:bodyPr/>
          <a:lstStyle/>
          <a:p>
            <a:r>
              <a:rPr lang="en-US" dirty="0"/>
              <a:t>Oil Sands Dialogue | July 2022</a:t>
            </a:r>
          </a:p>
        </p:txBody>
      </p:sp>
      <p:sp>
        <p:nvSpPr>
          <p:cNvPr id="7" name="Rectangle 6">
            <a:extLst>
              <a:ext uri="{FF2B5EF4-FFF2-40B4-BE49-F238E27FC236}">
                <a16:creationId xmlns:a16="http://schemas.microsoft.com/office/drawing/2014/main" id="{3F8C3973-23B2-4EF9-BDCF-4467F6067373}"/>
              </a:ext>
            </a:extLst>
          </p:cNvPr>
          <p:cNvSpPr/>
          <p:nvPr/>
        </p:nvSpPr>
        <p:spPr>
          <a:xfrm>
            <a:off x="482350" y="1488823"/>
            <a:ext cx="11227301"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8" name="txtboxChartTitle">
            <a:extLst>
              <a:ext uri="{FF2B5EF4-FFF2-40B4-BE49-F238E27FC236}">
                <a16:creationId xmlns:a16="http://schemas.microsoft.com/office/drawing/2014/main" id="{872B7FB5-5205-4387-A64A-A6A13B3CD956}"/>
              </a:ext>
            </a:extLst>
          </p:cNvPr>
          <p:cNvSpPr txBox="1"/>
          <p:nvPr/>
        </p:nvSpPr>
        <p:spPr>
          <a:xfrm>
            <a:off x="484610" y="1487596"/>
            <a:ext cx="11227301" cy="287925"/>
          </a:xfrm>
          <a:prstGeom prst="rect">
            <a:avLst/>
          </a:prstGeom>
          <a:solidFill>
            <a:srgbClr val="7F8080"/>
          </a:solidFill>
          <a:ln w="9525" cmpd="sng">
            <a:noFill/>
            <a:prstDash val="solid"/>
            <a:headEnd type="none" w="med" len="med"/>
            <a:tailEnd type="triangle" w="med" len="med"/>
          </a:ln>
        </p:spPr>
        <p:txBody>
          <a:bodyPr wrap="square" lIns="76160" tIns="0" rIns="7616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200" b="1" dirty="0">
                <a:solidFill>
                  <a:schemeClr val="bg1"/>
                </a:solidFill>
              </a:rPr>
              <a:t>GHG intervention options to address brownfield infrastructure</a:t>
            </a:r>
          </a:p>
        </p:txBody>
      </p:sp>
      <p:sp>
        <p:nvSpPr>
          <p:cNvPr id="32" name="TextBox 31">
            <a:extLst>
              <a:ext uri="{FF2B5EF4-FFF2-40B4-BE49-F238E27FC236}">
                <a16:creationId xmlns:a16="http://schemas.microsoft.com/office/drawing/2014/main" id="{4C4455DE-24C5-48C1-B89A-139187BBF995}"/>
              </a:ext>
            </a:extLst>
          </p:cNvPr>
          <p:cNvSpPr txBox="1"/>
          <p:nvPr/>
        </p:nvSpPr>
        <p:spPr>
          <a:xfrm>
            <a:off x="619718" y="2448309"/>
            <a:ext cx="1324151" cy="276927"/>
          </a:xfrm>
          <a:prstGeom prst="rect">
            <a:avLst/>
          </a:prstGeom>
          <a:noFill/>
        </p:spPr>
        <p:txBody>
          <a:bodyPr wrap="square" rtlCol="0">
            <a:spAutoFit/>
          </a:bodyPr>
          <a:lstStyle>
            <a:defPPr>
              <a:defRPr lang="en-US"/>
            </a:defPPr>
            <a:lvl1pPr marR="0" lvl="0" indent="0" algn="ctr" defTabSz="914126" fontAlgn="auto">
              <a:lnSpc>
                <a:spcPct val="100000"/>
              </a:lnSpc>
              <a:spcBef>
                <a:spcPts val="0"/>
              </a:spcBef>
              <a:spcAft>
                <a:spcPts val="0"/>
              </a:spcAft>
              <a:buClrTx/>
              <a:buSzTx/>
              <a:buFontTx/>
              <a:buNone/>
              <a:tabLst/>
              <a:defRPr kumimoji="0" sz="1200" b="1" i="0" u="none" strike="noStrike" cap="none" spc="0" normalizeH="0" baseline="0">
                <a:ln>
                  <a:noFill/>
                </a:ln>
                <a:solidFill>
                  <a:schemeClr val="bg2">
                    <a:lumMod val="50000"/>
                  </a:schemeClr>
                </a:solidFill>
                <a:effectLst/>
                <a:uLnTx/>
                <a:uFillTx/>
                <a:latin typeface="Arial"/>
              </a:defRPr>
            </a:lvl1pPr>
          </a:lstStyle>
          <a:p>
            <a:r>
              <a:rPr lang="en-US" dirty="0"/>
              <a:t>Oil sands</a:t>
            </a:r>
          </a:p>
        </p:txBody>
      </p:sp>
      <p:sp>
        <p:nvSpPr>
          <p:cNvPr id="33" name="TextBox 32">
            <a:extLst>
              <a:ext uri="{FF2B5EF4-FFF2-40B4-BE49-F238E27FC236}">
                <a16:creationId xmlns:a16="http://schemas.microsoft.com/office/drawing/2014/main" id="{934B03E7-492F-4EC6-9638-371E0F22740E}"/>
              </a:ext>
            </a:extLst>
          </p:cNvPr>
          <p:cNvSpPr txBox="1"/>
          <p:nvPr/>
        </p:nvSpPr>
        <p:spPr>
          <a:xfrm>
            <a:off x="563433" y="1820948"/>
            <a:ext cx="2484188" cy="246157"/>
          </a:xfrm>
          <a:prstGeom prst="rect">
            <a:avLst/>
          </a:prstGeom>
          <a:noFill/>
        </p:spPr>
        <p:txBody>
          <a:bodyPr wrap="square" rtlCol="0">
            <a:spAutoFit/>
          </a:bodyPr>
          <a:lstStyle/>
          <a:p>
            <a:pPr algn="ctr" defTabSz="913852">
              <a:defRPr/>
            </a:pPr>
            <a:r>
              <a:rPr lang="en-US" sz="1000" b="1" dirty="0">
                <a:solidFill>
                  <a:schemeClr val="tx2"/>
                </a:solidFill>
                <a:latin typeface="Arial"/>
              </a:rPr>
              <a:t>Industrial GHG emissions in Alberta</a:t>
            </a:r>
            <a:r>
              <a:rPr lang="en-US" sz="1000" b="1" baseline="30000" dirty="0">
                <a:solidFill>
                  <a:schemeClr val="tx2"/>
                </a:solidFill>
                <a:latin typeface="Arial"/>
              </a:rPr>
              <a:t>1</a:t>
            </a:r>
          </a:p>
        </p:txBody>
      </p:sp>
      <p:sp>
        <p:nvSpPr>
          <p:cNvPr id="35" name="TextBox 34">
            <a:extLst>
              <a:ext uri="{FF2B5EF4-FFF2-40B4-BE49-F238E27FC236}">
                <a16:creationId xmlns:a16="http://schemas.microsoft.com/office/drawing/2014/main" id="{F96618A8-2ED5-4680-BEBF-55B29C1AEF94}"/>
              </a:ext>
            </a:extLst>
          </p:cNvPr>
          <p:cNvSpPr txBox="1"/>
          <p:nvPr/>
        </p:nvSpPr>
        <p:spPr>
          <a:xfrm>
            <a:off x="3359704" y="1816981"/>
            <a:ext cx="3485224" cy="246157"/>
          </a:xfrm>
          <a:prstGeom prst="rect">
            <a:avLst/>
          </a:prstGeom>
          <a:noFill/>
        </p:spPr>
        <p:txBody>
          <a:bodyPr wrap="square" rtlCol="0">
            <a:spAutoFit/>
          </a:bodyPr>
          <a:lstStyle/>
          <a:p>
            <a:pPr algn="ctr" defTabSz="913852">
              <a:defRPr/>
            </a:pPr>
            <a:r>
              <a:rPr lang="en-US" sz="1000" b="1" dirty="0">
                <a:solidFill>
                  <a:schemeClr val="tx2"/>
                </a:solidFill>
                <a:latin typeface="Arial"/>
              </a:rPr>
              <a:t>Selected GHG intervention options</a:t>
            </a:r>
          </a:p>
        </p:txBody>
      </p:sp>
      <p:sp>
        <p:nvSpPr>
          <p:cNvPr id="36" name="TextBox 35">
            <a:extLst>
              <a:ext uri="{FF2B5EF4-FFF2-40B4-BE49-F238E27FC236}">
                <a16:creationId xmlns:a16="http://schemas.microsoft.com/office/drawing/2014/main" id="{3CB834C3-4499-4D5D-882A-321525E9BBB8}"/>
              </a:ext>
            </a:extLst>
          </p:cNvPr>
          <p:cNvSpPr txBox="1"/>
          <p:nvPr/>
        </p:nvSpPr>
        <p:spPr>
          <a:xfrm>
            <a:off x="7351387" y="2133937"/>
            <a:ext cx="4274577" cy="781211"/>
          </a:xfrm>
          <a:prstGeom prst="rect">
            <a:avLst/>
          </a:prstGeom>
        </p:spPr>
        <p:style>
          <a:lnRef idx="2">
            <a:schemeClr val="accent1"/>
          </a:lnRef>
          <a:fillRef idx="1">
            <a:schemeClr val="lt1"/>
          </a:fillRef>
          <a:effectRef idx="0">
            <a:schemeClr val="accent1"/>
          </a:effectRef>
          <a:fontRef idx="minor">
            <a:schemeClr val="dk1"/>
          </a:fontRef>
        </p:style>
        <p:txBody>
          <a:bodyPr wrap="square" lIns="91416" tIns="45708" rIns="91416" bIns="45708" rtlCol="0" anchor="ctr">
            <a:noAutofit/>
          </a:bodyPr>
          <a:lstStyle>
            <a:defPPr>
              <a:defRPr lang="en-US"/>
            </a:defPPr>
            <a:lvl1pPr>
              <a:defRPr sz="1200"/>
            </a:lvl1pPr>
          </a:lstStyle>
          <a:p>
            <a:pPr algn="ctr"/>
            <a:r>
              <a:rPr lang="en-US" sz="1000" dirty="0">
                <a:solidFill>
                  <a:schemeClr val="tx2"/>
                </a:solidFill>
              </a:rPr>
              <a:t>Existing trends from IHS Markit research shows avoided emission of ~10MT from baseline by 2030</a:t>
            </a:r>
            <a:r>
              <a:rPr lang="en-US" sz="1000" baseline="30000" dirty="0">
                <a:solidFill>
                  <a:schemeClr val="tx2"/>
                </a:solidFill>
              </a:rPr>
              <a:t>4</a:t>
            </a:r>
            <a:r>
              <a:rPr lang="en-US" sz="1000" dirty="0">
                <a:solidFill>
                  <a:schemeClr val="tx2"/>
                </a:solidFill>
              </a:rPr>
              <a:t>; deep decarbonization is difficult without CCS due to significant heat requirement across oil sands operations</a:t>
            </a:r>
          </a:p>
        </p:txBody>
      </p:sp>
      <p:sp>
        <p:nvSpPr>
          <p:cNvPr id="37" name="TextBox 36">
            <a:extLst>
              <a:ext uri="{FF2B5EF4-FFF2-40B4-BE49-F238E27FC236}">
                <a16:creationId xmlns:a16="http://schemas.microsoft.com/office/drawing/2014/main" id="{CC47D2BD-3E74-4C15-BBD1-E073427BE32F}"/>
              </a:ext>
            </a:extLst>
          </p:cNvPr>
          <p:cNvSpPr txBox="1"/>
          <p:nvPr/>
        </p:nvSpPr>
        <p:spPr>
          <a:xfrm>
            <a:off x="7349741" y="3044867"/>
            <a:ext cx="4274577" cy="781211"/>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defRPr sz="1200"/>
            </a:lvl1pPr>
          </a:lstStyle>
          <a:p>
            <a:pPr algn="ctr"/>
            <a:r>
              <a:rPr lang="en-US" sz="1000" dirty="0">
                <a:solidFill>
                  <a:schemeClr val="tx2"/>
                </a:solidFill>
              </a:rPr>
              <a:t>Alberta has committed to a 45% methane reduction target by 2025</a:t>
            </a:r>
            <a:r>
              <a:rPr lang="en-US" sz="1000" baseline="30000" dirty="0">
                <a:solidFill>
                  <a:schemeClr val="tx2"/>
                </a:solidFill>
              </a:rPr>
              <a:t>5</a:t>
            </a:r>
            <a:r>
              <a:rPr lang="en-US" sz="1000" dirty="0">
                <a:solidFill>
                  <a:schemeClr val="tx2"/>
                </a:solidFill>
              </a:rPr>
              <a:t>, representing ~5% of </a:t>
            </a:r>
            <a:r>
              <a:rPr lang="en-US" sz="1000" dirty="0" err="1">
                <a:solidFill>
                  <a:schemeClr val="tx2"/>
                </a:solidFill>
              </a:rPr>
              <a:t>midstream’s</a:t>
            </a:r>
            <a:r>
              <a:rPr lang="en-US" sz="1000" dirty="0">
                <a:solidFill>
                  <a:schemeClr val="tx2"/>
                </a:solidFill>
              </a:rPr>
              <a:t> carbon footprint; electrification and fuel switching can help address significant portion of CO</a:t>
            </a:r>
            <a:r>
              <a:rPr lang="en-US" sz="1000" baseline="-25000" dirty="0">
                <a:solidFill>
                  <a:schemeClr val="tx2"/>
                </a:solidFill>
              </a:rPr>
              <a:t>2</a:t>
            </a:r>
            <a:r>
              <a:rPr lang="en-US" sz="1000" dirty="0">
                <a:solidFill>
                  <a:schemeClr val="tx2"/>
                </a:solidFill>
              </a:rPr>
              <a:t> emissions </a:t>
            </a:r>
          </a:p>
        </p:txBody>
      </p:sp>
      <p:sp>
        <p:nvSpPr>
          <p:cNvPr id="38" name="TextBox 37">
            <a:extLst>
              <a:ext uri="{FF2B5EF4-FFF2-40B4-BE49-F238E27FC236}">
                <a16:creationId xmlns:a16="http://schemas.microsoft.com/office/drawing/2014/main" id="{986E6A84-5CFF-40C1-870E-01DC62DF561E}"/>
              </a:ext>
            </a:extLst>
          </p:cNvPr>
          <p:cNvSpPr txBox="1"/>
          <p:nvPr/>
        </p:nvSpPr>
        <p:spPr>
          <a:xfrm>
            <a:off x="7349742" y="3966884"/>
            <a:ext cx="4272931" cy="781211"/>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defRPr sz="1200"/>
            </a:lvl1pPr>
          </a:lstStyle>
          <a:p>
            <a:pPr algn="ctr"/>
            <a:r>
              <a:rPr lang="en-US" sz="1000">
                <a:solidFill>
                  <a:schemeClr val="tx1">
                    <a:lumMod val="65000"/>
                    <a:lumOff val="35000"/>
                  </a:schemeClr>
                </a:solidFill>
              </a:rPr>
              <a:t>~31% of power sector generation (est. 23.8 </a:t>
            </a:r>
            <a:r>
              <a:rPr lang="en-US" sz="1000" err="1">
                <a:solidFill>
                  <a:schemeClr val="tx1">
                    <a:lumMod val="65000"/>
                    <a:lumOff val="35000"/>
                  </a:schemeClr>
                </a:solidFill>
              </a:rPr>
              <a:t>TWh</a:t>
            </a:r>
            <a:r>
              <a:rPr lang="en-US" sz="1000">
                <a:solidFill>
                  <a:schemeClr val="tx1">
                    <a:lumMod val="65000"/>
                    <a:lumOff val="35000"/>
                  </a:schemeClr>
                </a:solidFill>
              </a:rPr>
              <a:t> in 2020) from to coal will retire or convert to natural gas by 2023</a:t>
            </a:r>
            <a:r>
              <a:rPr lang="en-US" sz="1000" baseline="30000">
                <a:solidFill>
                  <a:schemeClr val="tx1">
                    <a:lumMod val="65000"/>
                    <a:lumOff val="35000"/>
                  </a:schemeClr>
                </a:solidFill>
              </a:rPr>
              <a:t>6</a:t>
            </a:r>
            <a:r>
              <a:rPr lang="en-US" sz="1000" baseline="-25000">
                <a:solidFill>
                  <a:schemeClr val="tx1">
                    <a:lumMod val="65000"/>
                    <a:lumOff val="35000"/>
                  </a:schemeClr>
                </a:solidFill>
              </a:rPr>
              <a:t>, </a:t>
            </a:r>
            <a:r>
              <a:rPr lang="en-US" sz="1000">
                <a:solidFill>
                  <a:schemeClr val="tx1">
                    <a:lumMod val="65000"/>
                    <a:lumOff val="35000"/>
                  </a:schemeClr>
                </a:solidFill>
              </a:rPr>
              <a:t>with further decarbonization driven by additions of renewable power</a:t>
            </a:r>
          </a:p>
        </p:txBody>
      </p:sp>
      <p:sp>
        <p:nvSpPr>
          <p:cNvPr id="39" name="TextBox 38">
            <a:extLst>
              <a:ext uri="{FF2B5EF4-FFF2-40B4-BE49-F238E27FC236}">
                <a16:creationId xmlns:a16="http://schemas.microsoft.com/office/drawing/2014/main" id="{2D73A582-9972-47B1-9419-275B5D12D8FB}"/>
              </a:ext>
            </a:extLst>
          </p:cNvPr>
          <p:cNvSpPr txBox="1"/>
          <p:nvPr/>
        </p:nvSpPr>
        <p:spPr>
          <a:xfrm>
            <a:off x="7349871" y="4881758"/>
            <a:ext cx="4272802" cy="781211"/>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defRPr sz="1200"/>
            </a:lvl1pPr>
          </a:lstStyle>
          <a:p>
            <a:pPr algn="ctr"/>
            <a:r>
              <a:rPr lang="en-US" sz="1000" dirty="0">
                <a:solidFill>
                  <a:schemeClr val="tx1">
                    <a:lumMod val="65000"/>
                    <a:lumOff val="35000"/>
                  </a:schemeClr>
                </a:solidFill>
              </a:rPr>
              <a:t>Canada’s CFS</a:t>
            </a:r>
            <a:r>
              <a:rPr lang="en-US" sz="1000" baseline="30000" dirty="0">
                <a:solidFill>
                  <a:schemeClr val="tx1">
                    <a:lumMod val="65000"/>
                    <a:lumOff val="35000"/>
                  </a:schemeClr>
                </a:solidFill>
              </a:rPr>
              <a:t>7</a:t>
            </a:r>
            <a:r>
              <a:rPr lang="en-US" sz="1000" dirty="0">
                <a:solidFill>
                  <a:schemeClr val="tx1">
                    <a:lumMod val="65000"/>
                    <a:lumOff val="35000"/>
                  </a:schemeClr>
                </a:solidFill>
              </a:rPr>
              <a:t> will indirectly affect co-processing related heavy industry segments by driving demand for co-processing (soy, canola); CCS will play a key role in decarbonization due to high heat requirements within the industry</a:t>
            </a:r>
          </a:p>
        </p:txBody>
      </p:sp>
      <p:sp>
        <p:nvSpPr>
          <p:cNvPr id="40" name="TextBox 39">
            <a:extLst>
              <a:ext uri="{FF2B5EF4-FFF2-40B4-BE49-F238E27FC236}">
                <a16:creationId xmlns:a16="http://schemas.microsoft.com/office/drawing/2014/main" id="{67544BF5-C81F-4E4A-9723-899E2AE15A61}"/>
              </a:ext>
            </a:extLst>
          </p:cNvPr>
          <p:cNvSpPr txBox="1"/>
          <p:nvPr/>
        </p:nvSpPr>
        <p:spPr>
          <a:xfrm>
            <a:off x="7495476" y="1820948"/>
            <a:ext cx="4133093" cy="246157"/>
          </a:xfrm>
          <a:prstGeom prst="rect">
            <a:avLst/>
          </a:prstGeom>
          <a:noFill/>
        </p:spPr>
        <p:txBody>
          <a:bodyPr wrap="square" rtlCol="0">
            <a:spAutoFit/>
          </a:bodyPr>
          <a:lstStyle/>
          <a:p>
            <a:pPr algn="ctr" defTabSz="913852">
              <a:defRPr/>
            </a:pPr>
            <a:r>
              <a:rPr lang="en-US" sz="1000" b="1" dirty="0">
                <a:solidFill>
                  <a:schemeClr val="tx2"/>
                </a:solidFill>
                <a:latin typeface="Arial"/>
              </a:rPr>
              <a:t>Commentary</a:t>
            </a:r>
          </a:p>
        </p:txBody>
      </p:sp>
      <p:sp>
        <p:nvSpPr>
          <p:cNvPr id="41" name="Oval 40">
            <a:extLst>
              <a:ext uri="{FF2B5EF4-FFF2-40B4-BE49-F238E27FC236}">
                <a16:creationId xmlns:a16="http://schemas.microsoft.com/office/drawing/2014/main" id="{AC884229-CB3F-4DAE-91ED-D48CEA313067}"/>
              </a:ext>
            </a:extLst>
          </p:cNvPr>
          <p:cNvSpPr/>
          <p:nvPr/>
        </p:nvSpPr>
        <p:spPr>
          <a:xfrm>
            <a:off x="1959076" y="2359337"/>
            <a:ext cx="700043" cy="454873"/>
          </a:xfrm>
          <a:prstGeom prst="ellipse">
            <a:avLst/>
          </a:prstGeom>
          <a:solidFill>
            <a:schemeClr val="bg1"/>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81</a:t>
            </a:r>
          </a:p>
        </p:txBody>
      </p:sp>
      <p:sp>
        <p:nvSpPr>
          <p:cNvPr id="42" name="Oval 41">
            <a:extLst>
              <a:ext uri="{FF2B5EF4-FFF2-40B4-BE49-F238E27FC236}">
                <a16:creationId xmlns:a16="http://schemas.microsoft.com/office/drawing/2014/main" id="{5FD3C5B9-3381-4E31-B400-FE6E61400463}"/>
              </a:ext>
            </a:extLst>
          </p:cNvPr>
          <p:cNvSpPr/>
          <p:nvPr/>
        </p:nvSpPr>
        <p:spPr>
          <a:xfrm>
            <a:off x="1959076" y="5041825"/>
            <a:ext cx="700043" cy="45487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25</a:t>
            </a:r>
          </a:p>
        </p:txBody>
      </p:sp>
      <p:sp>
        <p:nvSpPr>
          <p:cNvPr id="43" name="TextBox 42">
            <a:extLst>
              <a:ext uri="{FF2B5EF4-FFF2-40B4-BE49-F238E27FC236}">
                <a16:creationId xmlns:a16="http://schemas.microsoft.com/office/drawing/2014/main" id="{14E0E69D-7DCC-46F3-84F0-AC75E02BBA23}"/>
              </a:ext>
            </a:extLst>
          </p:cNvPr>
          <p:cNvSpPr txBox="1"/>
          <p:nvPr/>
        </p:nvSpPr>
        <p:spPr>
          <a:xfrm>
            <a:off x="1723029" y="2041129"/>
            <a:ext cx="1243922" cy="276927"/>
          </a:xfrm>
          <a:prstGeom prst="rect">
            <a:avLst/>
          </a:prstGeom>
          <a:noFill/>
        </p:spPr>
        <p:txBody>
          <a:bodyPr wrap="square" rtlCol="0">
            <a:spAutoFit/>
          </a:bodyPr>
          <a:lstStyle/>
          <a:p>
            <a:pPr algn="ctr" defTabSz="913852">
              <a:defRPr/>
            </a:pPr>
            <a:r>
              <a:rPr lang="en-US" sz="1200" dirty="0">
                <a:solidFill>
                  <a:schemeClr val="tx2"/>
                </a:solidFill>
                <a:latin typeface="Arial"/>
              </a:rPr>
              <a:t>MMtCO</a:t>
            </a:r>
            <a:r>
              <a:rPr lang="en-US" sz="1200" baseline="-25000" dirty="0">
                <a:solidFill>
                  <a:schemeClr val="tx2"/>
                </a:solidFill>
                <a:latin typeface="Arial"/>
              </a:rPr>
              <a:t>2</a:t>
            </a:r>
            <a:r>
              <a:rPr lang="en-US" sz="1200" dirty="0">
                <a:solidFill>
                  <a:schemeClr val="tx2"/>
                </a:solidFill>
                <a:latin typeface="Arial"/>
              </a:rPr>
              <a:t>/year</a:t>
            </a:r>
            <a:endParaRPr lang="en-US" sz="1200" baseline="30000" dirty="0">
              <a:solidFill>
                <a:schemeClr val="tx2"/>
              </a:solidFill>
              <a:latin typeface="Arial"/>
            </a:endParaRPr>
          </a:p>
        </p:txBody>
      </p:sp>
      <p:sp>
        <p:nvSpPr>
          <p:cNvPr id="44" name="Oval 43">
            <a:extLst>
              <a:ext uri="{FF2B5EF4-FFF2-40B4-BE49-F238E27FC236}">
                <a16:creationId xmlns:a16="http://schemas.microsoft.com/office/drawing/2014/main" id="{62AF3D82-5A5C-488B-BB0A-D7EF499C2897}"/>
              </a:ext>
            </a:extLst>
          </p:cNvPr>
          <p:cNvSpPr/>
          <p:nvPr/>
        </p:nvSpPr>
        <p:spPr>
          <a:xfrm>
            <a:off x="1935182" y="4137208"/>
            <a:ext cx="700043" cy="440563"/>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33</a:t>
            </a:r>
          </a:p>
        </p:txBody>
      </p:sp>
      <p:sp>
        <p:nvSpPr>
          <p:cNvPr id="45" name="Oval 44">
            <a:extLst>
              <a:ext uri="{FF2B5EF4-FFF2-40B4-BE49-F238E27FC236}">
                <a16:creationId xmlns:a16="http://schemas.microsoft.com/office/drawing/2014/main" id="{8E74F8AD-ABE2-49AC-910E-D04AF6D0DBF3}"/>
              </a:ext>
            </a:extLst>
          </p:cNvPr>
          <p:cNvSpPr/>
          <p:nvPr/>
        </p:nvSpPr>
        <p:spPr>
          <a:xfrm>
            <a:off x="1959076" y="3218281"/>
            <a:ext cx="700043" cy="45487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52</a:t>
            </a:r>
          </a:p>
        </p:txBody>
      </p:sp>
      <p:sp>
        <p:nvSpPr>
          <p:cNvPr id="46" name="TextBox 45">
            <a:extLst>
              <a:ext uri="{FF2B5EF4-FFF2-40B4-BE49-F238E27FC236}">
                <a16:creationId xmlns:a16="http://schemas.microsoft.com/office/drawing/2014/main" id="{63CA49F6-9A1F-4F66-9946-C7B57FE66F25}"/>
              </a:ext>
            </a:extLst>
          </p:cNvPr>
          <p:cNvSpPr txBox="1"/>
          <p:nvPr/>
        </p:nvSpPr>
        <p:spPr>
          <a:xfrm>
            <a:off x="375132" y="3238028"/>
            <a:ext cx="1813324" cy="461545"/>
          </a:xfrm>
          <a:prstGeom prst="rect">
            <a:avLst/>
          </a:prstGeom>
          <a:noFill/>
        </p:spPr>
        <p:txBody>
          <a:bodyPr wrap="square" rtlCol="0">
            <a:spAutoFit/>
          </a:bodyPr>
          <a:lstStyle>
            <a:defPPr>
              <a:defRPr lang="en-US"/>
            </a:defPPr>
            <a:lvl1pPr marR="0" lvl="0" indent="0" algn="ctr" defTabSz="914126" fontAlgn="auto">
              <a:lnSpc>
                <a:spcPct val="100000"/>
              </a:lnSpc>
              <a:spcBef>
                <a:spcPts val="0"/>
              </a:spcBef>
              <a:spcAft>
                <a:spcPts val="0"/>
              </a:spcAft>
              <a:buClrTx/>
              <a:buSzTx/>
              <a:buFontTx/>
              <a:buNone/>
              <a:tabLst/>
              <a:defRPr kumimoji="0" sz="1200" b="1" i="0" u="none" strike="noStrike" cap="none" spc="0" normalizeH="0" baseline="0">
                <a:ln>
                  <a:noFill/>
                </a:ln>
                <a:solidFill>
                  <a:schemeClr val="bg2">
                    <a:lumMod val="50000"/>
                  </a:schemeClr>
                </a:solidFill>
                <a:effectLst/>
                <a:uLnTx/>
                <a:uFillTx/>
                <a:latin typeface="Arial"/>
              </a:defRPr>
            </a:lvl1pPr>
          </a:lstStyle>
          <a:p>
            <a:r>
              <a:rPr lang="en-US" dirty="0"/>
              <a:t>Other E&amp;P and Midstream</a:t>
            </a:r>
            <a:r>
              <a:rPr lang="en-US" baseline="30000" dirty="0"/>
              <a:t>2</a:t>
            </a:r>
            <a:endParaRPr lang="en-US" dirty="0"/>
          </a:p>
        </p:txBody>
      </p:sp>
      <p:sp>
        <p:nvSpPr>
          <p:cNvPr id="47" name="TextBox 46">
            <a:extLst>
              <a:ext uri="{FF2B5EF4-FFF2-40B4-BE49-F238E27FC236}">
                <a16:creationId xmlns:a16="http://schemas.microsoft.com/office/drawing/2014/main" id="{6CD3D190-7115-4E99-8E17-831417142A1D}"/>
              </a:ext>
            </a:extLst>
          </p:cNvPr>
          <p:cNvSpPr txBox="1"/>
          <p:nvPr/>
        </p:nvSpPr>
        <p:spPr>
          <a:xfrm>
            <a:off x="566036" y="4112146"/>
            <a:ext cx="1324151" cy="461545"/>
          </a:xfrm>
          <a:prstGeom prst="rect">
            <a:avLst/>
          </a:prstGeom>
          <a:noFill/>
        </p:spPr>
        <p:txBody>
          <a:bodyPr wrap="square" rtlCol="0">
            <a:spAutoFit/>
          </a:bodyPr>
          <a:lstStyle/>
          <a:p>
            <a:pPr algn="ctr" defTabSz="913852">
              <a:defRPr/>
            </a:pPr>
            <a:r>
              <a:rPr lang="en-US" sz="1200" b="1" dirty="0">
                <a:solidFill>
                  <a:schemeClr val="bg2">
                    <a:lumMod val="50000"/>
                  </a:schemeClr>
                </a:solidFill>
                <a:latin typeface="Arial"/>
              </a:rPr>
              <a:t>Power generation</a:t>
            </a:r>
          </a:p>
        </p:txBody>
      </p:sp>
      <p:sp>
        <p:nvSpPr>
          <p:cNvPr id="48" name="TextBox 47">
            <a:extLst>
              <a:ext uri="{FF2B5EF4-FFF2-40B4-BE49-F238E27FC236}">
                <a16:creationId xmlns:a16="http://schemas.microsoft.com/office/drawing/2014/main" id="{A0F70C0F-13DF-4F07-AB0F-626FB9483C2F}"/>
              </a:ext>
            </a:extLst>
          </p:cNvPr>
          <p:cNvSpPr txBox="1"/>
          <p:nvPr/>
        </p:nvSpPr>
        <p:spPr>
          <a:xfrm>
            <a:off x="3154333" y="2152489"/>
            <a:ext cx="4009672" cy="781211"/>
          </a:xfrm>
          <a:prstGeom prst="rect">
            <a:avLst/>
          </a:prstGeom>
        </p:spPr>
        <p:style>
          <a:lnRef idx="2">
            <a:schemeClr val="accent1"/>
          </a:lnRef>
          <a:fillRef idx="1">
            <a:schemeClr val="lt1"/>
          </a:fillRef>
          <a:effectRef idx="0">
            <a:schemeClr val="accent1"/>
          </a:effectRef>
          <a:fontRef idx="minor">
            <a:schemeClr val="dk1"/>
          </a:fontRef>
        </p:style>
        <p:txBody>
          <a:bodyPr wrap="square" lIns="91416" tIns="45708" rIns="91416" bIns="45708" rtlCol="0" anchor="ctr">
            <a:noAutofit/>
          </a:bodyPr>
          <a:lstStyle>
            <a:defPPr>
              <a:defRPr lang="en-US"/>
            </a:defPPr>
            <a:lvl1pPr>
              <a:defRPr sz="1200"/>
            </a:lvl1pPr>
          </a:lstStyle>
          <a:p>
            <a:pPr algn="ctr"/>
            <a:r>
              <a:rPr lang="en-US" sz="1000" dirty="0">
                <a:solidFill>
                  <a:schemeClr val="tx2"/>
                </a:solidFill>
              </a:rPr>
              <a:t>Digital and physical energy efficiency, s</a:t>
            </a:r>
            <a:r>
              <a:rPr lang="en-US" sz="1000" dirty="0">
                <a:solidFill>
                  <a:schemeClr val="tx2"/>
                </a:solidFill>
                <a:ea typeface="+mn-lt"/>
                <a:cs typeface="+mn-lt"/>
              </a:rPr>
              <a:t>team displacement (e.g., solvent),</a:t>
            </a:r>
            <a:r>
              <a:rPr lang="en-US" sz="1000" dirty="0">
                <a:solidFill>
                  <a:schemeClr val="tx2"/>
                </a:solidFill>
              </a:rPr>
              <a:t> power switching, </a:t>
            </a:r>
            <a:r>
              <a:rPr lang="en-US" sz="1000" dirty="0" err="1">
                <a:solidFill>
                  <a:schemeClr val="tx2"/>
                </a:solidFill>
              </a:rPr>
              <a:t>cogen</a:t>
            </a:r>
            <a:r>
              <a:rPr lang="en-US" sz="1000" dirty="0">
                <a:solidFill>
                  <a:schemeClr val="tx2"/>
                </a:solidFill>
              </a:rPr>
              <a:t> conversion, </a:t>
            </a:r>
            <a:r>
              <a:rPr lang="en-US" sz="1000" dirty="0">
                <a:solidFill>
                  <a:schemeClr val="tx2"/>
                </a:solidFill>
                <a:ea typeface="+mn-lt"/>
                <a:cs typeface="+mn-lt"/>
              </a:rPr>
              <a:t>CCS</a:t>
            </a:r>
            <a:r>
              <a:rPr lang="en-US" sz="1000" dirty="0">
                <a:solidFill>
                  <a:schemeClr val="tx2"/>
                </a:solidFill>
              </a:rPr>
              <a:t>, improved tailing technology, H2 and RNG</a:t>
            </a:r>
            <a:r>
              <a:rPr lang="en-US" sz="1000" baseline="30000" dirty="0">
                <a:solidFill>
                  <a:schemeClr val="tx2"/>
                </a:solidFill>
              </a:rPr>
              <a:t>1</a:t>
            </a:r>
            <a:endParaRPr lang="en-US" sz="1000" strike="sngStrike" dirty="0">
              <a:solidFill>
                <a:srgbClr val="C0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2381050-EF53-40A6-BF77-687A5DBC781C}"/>
              </a:ext>
            </a:extLst>
          </p:cNvPr>
          <p:cNvSpPr txBox="1"/>
          <p:nvPr/>
        </p:nvSpPr>
        <p:spPr>
          <a:xfrm>
            <a:off x="3175068" y="3055112"/>
            <a:ext cx="4009672" cy="781211"/>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defRPr sz="1200"/>
            </a:lvl1pPr>
          </a:lstStyle>
          <a:p>
            <a:pPr algn="ctr"/>
            <a:r>
              <a:rPr lang="en-US" sz="1000" dirty="0">
                <a:solidFill>
                  <a:schemeClr val="tx2"/>
                </a:solidFill>
              </a:rPr>
              <a:t>General efficiency improvements , NGL extraction, flaring reduction, methane (fugitive, venting) reduction, fuel switching, renewables</a:t>
            </a:r>
          </a:p>
        </p:txBody>
      </p:sp>
      <p:sp>
        <p:nvSpPr>
          <p:cNvPr id="50" name="TextBox 49">
            <a:extLst>
              <a:ext uri="{FF2B5EF4-FFF2-40B4-BE49-F238E27FC236}">
                <a16:creationId xmlns:a16="http://schemas.microsoft.com/office/drawing/2014/main" id="{2AEB2F12-1559-4624-AC29-D8982258F150}"/>
              </a:ext>
            </a:extLst>
          </p:cNvPr>
          <p:cNvSpPr txBox="1"/>
          <p:nvPr/>
        </p:nvSpPr>
        <p:spPr>
          <a:xfrm>
            <a:off x="3175068" y="3959742"/>
            <a:ext cx="4009672" cy="781211"/>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defRPr sz="1200"/>
            </a:lvl1pPr>
          </a:lstStyle>
          <a:p>
            <a:pPr algn="ctr"/>
            <a:r>
              <a:rPr lang="en-US" sz="1000" dirty="0">
                <a:solidFill>
                  <a:schemeClr val="tx2"/>
                </a:solidFill>
              </a:rPr>
              <a:t>Fuel switching (natural gas or renewables + storage), end use energy efficiency, generation efficiency improvements, waste-to-gas, CCS</a:t>
            </a:r>
            <a:endParaRPr lang="en-US" sz="1000" dirty="0">
              <a:solidFill>
                <a:schemeClr val="bg2">
                  <a:lumMod val="50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D89935A-711A-4BA9-B76F-0E545F22FCF1}"/>
              </a:ext>
            </a:extLst>
          </p:cNvPr>
          <p:cNvSpPr txBox="1"/>
          <p:nvPr/>
        </p:nvSpPr>
        <p:spPr>
          <a:xfrm>
            <a:off x="3175068" y="4896193"/>
            <a:ext cx="4009672" cy="781211"/>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defRPr sz="1200"/>
            </a:lvl1pPr>
          </a:lstStyle>
          <a:p>
            <a:pPr algn="ctr"/>
            <a:r>
              <a:rPr lang="en-US" sz="1000" dirty="0">
                <a:solidFill>
                  <a:schemeClr val="tx2"/>
                </a:solidFill>
              </a:rPr>
              <a:t>General plant energy efficiency gains, feedstock and fuel switching, renewables, CCS, SMR</a:t>
            </a:r>
            <a:r>
              <a:rPr lang="en-US" sz="1000" baseline="30000" dirty="0">
                <a:solidFill>
                  <a:schemeClr val="tx2"/>
                </a:solidFill>
              </a:rPr>
              <a:t>8</a:t>
            </a:r>
            <a:r>
              <a:rPr lang="en-US" sz="1000" dirty="0">
                <a:solidFill>
                  <a:schemeClr val="tx2"/>
                </a:solidFill>
              </a:rPr>
              <a:t> with CCS, use of green hydrogen</a:t>
            </a:r>
          </a:p>
        </p:txBody>
      </p:sp>
      <p:sp>
        <p:nvSpPr>
          <p:cNvPr id="53" name="TextBox 52">
            <a:extLst>
              <a:ext uri="{FF2B5EF4-FFF2-40B4-BE49-F238E27FC236}">
                <a16:creationId xmlns:a16="http://schemas.microsoft.com/office/drawing/2014/main" id="{0C1D46A6-6D33-4CF5-AD0B-B50B58545804}"/>
              </a:ext>
            </a:extLst>
          </p:cNvPr>
          <p:cNvSpPr txBox="1"/>
          <p:nvPr/>
        </p:nvSpPr>
        <p:spPr>
          <a:xfrm>
            <a:off x="619718" y="4998260"/>
            <a:ext cx="1188413" cy="646163"/>
          </a:xfrm>
          <a:prstGeom prst="rect">
            <a:avLst/>
          </a:prstGeom>
          <a:noFill/>
        </p:spPr>
        <p:txBody>
          <a:bodyPr wrap="square" rtlCol="0">
            <a:spAutoFit/>
          </a:bodyPr>
          <a:lstStyle>
            <a:defPPr>
              <a:defRPr lang="en-US"/>
            </a:defPPr>
            <a:lvl1pPr marR="0" lvl="0" indent="0" algn="ctr" defTabSz="914126" fontAlgn="auto">
              <a:lnSpc>
                <a:spcPct val="100000"/>
              </a:lnSpc>
              <a:spcBef>
                <a:spcPts val="0"/>
              </a:spcBef>
              <a:spcAft>
                <a:spcPts val="0"/>
              </a:spcAft>
              <a:buClrTx/>
              <a:buSzTx/>
              <a:buFontTx/>
              <a:buNone/>
              <a:tabLst/>
              <a:defRPr kumimoji="0" sz="1100" b="1" i="0" u="none" strike="noStrike" cap="none" spc="0" normalizeH="0" baseline="0">
                <a:ln>
                  <a:noFill/>
                </a:ln>
                <a:solidFill>
                  <a:schemeClr val="bg2">
                    <a:lumMod val="50000"/>
                  </a:schemeClr>
                </a:solidFill>
                <a:effectLst/>
                <a:uLnTx/>
                <a:uFillTx/>
                <a:latin typeface="Arial"/>
              </a:defRPr>
            </a:lvl1pPr>
          </a:lstStyle>
          <a:p>
            <a:r>
              <a:rPr lang="en-US" sz="1200" dirty="0"/>
              <a:t>Refining</a:t>
            </a:r>
            <a:r>
              <a:rPr lang="en-US" sz="1200" baseline="30000" dirty="0"/>
              <a:t>3</a:t>
            </a:r>
            <a:r>
              <a:rPr lang="en-US" sz="1200" dirty="0"/>
              <a:t> and heavy industries</a:t>
            </a:r>
          </a:p>
        </p:txBody>
      </p:sp>
      <p:sp>
        <p:nvSpPr>
          <p:cNvPr id="54" name="txtboxCopyrightLine">
            <a:extLst>
              <a:ext uri="{FF2B5EF4-FFF2-40B4-BE49-F238E27FC236}">
                <a16:creationId xmlns:a16="http://schemas.microsoft.com/office/drawing/2014/main" id="{82342BDE-3AF2-4617-B933-91949CA73C28}"/>
              </a:ext>
            </a:extLst>
          </p:cNvPr>
          <p:cNvSpPr txBox="1"/>
          <p:nvPr/>
        </p:nvSpPr>
        <p:spPr>
          <a:xfrm>
            <a:off x="480888" y="5775012"/>
            <a:ext cx="10172267" cy="461545"/>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latin typeface="Arial"/>
              </a:rPr>
              <a:t>Note: </a:t>
            </a:r>
            <a:r>
              <a:rPr lang="en-US" sz="700" dirty="0"/>
              <a:t>1. Renewable natural gas, 2. Includes natural gas production and processing, 3. Includes oil processing, 4. IHS Markit (2018) “Greenhouse gas intensity of oil sands production: Today and in the Future.” 5. </a:t>
            </a:r>
            <a:r>
              <a:rPr lang="en-US" sz="700" dirty="0">
                <a:solidFill>
                  <a:srgbClr val="00AB4E"/>
                </a:solidFill>
                <a:hlinkClick r:id="rId2">
                  <a:extLst>
                    <a:ext uri="{A12FA001-AC4F-418D-AE19-62706E023703}">
                      <ahyp:hlinkClr xmlns:ahyp="http://schemas.microsoft.com/office/drawing/2018/hyperlinkcolor" val="tx"/>
                    </a:ext>
                  </a:extLst>
                </a:hlinkClick>
              </a:rPr>
              <a:t>Reducing methane emissions | Alberta.ca</a:t>
            </a:r>
            <a:r>
              <a:rPr lang="en-US" sz="700" dirty="0"/>
              <a:t>, 6. </a:t>
            </a:r>
            <a:r>
              <a:rPr lang="en-US" sz="700" dirty="0">
                <a:solidFill>
                  <a:srgbClr val="00AB4E"/>
                </a:solidFill>
                <a:hlinkClick r:id="rId3">
                  <a:extLst>
                    <a:ext uri="{A12FA001-AC4F-418D-AE19-62706E023703}">
                      <ahyp:hlinkClr xmlns:ahyp="http://schemas.microsoft.com/office/drawing/2018/hyperlinkcolor" val="tx"/>
                    </a:ext>
                  </a:extLst>
                </a:hlinkClick>
              </a:rPr>
              <a:t>Alberta set to retire coal power by 2023, ahead of 2030 provincial deadline - JWN Energy</a:t>
            </a:r>
            <a:r>
              <a:rPr lang="en-US" sz="700" dirty="0"/>
              <a:t>, 7. </a:t>
            </a:r>
            <a:r>
              <a:rPr lang="en-US" sz="700" dirty="0">
                <a:solidFill>
                  <a:srgbClr val="00AB4E"/>
                </a:solidFill>
                <a:hlinkClick r:id="rId4">
                  <a:extLst>
                    <a:ext uri="{A12FA001-AC4F-418D-AE19-62706E023703}">
                      <ahyp:hlinkClr xmlns:ahyp="http://schemas.microsoft.com/office/drawing/2018/hyperlinkcolor" val="tx"/>
                    </a:ext>
                  </a:extLst>
                </a:hlinkClick>
              </a:rPr>
              <a:t>Clean Fuel Standard - Canada.ca</a:t>
            </a:r>
            <a:r>
              <a:rPr lang="en-US" sz="700" dirty="0"/>
              <a:t>, 8. Steam methane reforming</a:t>
            </a:r>
          </a:p>
          <a:p>
            <a:r>
              <a:rPr lang="en-US" sz="700" dirty="0"/>
              <a:t>Source: Canada National Inventory data (year 2018)</a:t>
            </a:r>
          </a:p>
        </p:txBody>
      </p:sp>
      <p:sp>
        <p:nvSpPr>
          <p:cNvPr id="55" name="txtboxCopyrightLine">
            <a:extLst>
              <a:ext uri="{FF2B5EF4-FFF2-40B4-BE49-F238E27FC236}">
                <a16:creationId xmlns:a16="http://schemas.microsoft.com/office/drawing/2014/main" id="{CC1F41B4-ED7D-4742-9254-118BB09801BB}"/>
              </a:ext>
            </a:extLst>
          </p:cNvPr>
          <p:cNvSpPr txBox="1"/>
          <p:nvPr/>
        </p:nvSpPr>
        <p:spPr>
          <a:xfrm>
            <a:off x="10361749" y="5868163"/>
            <a:ext cx="1347901"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47337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D13C-FDCB-474A-9FFF-DBC91DA9E0E3}"/>
              </a:ext>
            </a:extLst>
          </p:cNvPr>
          <p:cNvSpPr>
            <a:spLocks noGrp="1"/>
          </p:cNvSpPr>
          <p:nvPr>
            <p:ph type="title"/>
          </p:nvPr>
        </p:nvSpPr>
        <p:spPr/>
        <p:txBody>
          <a:bodyPr/>
          <a:lstStyle/>
          <a:p>
            <a:r>
              <a:rPr lang="en-US" dirty="0"/>
              <a:t>There are significant cost efficiencies from a hub-based approach to development of new CO</a:t>
            </a:r>
            <a:r>
              <a:rPr lang="en-US" baseline="-25000" dirty="0"/>
              <a:t>2</a:t>
            </a:r>
            <a:r>
              <a:rPr lang="en-US" dirty="0"/>
              <a:t> pipelines, but this requires coordination</a:t>
            </a:r>
          </a:p>
        </p:txBody>
      </p:sp>
      <p:pic>
        <p:nvPicPr>
          <p:cNvPr id="23" name="Content Placeholder 22" descr="Map&#10;&#10;Description automatically generated">
            <a:extLst>
              <a:ext uri="{FF2B5EF4-FFF2-40B4-BE49-F238E27FC236}">
                <a16:creationId xmlns:a16="http://schemas.microsoft.com/office/drawing/2014/main" id="{5FDA8851-32EC-B188-BEB8-340FA043DEFB}"/>
              </a:ext>
            </a:extLst>
          </p:cNvPr>
          <p:cNvPicPr>
            <a:picLocks noGrp="1" noChangeAspect="1"/>
          </p:cNvPicPr>
          <p:nvPr>
            <p:ph idx="1"/>
          </p:nvPr>
        </p:nvPicPr>
        <p:blipFill>
          <a:blip r:embed="rId2"/>
          <a:stretch>
            <a:fillRect/>
          </a:stretch>
        </p:blipFill>
        <p:spPr>
          <a:xfrm>
            <a:off x="481013" y="1484313"/>
            <a:ext cx="5470525" cy="4749036"/>
          </a:xfrm>
        </p:spPr>
      </p:pic>
      <p:sp>
        <p:nvSpPr>
          <p:cNvPr id="4" name="Footer Placeholder 3">
            <a:extLst>
              <a:ext uri="{FF2B5EF4-FFF2-40B4-BE49-F238E27FC236}">
                <a16:creationId xmlns:a16="http://schemas.microsoft.com/office/drawing/2014/main" id="{75CD508F-4CDA-432F-B363-F6D53F306AE5}"/>
              </a:ext>
            </a:extLst>
          </p:cNvPr>
          <p:cNvSpPr>
            <a:spLocks noGrp="1"/>
          </p:cNvSpPr>
          <p:nvPr>
            <p:ph type="ftr" sz="quarter" idx="12"/>
          </p:nvPr>
        </p:nvSpPr>
        <p:spPr/>
        <p:txBody>
          <a:bodyPr/>
          <a:lstStyle/>
          <a:p>
            <a:r>
              <a:rPr lang="en-US" dirty="0"/>
              <a:t>Oil Sands Dialogue | July 2022</a:t>
            </a:r>
          </a:p>
        </p:txBody>
      </p:sp>
      <p:graphicFrame>
        <p:nvGraphicFramePr>
          <p:cNvPr id="47" name="Chart1">
            <a:extLst>
              <a:ext uri="{FF2B5EF4-FFF2-40B4-BE49-F238E27FC236}">
                <a16:creationId xmlns:a16="http://schemas.microsoft.com/office/drawing/2014/main" id="{C075BAC7-D842-4B93-8D62-7E4FA6C9AB66}"/>
              </a:ext>
            </a:extLst>
          </p:cNvPr>
          <p:cNvGraphicFramePr>
            <a:graphicFrameLocks noGrp="1"/>
          </p:cNvGraphicFramePr>
          <p:nvPr>
            <p:ph idx="11"/>
            <p:extLst>
              <p:ext uri="{D42A27DB-BD31-4B8C-83A1-F6EECF244321}">
                <p14:modId xmlns:p14="http://schemas.microsoft.com/office/powerpoint/2010/main" val="1415745551"/>
              </p:ext>
            </p:extLst>
          </p:nvPr>
        </p:nvGraphicFramePr>
        <p:xfrm>
          <a:off x="6240463" y="1484313"/>
          <a:ext cx="5470525"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9AA93E60-EE2B-42B9-AF99-229150E13883}"/>
              </a:ext>
            </a:extLst>
          </p:cNvPr>
          <p:cNvSpPr/>
          <p:nvPr/>
        </p:nvSpPr>
        <p:spPr>
          <a:xfrm>
            <a:off x="3383944" y="2698078"/>
            <a:ext cx="208627" cy="198166"/>
          </a:xfrm>
          <a:prstGeom prst="ellipse">
            <a:avLst/>
          </a:prstGeom>
          <a:solidFill>
            <a:srgbClr val="EE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 9">
            <a:extLst>
              <a:ext uri="{FF2B5EF4-FFF2-40B4-BE49-F238E27FC236}">
                <a16:creationId xmlns:a16="http://schemas.microsoft.com/office/drawing/2014/main" id="{0E71618C-93C1-4CA3-8512-8A105882866A}"/>
              </a:ext>
            </a:extLst>
          </p:cNvPr>
          <p:cNvSpPr/>
          <p:nvPr/>
        </p:nvSpPr>
        <p:spPr>
          <a:xfrm rot="3476286">
            <a:off x="2943255" y="3008207"/>
            <a:ext cx="652536" cy="279042"/>
          </a:xfrm>
          <a:prstGeom prst="ellipse">
            <a:avLst/>
          </a:prstGeom>
          <a:noFill/>
          <a:ln w="28575">
            <a:solidFill>
              <a:srgbClr val="EE2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454FBDD-A316-4EDA-ABBD-545190034E73}"/>
              </a:ext>
            </a:extLst>
          </p:cNvPr>
          <p:cNvSpPr/>
          <p:nvPr/>
        </p:nvSpPr>
        <p:spPr>
          <a:xfrm>
            <a:off x="2941414" y="3916563"/>
            <a:ext cx="208627" cy="198166"/>
          </a:xfrm>
          <a:prstGeom prst="ellipse">
            <a:avLst/>
          </a:prstGeom>
          <a:solidFill>
            <a:srgbClr val="EE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 11">
            <a:extLst>
              <a:ext uri="{FF2B5EF4-FFF2-40B4-BE49-F238E27FC236}">
                <a16:creationId xmlns:a16="http://schemas.microsoft.com/office/drawing/2014/main" id="{1098BAC2-A13E-4B6A-9298-27DAF753BB17}"/>
              </a:ext>
            </a:extLst>
          </p:cNvPr>
          <p:cNvSpPr/>
          <p:nvPr/>
        </p:nvSpPr>
        <p:spPr>
          <a:xfrm rot="18956039">
            <a:off x="2691476" y="4213415"/>
            <a:ext cx="772827" cy="294549"/>
          </a:xfrm>
          <a:prstGeom prst="ellipse">
            <a:avLst/>
          </a:prstGeom>
          <a:noFill/>
          <a:ln w="28575">
            <a:solidFill>
              <a:srgbClr val="EE2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3" name="Oval 12">
            <a:extLst>
              <a:ext uri="{FF2B5EF4-FFF2-40B4-BE49-F238E27FC236}">
                <a16:creationId xmlns:a16="http://schemas.microsoft.com/office/drawing/2014/main" id="{D6FAB57B-0846-4BA9-8C3B-854CF9384914}"/>
              </a:ext>
            </a:extLst>
          </p:cNvPr>
          <p:cNvSpPr/>
          <p:nvPr/>
        </p:nvSpPr>
        <p:spPr>
          <a:xfrm>
            <a:off x="3818413" y="5422061"/>
            <a:ext cx="208627" cy="198166"/>
          </a:xfrm>
          <a:prstGeom prst="ellipse">
            <a:avLst/>
          </a:prstGeom>
          <a:solidFill>
            <a:srgbClr val="EE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Oval 13">
            <a:extLst>
              <a:ext uri="{FF2B5EF4-FFF2-40B4-BE49-F238E27FC236}">
                <a16:creationId xmlns:a16="http://schemas.microsoft.com/office/drawing/2014/main" id="{53F956D7-8444-4702-8CE4-479561CA1A1F}"/>
              </a:ext>
            </a:extLst>
          </p:cNvPr>
          <p:cNvSpPr/>
          <p:nvPr/>
        </p:nvSpPr>
        <p:spPr>
          <a:xfrm rot="18956039">
            <a:off x="3119239" y="4522898"/>
            <a:ext cx="303408" cy="1315738"/>
          </a:xfrm>
          <a:prstGeom prst="ellipse">
            <a:avLst/>
          </a:prstGeom>
          <a:noFill/>
          <a:ln w="28575">
            <a:solidFill>
              <a:srgbClr val="EE2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Tree>
    <p:extLst>
      <p:ext uri="{BB962C8B-B14F-4D97-AF65-F5344CB8AC3E}">
        <p14:creationId xmlns:p14="http://schemas.microsoft.com/office/powerpoint/2010/main" val="4172412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D64E01-C4AB-4DA6-982A-369AFFE29EE5}"/>
              </a:ext>
            </a:extLst>
          </p:cNvPr>
          <p:cNvSpPr>
            <a:spLocks noGrp="1"/>
          </p:cNvSpPr>
          <p:nvPr>
            <p:ph type="title"/>
          </p:nvPr>
        </p:nvSpPr>
        <p:spPr/>
        <p:txBody>
          <a:bodyPr/>
          <a:lstStyle/>
          <a:p>
            <a:r>
              <a:rPr lang="en-US" sz="2399" dirty="0"/>
              <a:t>CCS projects can take nearly 10 years to bring online from conception to completion; Canada must act now if its decarbonization goals are to be met</a:t>
            </a:r>
            <a:endParaRPr lang="en-US" dirty="0"/>
          </a:p>
        </p:txBody>
      </p:sp>
      <p:sp>
        <p:nvSpPr>
          <p:cNvPr id="4" name="Footer Placeholder 3">
            <a:extLst>
              <a:ext uri="{FF2B5EF4-FFF2-40B4-BE49-F238E27FC236}">
                <a16:creationId xmlns:a16="http://schemas.microsoft.com/office/drawing/2014/main" id="{E34A8DC6-C8F5-4252-BFD4-21EC221B1459}"/>
              </a:ext>
            </a:extLst>
          </p:cNvPr>
          <p:cNvSpPr>
            <a:spLocks noGrp="1"/>
          </p:cNvSpPr>
          <p:nvPr>
            <p:ph type="ftr" sz="quarter" idx="11"/>
          </p:nvPr>
        </p:nvSpPr>
        <p:spPr/>
        <p:txBody>
          <a:bodyPr/>
          <a:lstStyle/>
          <a:p>
            <a:r>
              <a:rPr lang="en-US" dirty="0"/>
              <a:t>Oil Sands Dialogue | July 2022</a:t>
            </a:r>
          </a:p>
        </p:txBody>
      </p:sp>
      <p:sp>
        <p:nvSpPr>
          <p:cNvPr id="11" name="Oval 50">
            <a:extLst>
              <a:ext uri="{FF2B5EF4-FFF2-40B4-BE49-F238E27FC236}">
                <a16:creationId xmlns:a16="http://schemas.microsoft.com/office/drawing/2014/main" id="{C6885F49-6195-4A30-887A-4648099E6641}"/>
              </a:ext>
            </a:extLst>
          </p:cNvPr>
          <p:cNvSpPr>
            <a:spLocks noChangeArrowheads="1"/>
          </p:cNvSpPr>
          <p:nvPr/>
        </p:nvSpPr>
        <p:spPr bwMode="auto">
          <a:xfrm>
            <a:off x="7588953" y="4822573"/>
            <a:ext cx="237005"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14" name="TextBox 13">
            <a:extLst>
              <a:ext uri="{FF2B5EF4-FFF2-40B4-BE49-F238E27FC236}">
                <a16:creationId xmlns:a16="http://schemas.microsoft.com/office/drawing/2014/main" id="{86E69ABD-0353-44FC-9BE6-445EDE301681}"/>
              </a:ext>
            </a:extLst>
          </p:cNvPr>
          <p:cNvSpPr txBox="1"/>
          <p:nvPr/>
        </p:nvSpPr>
        <p:spPr>
          <a:xfrm>
            <a:off x="492380" y="5655056"/>
            <a:ext cx="636097" cy="276927"/>
          </a:xfrm>
          <a:prstGeom prst="rect">
            <a:avLst/>
          </a:prstGeom>
          <a:noFill/>
        </p:spPr>
        <p:txBody>
          <a:bodyPr wrap="none" rtlCol="0">
            <a:spAutoFit/>
          </a:bodyPr>
          <a:lstStyle/>
          <a:p>
            <a:pPr algn="ctr"/>
            <a:r>
              <a:rPr lang="en-US" sz="1200" b="1" dirty="0">
                <a:solidFill>
                  <a:schemeClr val="tx1">
                    <a:lumMod val="75000"/>
                    <a:lumOff val="25000"/>
                  </a:schemeClr>
                </a:solidFill>
              </a:rPr>
              <a:t>Year 0</a:t>
            </a:r>
          </a:p>
        </p:txBody>
      </p:sp>
      <p:sp>
        <p:nvSpPr>
          <p:cNvPr id="15" name="TextBox 14">
            <a:extLst>
              <a:ext uri="{FF2B5EF4-FFF2-40B4-BE49-F238E27FC236}">
                <a16:creationId xmlns:a16="http://schemas.microsoft.com/office/drawing/2014/main" id="{C7F627F8-9DF9-4938-9FA4-BA165E226F9B}"/>
              </a:ext>
            </a:extLst>
          </p:cNvPr>
          <p:cNvSpPr txBox="1"/>
          <p:nvPr/>
        </p:nvSpPr>
        <p:spPr>
          <a:xfrm>
            <a:off x="5907533" y="5655056"/>
            <a:ext cx="636097" cy="276927"/>
          </a:xfrm>
          <a:prstGeom prst="rect">
            <a:avLst/>
          </a:prstGeom>
          <a:noFill/>
        </p:spPr>
        <p:txBody>
          <a:bodyPr wrap="none" rtlCol="0">
            <a:spAutoFit/>
          </a:bodyPr>
          <a:lstStyle/>
          <a:p>
            <a:pPr algn="ctr"/>
            <a:r>
              <a:rPr lang="en-US" sz="1200" b="1" dirty="0">
                <a:solidFill>
                  <a:schemeClr val="tx1">
                    <a:lumMod val="75000"/>
                    <a:lumOff val="25000"/>
                  </a:schemeClr>
                </a:solidFill>
              </a:rPr>
              <a:t>Year 5</a:t>
            </a:r>
          </a:p>
        </p:txBody>
      </p:sp>
      <p:sp>
        <p:nvSpPr>
          <p:cNvPr id="16" name="TextBox 15">
            <a:extLst>
              <a:ext uri="{FF2B5EF4-FFF2-40B4-BE49-F238E27FC236}">
                <a16:creationId xmlns:a16="http://schemas.microsoft.com/office/drawing/2014/main" id="{985BD702-466C-4AD3-9FFA-6BF5176F3611}"/>
              </a:ext>
            </a:extLst>
          </p:cNvPr>
          <p:cNvSpPr txBox="1"/>
          <p:nvPr/>
        </p:nvSpPr>
        <p:spPr>
          <a:xfrm>
            <a:off x="10962167" y="5654613"/>
            <a:ext cx="721035" cy="276927"/>
          </a:xfrm>
          <a:prstGeom prst="rect">
            <a:avLst/>
          </a:prstGeom>
          <a:noFill/>
        </p:spPr>
        <p:txBody>
          <a:bodyPr wrap="none" rtlCol="0">
            <a:spAutoFit/>
          </a:bodyPr>
          <a:lstStyle/>
          <a:p>
            <a:pPr algn="ctr"/>
            <a:r>
              <a:rPr lang="en-US" sz="1200" b="1" dirty="0">
                <a:solidFill>
                  <a:schemeClr val="tx1">
                    <a:lumMod val="75000"/>
                    <a:lumOff val="25000"/>
                  </a:schemeClr>
                </a:solidFill>
              </a:rPr>
              <a:t>Year 10</a:t>
            </a:r>
          </a:p>
        </p:txBody>
      </p:sp>
      <p:sp>
        <p:nvSpPr>
          <p:cNvPr id="17" name="Oval 27">
            <a:extLst>
              <a:ext uri="{FF2B5EF4-FFF2-40B4-BE49-F238E27FC236}">
                <a16:creationId xmlns:a16="http://schemas.microsoft.com/office/drawing/2014/main" id="{8CEE2580-09E3-4E7F-BA02-7AC6332DDD7F}"/>
              </a:ext>
            </a:extLst>
          </p:cNvPr>
          <p:cNvSpPr>
            <a:spLocks noChangeArrowheads="1"/>
          </p:cNvSpPr>
          <p:nvPr/>
        </p:nvSpPr>
        <p:spPr bwMode="auto">
          <a:xfrm>
            <a:off x="637142" y="3006377"/>
            <a:ext cx="241237" cy="245469"/>
          </a:xfrm>
          <a:prstGeom prst="ellipse">
            <a:avLst/>
          </a:prstGeom>
          <a:solidFill>
            <a:schemeClr val="accent1"/>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18" name="Oval 28">
            <a:extLst>
              <a:ext uri="{FF2B5EF4-FFF2-40B4-BE49-F238E27FC236}">
                <a16:creationId xmlns:a16="http://schemas.microsoft.com/office/drawing/2014/main" id="{83BF12D1-D68E-4B72-AD96-5A806BCE3EC7}"/>
              </a:ext>
            </a:extLst>
          </p:cNvPr>
          <p:cNvSpPr>
            <a:spLocks noChangeArrowheads="1"/>
          </p:cNvSpPr>
          <p:nvPr/>
        </p:nvSpPr>
        <p:spPr bwMode="auto">
          <a:xfrm>
            <a:off x="1039204" y="3006377"/>
            <a:ext cx="243354" cy="245469"/>
          </a:xfrm>
          <a:prstGeom prst="ellipse">
            <a:avLst/>
          </a:prstGeom>
          <a:solidFill>
            <a:schemeClr val="accent1">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19" name="Oval 29">
            <a:extLst>
              <a:ext uri="{FF2B5EF4-FFF2-40B4-BE49-F238E27FC236}">
                <a16:creationId xmlns:a16="http://schemas.microsoft.com/office/drawing/2014/main" id="{D6AB827E-2137-456B-8DE8-A608BD5AAF12}"/>
              </a:ext>
            </a:extLst>
          </p:cNvPr>
          <p:cNvSpPr>
            <a:spLocks noChangeArrowheads="1"/>
          </p:cNvSpPr>
          <p:nvPr/>
        </p:nvSpPr>
        <p:spPr bwMode="auto">
          <a:xfrm>
            <a:off x="1441265" y="3006377"/>
            <a:ext cx="241237" cy="245469"/>
          </a:xfrm>
          <a:prstGeom prst="ellipse">
            <a:avLst/>
          </a:prstGeom>
          <a:solidFill>
            <a:schemeClr val="accent1">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cxnSp>
        <p:nvCxnSpPr>
          <p:cNvPr id="20" name="Straight Connector 19">
            <a:extLst>
              <a:ext uri="{FF2B5EF4-FFF2-40B4-BE49-F238E27FC236}">
                <a16:creationId xmlns:a16="http://schemas.microsoft.com/office/drawing/2014/main" id="{02287BF2-8C39-403A-8428-048B2BF3F1FB}"/>
              </a:ext>
            </a:extLst>
          </p:cNvPr>
          <p:cNvCxnSpPr>
            <a:cxnSpLocks/>
          </p:cNvCxnSpPr>
          <p:nvPr/>
        </p:nvCxnSpPr>
        <p:spPr>
          <a:xfrm flipV="1">
            <a:off x="757336" y="2468195"/>
            <a:ext cx="0" cy="645047"/>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12428A5-8BB2-48A5-81F0-B2D56A4F563D}"/>
              </a:ext>
            </a:extLst>
          </p:cNvPr>
          <p:cNvGrpSpPr/>
          <p:nvPr/>
        </p:nvGrpSpPr>
        <p:grpSpPr>
          <a:xfrm>
            <a:off x="559436" y="1912976"/>
            <a:ext cx="480360" cy="408538"/>
            <a:chOff x="73025" y="504825"/>
            <a:chExt cx="987425" cy="839788"/>
          </a:xfrm>
          <a:solidFill>
            <a:schemeClr val="accent1"/>
          </a:solidFill>
        </p:grpSpPr>
        <p:sp>
          <p:nvSpPr>
            <p:cNvPr id="22" name="Freeform 56">
              <a:extLst>
                <a:ext uri="{FF2B5EF4-FFF2-40B4-BE49-F238E27FC236}">
                  <a16:creationId xmlns:a16="http://schemas.microsoft.com/office/drawing/2014/main" id="{5886E2DB-F1C9-4BA5-A3F0-58E47C92B4E3}"/>
                </a:ext>
              </a:extLst>
            </p:cNvPr>
            <p:cNvSpPr>
              <a:spLocks noEditPoints="1"/>
            </p:cNvSpPr>
            <p:nvPr/>
          </p:nvSpPr>
          <p:spPr bwMode="auto">
            <a:xfrm>
              <a:off x="73025" y="504825"/>
              <a:ext cx="987425" cy="839788"/>
            </a:xfrm>
            <a:custGeom>
              <a:avLst/>
              <a:gdLst>
                <a:gd name="T0" fmla="*/ 311 w 622"/>
                <a:gd name="T1" fmla="*/ 529 h 529"/>
                <a:gd name="T2" fmla="*/ 309 w 622"/>
                <a:gd name="T3" fmla="*/ 529 h 529"/>
                <a:gd name="T4" fmla="*/ 0 w 622"/>
                <a:gd name="T5" fmla="*/ 488 h 529"/>
                <a:gd name="T6" fmla="*/ 0 w 622"/>
                <a:gd name="T7" fmla="*/ 0 h 529"/>
                <a:gd name="T8" fmla="*/ 311 w 622"/>
                <a:gd name="T9" fmla="*/ 41 h 529"/>
                <a:gd name="T10" fmla="*/ 622 w 622"/>
                <a:gd name="T11" fmla="*/ 0 h 529"/>
                <a:gd name="T12" fmla="*/ 622 w 622"/>
                <a:gd name="T13" fmla="*/ 488 h 529"/>
                <a:gd name="T14" fmla="*/ 311 w 622"/>
                <a:gd name="T15" fmla="*/ 529 h 529"/>
                <a:gd name="T16" fmla="*/ 29 w 622"/>
                <a:gd name="T17" fmla="*/ 464 h 529"/>
                <a:gd name="T18" fmla="*/ 311 w 622"/>
                <a:gd name="T19" fmla="*/ 500 h 529"/>
                <a:gd name="T20" fmla="*/ 593 w 622"/>
                <a:gd name="T21" fmla="*/ 464 h 529"/>
                <a:gd name="T22" fmla="*/ 593 w 622"/>
                <a:gd name="T23" fmla="*/ 33 h 529"/>
                <a:gd name="T24" fmla="*/ 311 w 622"/>
                <a:gd name="T25" fmla="*/ 69 h 529"/>
                <a:gd name="T26" fmla="*/ 309 w 622"/>
                <a:gd name="T27" fmla="*/ 69 h 529"/>
                <a:gd name="T28" fmla="*/ 29 w 622"/>
                <a:gd name="T29" fmla="*/ 33 h 529"/>
                <a:gd name="T30" fmla="*/ 29 w 622"/>
                <a:gd name="T31" fmla="*/ 4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29">
                  <a:moveTo>
                    <a:pt x="311" y="529"/>
                  </a:moveTo>
                  <a:lnTo>
                    <a:pt x="309" y="529"/>
                  </a:lnTo>
                  <a:lnTo>
                    <a:pt x="0" y="488"/>
                  </a:lnTo>
                  <a:lnTo>
                    <a:pt x="0" y="0"/>
                  </a:lnTo>
                  <a:lnTo>
                    <a:pt x="311" y="41"/>
                  </a:lnTo>
                  <a:lnTo>
                    <a:pt x="622" y="0"/>
                  </a:lnTo>
                  <a:lnTo>
                    <a:pt x="622" y="488"/>
                  </a:lnTo>
                  <a:lnTo>
                    <a:pt x="311" y="529"/>
                  </a:lnTo>
                  <a:close/>
                  <a:moveTo>
                    <a:pt x="29" y="464"/>
                  </a:moveTo>
                  <a:lnTo>
                    <a:pt x="311" y="500"/>
                  </a:lnTo>
                  <a:lnTo>
                    <a:pt x="593" y="464"/>
                  </a:lnTo>
                  <a:lnTo>
                    <a:pt x="593" y="33"/>
                  </a:lnTo>
                  <a:lnTo>
                    <a:pt x="311" y="69"/>
                  </a:lnTo>
                  <a:lnTo>
                    <a:pt x="309" y="69"/>
                  </a:lnTo>
                  <a:lnTo>
                    <a:pt x="29" y="33"/>
                  </a:lnTo>
                  <a:lnTo>
                    <a:pt x="29"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23" name="Rectangle 57">
              <a:extLst>
                <a:ext uri="{FF2B5EF4-FFF2-40B4-BE49-F238E27FC236}">
                  <a16:creationId xmlns:a16="http://schemas.microsoft.com/office/drawing/2014/main" id="{A593A108-FAF6-44EE-A3F2-CF816AC1CA84}"/>
                </a:ext>
              </a:extLst>
            </p:cNvPr>
            <p:cNvSpPr>
              <a:spLocks noChangeArrowheads="1"/>
            </p:cNvSpPr>
            <p:nvPr/>
          </p:nvSpPr>
          <p:spPr bwMode="auto">
            <a:xfrm>
              <a:off x="544513" y="592138"/>
              <a:ext cx="44450" cy="728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24" name="Freeform 58">
              <a:extLst>
                <a:ext uri="{FF2B5EF4-FFF2-40B4-BE49-F238E27FC236}">
                  <a16:creationId xmlns:a16="http://schemas.microsoft.com/office/drawing/2014/main" id="{75752D80-FC1D-4348-9F11-06B6B7EEF2D6}"/>
                </a:ext>
              </a:extLst>
            </p:cNvPr>
            <p:cNvSpPr>
              <a:spLocks/>
            </p:cNvSpPr>
            <p:nvPr/>
          </p:nvSpPr>
          <p:spPr bwMode="auto">
            <a:xfrm>
              <a:off x="711200" y="546100"/>
              <a:ext cx="166688" cy="342900"/>
            </a:xfrm>
            <a:custGeom>
              <a:avLst/>
              <a:gdLst>
                <a:gd name="T0" fmla="*/ 105 w 105"/>
                <a:gd name="T1" fmla="*/ 216 h 216"/>
                <a:gd name="T2" fmla="*/ 53 w 105"/>
                <a:gd name="T3" fmla="*/ 189 h 216"/>
                <a:gd name="T4" fmla="*/ 0 w 105"/>
                <a:gd name="T5" fmla="*/ 216 h 216"/>
                <a:gd name="T6" fmla="*/ 0 w 105"/>
                <a:gd name="T7" fmla="*/ 10 h 216"/>
                <a:gd name="T8" fmla="*/ 29 w 105"/>
                <a:gd name="T9" fmla="*/ 10 h 216"/>
                <a:gd name="T10" fmla="*/ 29 w 105"/>
                <a:gd name="T11" fmla="*/ 168 h 216"/>
                <a:gd name="T12" fmla="*/ 53 w 105"/>
                <a:gd name="T13" fmla="*/ 156 h 216"/>
                <a:gd name="T14" fmla="*/ 76 w 105"/>
                <a:gd name="T15" fmla="*/ 168 h 216"/>
                <a:gd name="T16" fmla="*/ 76 w 105"/>
                <a:gd name="T17" fmla="*/ 0 h 216"/>
                <a:gd name="T18" fmla="*/ 105 w 105"/>
                <a:gd name="T19" fmla="*/ 0 h 216"/>
                <a:gd name="T20" fmla="*/ 105 w 105"/>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16">
                  <a:moveTo>
                    <a:pt x="105" y="216"/>
                  </a:moveTo>
                  <a:lnTo>
                    <a:pt x="53" y="189"/>
                  </a:lnTo>
                  <a:lnTo>
                    <a:pt x="0" y="216"/>
                  </a:lnTo>
                  <a:lnTo>
                    <a:pt x="0" y="10"/>
                  </a:lnTo>
                  <a:lnTo>
                    <a:pt x="29" y="10"/>
                  </a:lnTo>
                  <a:lnTo>
                    <a:pt x="29" y="168"/>
                  </a:lnTo>
                  <a:lnTo>
                    <a:pt x="53" y="156"/>
                  </a:lnTo>
                  <a:lnTo>
                    <a:pt x="76" y="168"/>
                  </a:lnTo>
                  <a:lnTo>
                    <a:pt x="76" y="0"/>
                  </a:lnTo>
                  <a:lnTo>
                    <a:pt x="105" y="0"/>
                  </a:lnTo>
                  <a:lnTo>
                    <a:pt x="105"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25" name="Freeform 59">
              <a:extLst>
                <a:ext uri="{FF2B5EF4-FFF2-40B4-BE49-F238E27FC236}">
                  <a16:creationId xmlns:a16="http://schemas.microsoft.com/office/drawing/2014/main" id="{BE5C1E04-D344-4286-B74F-A0B84AB35C2C}"/>
                </a:ext>
              </a:extLst>
            </p:cNvPr>
            <p:cNvSpPr>
              <a:spLocks/>
            </p:cNvSpPr>
            <p:nvPr/>
          </p:nvSpPr>
          <p:spPr bwMode="auto">
            <a:xfrm>
              <a:off x="184150" y="660400"/>
              <a:ext cx="295275" cy="76200"/>
            </a:xfrm>
            <a:custGeom>
              <a:avLst/>
              <a:gdLst>
                <a:gd name="T0" fmla="*/ 181 w 186"/>
                <a:gd name="T1" fmla="*/ 48 h 48"/>
                <a:gd name="T2" fmla="*/ 0 w 186"/>
                <a:gd name="T3" fmla="*/ 29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26" name="Freeform 60">
              <a:extLst>
                <a:ext uri="{FF2B5EF4-FFF2-40B4-BE49-F238E27FC236}">
                  <a16:creationId xmlns:a16="http://schemas.microsoft.com/office/drawing/2014/main" id="{E8B17B5B-6DA4-4BFD-BA8E-5AFF65B94D06}"/>
                </a:ext>
              </a:extLst>
            </p:cNvPr>
            <p:cNvSpPr>
              <a:spLocks/>
            </p:cNvSpPr>
            <p:nvPr/>
          </p:nvSpPr>
          <p:spPr bwMode="auto">
            <a:xfrm>
              <a:off x="184150" y="812800"/>
              <a:ext cx="295275" cy="76200"/>
            </a:xfrm>
            <a:custGeom>
              <a:avLst/>
              <a:gdLst>
                <a:gd name="T0" fmla="*/ 181 w 186"/>
                <a:gd name="T1" fmla="*/ 48 h 48"/>
                <a:gd name="T2" fmla="*/ 0 w 186"/>
                <a:gd name="T3" fmla="*/ 28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8"/>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27" name="Freeform 61">
              <a:extLst>
                <a:ext uri="{FF2B5EF4-FFF2-40B4-BE49-F238E27FC236}">
                  <a16:creationId xmlns:a16="http://schemas.microsoft.com/office/drawing/2014/main" id="{A9036992-5779-4FA5-8F35-451AB851FEF6}"/>
                </a:ext>
              </a:extLst>
            </p:cNvPr>
            <p:cNvSpPr>
              <a:spLocks/>
            </p:cNvSpPr>
            <p:nvPr/>
          </p:nvSpPr>
          <p:spPr bwMode="auto">
            <a:xfrm>
              <a:off x="184150" y="963613"/>
              <a:ext cx="295275" cy="76200"/>
            </a:xfrm>
            <a:custGeom>
              <a:avLst/>
              <a:gdLst>
                <a:gd name="T0" fmla="*/ 181 w 186"/>
                <a:gd name="T1" fmla="*/ 48 h 48"/>
                <a:gd name="T2" fmla="*/ 0 w 186"/>
                <a:gd name="T3" fmla="*/ 29 h 48"/>
                <a:gd name="T4" fmla="*/ 4 w 186"/>
                <a:gd name="T5" fmla="*/ 0 h 48"/>
                <a:gd name="T6" fmla="*/ 186 w 186"/>
                <a:gd name="T7" fmla="*/ 20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20"/>
                  </a:lnTo>
                  <a:lnTo>
                    <a:pt x="18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28" name="Freeform 62">
              <a:extLst>
                <a:ext uri="{FF2B5EF4-FFF2-40B4-BE49-F238E27FC236}">
                  <a16:creationId xmlns:a16="http://schemas.microsoft.com/office/drawing/2014/main" id="{3A0CD5DF-6BD6-446E-B237-D7E9CAA79E93}"/>
                </a:ext>
              </a:extLst>
            </p:cNvPr>
            <p:cNvSpPr>
              <a:spLocks/>
            </p:cNvSpPr>
            <p:nvPr/>
          </p:nvSpPr>
          <p:spPr bwMode="auto">
            <a:xfrm>
              <a:off x="184150" y="1116013"/>
              <a:ext cx="295275" cy="76200"/>
            </a:xfrm>
            <a:custGeom>
              <a:avLst/>
              <a:gdLst>
                <a:gd name="T0" fmla="*/ 181 w 186"/>
                <a:gd name="T1" fmla="*/ 48 h 48"/>
                <a:gd name="T2" fmla="*/ 0 w 186"/>
                <a:gd name="T3" fmla="*/ 29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29" name="Freeform 63">
              <a:extLst>
                <a:ext uri="{FF2B5EF4-FFF2-40B4-BE49-F238E27FC236}">
                  <a16:creationId xmlns:a16="http://schemas.microsoft.com/office/drawing/2014/main" id="{0255BC45-830B-4176-88EA-2FE4EB034310}"/>
                </a:ext>
              </a:extLst>
            </p:cNvPr>
            <p:cNvSpPr>
              <a:spLocks/>
            </p:cNvSpPr>
            <p:nvPr/>
          </p:nvSpPr>
          <p:spPr bwMode="auto">
            <a:xfrm>
              <a:off x="654050" y="963613"/>
              <a:ext cx="296863" cy="76200"/>
            </a:xfrm>
            <a:custGeom>
              <a:avLst/>
              <a:gdLst>
                <a:gd name="T0" fmla="*/ 5 w 187"/>
                <a:gd name="T1" fmla="*/ 48 h 48"/>
                <a:gd name="T2" fmla="*/ 0 w 187"/>
                <a:gd name="T3" fmla="*/ 20 h 48"/>
                <a:gd name="T4" fmla="*/ 182 w 187"/>
                <a:gd name="T5" fmla="*/ 0 h 48"/>
                <a:gd name="T6" fmla="*/ 187 w 187"/>
                <a:gd name="T7" fmla="*/ 29 h 48"/>
                <a:gd name="T8" fmla="*/ 5 w 187"/>
                <a:gd name="T9" fmla="*/ 48 h 48"/>
              </a:gdLst>
              <a:ahLst/>
              <a:cxnLst>
                <a:cxn ang="0">
                  <a:pos x="T0" y="T1"/>
                </a:cxn>
                <a:cxn ang="0">
                  <a:pos x="T2" y="T3"/>
                </a:cxn>
                <a:cxn ang="0">
                  <a:pos x="T4" y="T5"/>
                </a:cxn>
                <a:cxn ang="0">
                  <a:pos x="T6" y="T7"/>
                </a:cxn>
                <a:cxn ang="0">
                  <a:pos x="T8" y="T9"/>
                </a:cxn>
              </a:cxnLst>
              <a:rect l="0" t="0" r="r" b="b"/>
              <a:pathLst>
                <a:path w="187" h="48">
                  <a:moveTo>
                    <a:pt x="5" y="48"/>
                  </a:moveTo>
                  <a:lnTo>
                    <a:pt x="0" y="20"/>
                  </a:lnTo>
                  <a:lnTo>
                    <a:pt x="182" y="0"/>
                  </a:lnTo>
                  <a:lnTo>
                    <a:pt x="187" y="29"/>
                  </a:lnTo>
                  <a:lnTo>
                    <a:pt x="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30" name="Freeform 64">
              <a:extLst>
                <a:ext uri="{FF2B5EF4-FFF2-40B4-BE49-F238E27FC236}">
                  <a16:creationId xmlns:a16="http://schemas.microsoft.com/office/drawing/2014/main" id="{C90CA1A1-F6A5-4525-8D3B-1B4C719733A0}"/>
                </a:ext>
              </a:extLst>
            </p:cNvPr>
            <p:cNvSpPr>
              <a:spLocks/>
            </p:cNvSpPr>
            <p:nvPr/>
          </p:nvSpPr>
          <p:spPr bwMode="auto">
            <a:xfrm>
              <a:off x="654050" y="1116013"/>
              <a:ext cx="296863" cy="76200"/>
            </a:xfrm>
            <a:custGeom>
              <a:avLst/>
              <a:gdLst>
                <a:gd name="T0" fmla="*/ 5 w 187"/>
                <a:gd name="T1" fmla="*/ 48 h 48"/>
                <a:gd name="T2" fmla="*/ 0 w 187"/>
                <a:gd name="T3" fmla="*/ 19 h 48"/>
                <a:gd name="T4" fmla="*/ 182 w 187"/>
                <a:gd name="T5" fmla="*/ 0 h 48"/>
                <a:gd name="T6" fmla="*/ 187 w 187"/>
                <a:gd name="T7" fmla="*/ 29 h 48"/>
                <a:gd name="T8" fmla="*/ 5 w 187"/>
                <a:gd name="T9" fmla="*/ 48 h 48"/>
              </a:gdLst>
              <a:ahLst/>
              <a:cxnLst>
                <a:cxn ang="0">
                  <a:pos x="T0" y="T1"/>
                </a:cxn>
                <a:cxn ang="0">
                  <a:pos x="T2" y="T3"/>
                </a:cxn>
                <a:cxn ang="0">
                  <a:pos x="T4" y="T5"/>
                </a:cxn>
                <a:cxn ang="0">
                  <a:pos x="T6" y="T7"/>
                </a:cxn>
                <a:cxn ang="0">
                  <a:pos x="T8" y="T9"/>
                </a:cxn>
              </a:cxnLst>
              <a:rect l="0" t="0" r="r" b="b"/>
              <a:pathLst>
                <a:path w="187" h="48">
                  <a:moveTo>
                    <a:pt x="5" y="48"/>
                  </a:moveTo>
                  <a:lnTo>
                    <a:pt x="0" y="19"/>
                  </a:lnTo>
                  <a:lnTo>
                    <a:pt x="182" y="0"/>
                  </a:lnTo>
                  <a:lnTo>
                    <a:pt x="187" y="29"/>
                  </a:lnTo>
                  <a:lnTo>
                    <a:pt x="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grpSp>
      <p:sp>
        <p:nvSpPr>
          <p:cNvPr id="31" name="TextBox 30">
            <a:extLst>
              <a:ext uri="{FF2B5EF4-FFF2-40B4-BE49-F238E27FC236}">
                <a16:creationId xmlns:a16="http://schemas.microsoft.com/office/drawing/2014/main" id="{BE83A420-7CA0-4030-95A3-5F4A63BEAD8F}"/>
              </a:ext>
            </a:extLst>
          </p:cNvPr>
          <p:cNvSpPr txBox="1"/>
          <p:nvPr/>
        </p:nvSpPr>
        <p:spPr>
          <a:xfrm>
            <a:off x="1050827" y="1823968"/>
            <a:ext cx="1975559" cy="276927"/>
          </a:xfrm>
          <a:prstGeom prst="rect">
            <a:avLst/>
          </a:prstGeom>
          <a:noFill/>
        </p:spPr>
        <p:txBody>
          <a:bodyPr wrap="square" rtlCol="0">
            <a:spAutoFit/>
          </a:bodyPr>
          <a:lstStyle/>
          <a:p>
            <a:r>
              <a:rPr lang="en-US" sz="1200" dirty="0">
                <a:solidFill>
                  <a:schemeClr val="tx2"/>
                </a:solidFill>
                <a:latin typeface="+mj-lt"/>
              </a:rPr>
              <a:t>Provincial planning</a:t>
            </a:r>
            <a:endParaRPr lang="id-ID" sz="1200" dirty="0">
              <a:solidFill>
                <a:schemeClr val="tx2"/>
              </a:solidFill>
              <a:latin typeface="+mj-lt"/>
            </a:endParaRPr>
          </a:p>
        </p:txBody>
      </p:sp>
      <p:sp>
        <p:nvSpPr>
          <p:cNvPr id="32" name="Rectangle 31">
            <a:extLst>
              <a:ext uri="{FF2B5EF4-FFF2-40B4-BE49-F238E27FC236}">
                <a16:creationId xmlns:a16="http://schemas.microsoft.com/office/drawing/2014/main" id="{6236FA6C-6332-4567-BC9A-D84690CA99D6}"/>
              </a:ext>
            </a:extLst>
          </p:cNvPr>
          <p:cNvSpPr/>
          <p:nvPr/>
        </p:nvSpPr>
        <p:spPr>
          <a:xfrm>
            <a:off x="1050827" y="2068175"/>
            <a:ext cx="2310796" cy="400006"/>
          </a:xfrm>
          <a:prstGeom prst="rect">
            <a:avLst/>
          </a:prstGeom>
        </p:spPr>
        <p:txBody>
          <a:bodyPr wrap="square">
            <a:spAutoFit/>
          </a:bodyPr>
          <a:lstStyle/>
          <a:p>
            <a:r>
              <a:rPr lang="en-US" sz="1000" dirty="0">
                <a:solidFill>
                  <a:schemeClr val="tx2"/>
                </a:solidFill>
              </a:rPr>
              <a:t>Hub vetting, selection of policy and financial levers</a:t>
            </a:r>
            <a:endParaRPr lang="en-US" sz="1000" b="1" dirty="0">
              <a:solidFill>
                <a:schemeClr val="tx2"/>
              </a:solidFill>
              <a:latin typeface="Signika Negative" pitchFamily="2" charset="0"/>
            </a:endParaRPr>
          </a:p>
        </p:txBody>
      </p:sp>
      <p:sp>
        <p:nvSpPr>
          <p:cNvPr id="33" name="Oval 37">
            <a:extLst>
              <a:ext uri="{FF2B5EF4-FFF2-40B4-BE49-F238E27FC236}">
                <a16:creationId xmlns:a16="http://schemas.microsoft.com/office/drawing/2014/main" id="{8924B8E5-EC64-4F40-84A9-55C2BD815036}"/>
              </a:ext>
            </a:extLst>
          </p:cNvPr>
          <p:cNvSpPr>
            <a:spLocks noChangeArrowheads="1"/>
          </p:cNvSpPr>
          <p:nvPr/>
        </p:nvSpPr>
        <p:spPr bwMode="auto">
          <a:xfrm>
            <a:off x="1703900" y="3589816"/>
            <a:ext cx="241237" cy="245469"/>
          </a:xfrm>
          <a:prstGeom prst="ellipse">
            <a:avLst/>
          </a:prstGeom>
          <a:solidFill>
            <a:schemeClr val="accent3"/>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34" name="Oval 38">
            <a:extLst>
              <a:ext uri="{FF2B5EF4-FFF2-40B4-BE49-F238E27FC236}">
                <a16:creationId xmlns:a16="http://schemas.microsoft.com/office/drawing/2014/main" id="{9FF60007-118D-4248-9DA1-B30979B1C3AB}"/>
              </a:ext>
            </a:extLst>
          </p:cNvPr>
          <p:cNvSpPr>
            <a:spLocks noChangeArrowheads="1"/>
          </p:cNvSpPr>
          <p:nvPr/>
        </p:nvSpPr>
        <p:spPr bwMode="auto">
          <a:xfrm>
            <a:off x="2103847" y="3589816"/>
            <a:ext cx="241237" cy="245469"/>
          </a:xfrm>
          <a:prstGeom prst="ellipse">
            <a:avLst/>
          </a:prstGeom>
          <a:solidFill>
            <a:schemeClr val="accent3">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35" name="Oval 39">
            <a:extLst>
              <a:ext uri="{FF2B5EF4-FFF2-40B4-BE49-F238E27FC236}">
                <a16:creationId xmlns:a16="http://schemas.microsoft.com/office/drawing/2014/main" id="{B4D0AB83-9CAF-4E93-A9A1-28F7F2EF3AD1}"/>
              </a:ext>
            </a:extLst>
          </p:cNvPr>
          <p:cNvSpPr>
            <a:spLocks noChangeArrowheads="1"/>
          </p:cNvSpPr>
          <p:nvPr/>
        </p:nvSpPr>
        <p:spPr bwMode="auto">
          <a:xfrm>
            <a:off x="2508024" y="3589816"/>
            <a:ext cx="241237" cy="245469"/>
          </a:xfrm>
          <a:prstGeom prst="ellipse">
            <a:avLst/>
          </a:prstGeom>
          <a:solidFill>
            <a:schemeClr val="accent3">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36" name="Oval 40">
            <a:extLst>
              <a:ext uri="{FF2B5EF4-FFF2-40B4-BE49-F238E27FC236}">
                <a16:creationId xmlns:a16="http://schemas.microsoft.com/office/drawing/2014/main" id="{B20BD96F-2E85-480F-8173-9969BEECB17C}"/>
              </a:ext>
            </a:extLst>
          </p:cNvPr>
          <p:cNvSpPr>
            <a:spLocks noChangeArrowheads="1"/>
          </p:cNvSpPr>
          <p:nvPr/>
        </p:nvSpPr>
        <p:spPr bwMode="auto">
          <a:xfrm>
            <a:off x="2907970" y="3589816"/>
            <a:ext cx="241237" cy="245469"/>
          </a:xfrm>
          <a:prstGeom prst="ellipse">
            <a:avLst/>
          </a:prstGeom>
          <a:solidFill>
            <a:schemeClr val="accent3">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cxnSp>
        <p:nvCxnSpPr>
          <p:cNvPr id="37" name="Straight Connector 36">
            <a:extLst>
              <a:ext uri="{FF2B5EF4-FFF2-40B4-BE49-F238E27FC236}">
                <a16:creationId xmlns:a16="http://schemas.microsoft.com/office/drawing/2014/main" id="{4D19E176-84A4-40D2-96B0-EE22B7F08A0E}"/>
              </a:ext>
            </a:extLst>
          </p:cNvPr>
          <p:cNvCxnSpPr>
            <a:cxnSpLocks/>
          </p:cNvCxnSpPr>
          <p:nvPr/>
        </p:nvCxnSpPr>
        <p:spPr>
          <a:xfrm>
            <a:off x="1824821" y="3779533"/>
            <a:ext cx="0" cy="917835"/>
          </a:xfrm>
          <a:prstGeom prst="line">
            <a:avLst/>
          </a:prstGeom>
          <a:ln w="12700">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212713C-B2F6-499B-BF35-623994CB568F}"/>
              </a:ext>
            </a:extLst>
          </p:cNvPr>
          <p:cNvSpPr txBox="1"/>
          <p:nvPr/>
        </p:nvSpPr>
        <p:spPr>
          <a:xfrm>
            <a:off x="2098350" y="4806060"/>
            <a:ext cx="1975559" cy="276927"/>
          </a:xfrm>
          <a:prstGeom prst="rect">
            <a:avLst/>
          </a:prstGeom>
          <a:noFill/>
        </p:spPr>
        <p:txBody>
          <a:bodyPr wrap="square" rtlCol="0">
            <a:spAutoFit/>
          </a:bodyPr>
          <a:lstStyle/>
          <a:p>
            <a:r>
              <a:rPr lang="en-US" sz="1200" dirty="0">
                <a:solidFill>
                  <a:schemeClr val="tx2"/>
                </a:solidFill>
                <a:latin typeface="+mj-lt"/>
              </a:rPr>
              <a:t>Project vetting</a:t>
            </a:r>
            <a:endParaRPr lang="id-ID" sz="1200" dirty="0">
              <a:solidFill>
                <a:schemeClr val="tx2"/>
              </a:solidFill>
              <a:latin typeface="+mj-lt"/>
            </a:endParaRPr>
          </a:p>
        </p:txBody>
      </p:sp>
      <p:sp>
        <p:nvSpPr>
          <p:cNvPr id="39" name="Rectangle 38">
            <a:extLst>
              <a:ext uri="{FF2B5EF4-FFF2-40B4-BE49-F238E27FC236}">
                <a16:creationId xmlns:a16="http://schemas.microsoft.com/office/drawing/2014/main" id="{CE5D011D-82C2-4405-AC73-1097BF0FE302}"/>
              </a:ext>
            </a:extLst>
          </p:cNvPr>
          <p:cNvSpPr/>
          <p:nvPr/>
        </p:nvSpPr>
        <p:spPr>
          <a:xfrm>
            <a:off x="2098349" y="5050267"/>
            <a:ext cx="2651325" cy="400006"/>
          </a:xfrm>
          <a:prstGeom prst="rect">
            <a:avLst/>
          </a:prstGeom>
        </p:spPr>
        <p:txBody>
          <a:bodyPr wrap="square">
            <a:spAutoFit/>
          </a:bodyPr>
          <a:lstStyle/>
          <a:p>
            <a:r>
              <a:rPr lang="en-US" sz="1000" dirty="0">
                <a:solidFill>
                  <a:schemeClr val="tx2"/>
                </a:solidFill>
              </a:rPr>
              <a:t>Initial funding decision, project vetting and due-diligence, stakeholder engagement</a:t>
            </a:r>
            <a:endParaRPr lang="en-US" sz="1000" b="1" dirty="0">
              <a:solidFill>
                <a:schemeClr val="tx2"/>
              </a:solidFill>
              <a:latin typeface="Signika Negative" pitchFamily="2" charset="0"/>
            </a:endParaRPr>
          </a:p>
        </p:txBody>
      </p:sp>
      <p:grpSp>
        <p:nvGrpSpPr>
          <p:cNvPr id="40" name="Group 39">
            <a:extLst>
              <a:ext uri="{FF2B5EF4-FFF2-40B4-BE49-F238E27FC236}">
                <a16:creationId xmlns:a16="http://schemas.microsoft.com/office/drawing/2014/main" id="{AF3C20ED-9E6B-42BA-80D9-898C44EA9225}"/>
              </a:ext>
            </a:extLst>
          </p:cNvPr>
          <p:cNvGrpSpPr/>
          <p:nvPr/>
        </p:nvGrpSpPr>
        <p:grpSpPr>
          <a:xfrm>
            <a:off x="1593694" y="4860553"/>
            <a:ext cx="492891" cy="492889"/>
            <a:chOff x="7524750" y="4162426"/>
            <a:chExt cx="420688" cy="420687"/>
          </a:xfrm>
          <a:solidFill>
            <a:schemeClr val="accent3"/>
          </a:solidFill>
        </p:grpSpPr>
        <p:sp>
          <p:nvSpPr>
            <p:cNvPr id="41" name="Freeform 93">
              <a:extLst>
                <a:ext uri="{FF2B5EF4-FFF2-40B4-BE49-F238E27FC236}">
                  <a16:creationId xmlns:a16="http://schemas.microsoft.com/office/drawing/2014/main" id="{518CF7FD-4CEC-465F-85B9-C7EB0B890D2F}"/>
                </a:ext>
              </a:extLst>
            </p:cNvPr>
            <p:cNvSpPr>
              <a:spLocks noEditPoints="1"/>
            </p:cNvSpPr>
            <p:nvPr/>
          </p:nvSpPr>
          <p:spPr bwMode="auto">
            <a:xfrm>
              <a:off x="7524750" y="4162426"/>
              <a:ext cx="420688" cy="420687"/>
            </a:xfrm>
            <a:custGeom>
              <a:avLst/>
              <a:gdLst>
                <a:gd name="T0" fmla="*/ 102 w 265"/>
                <a:gd name="T1" fmla="*/ 265 h 265"/>
                <a:gd name="T2" fmla="*/ 86 w 265"/>
                <a:gd name="T3" fmla="*/ 221 h 265"/>
                <a:gd name="T4" fmla="*/ 18 w 265"/>
                <a:gd name="T5" fmla="*/ 206 h 265"/>
                <a:gd name="T6" fmla="*/ 39 w 265"/>
                <a:gd name="T7" fmla="*/ 163 h 265"/>
                <a:gd name="T8" fmla="*/ 0 w 265"/>
                <a:gd name="T9" fmla="*/ 102 h 265"/>
                <a:gd name="T10" fmla="*/ 44 w 265"/>
                <a:gd name="T11" fmla="*/ 86 h 265"/>
                <a:gd name="T12" fmla="*/ 59 w 265"/>
                <a:gd name="T13" fmla="*/ 18 h 265"/>
                <a:gd name="T14" fmla="*/ 102 w 265"/>
                <a:gd name="T15" fmla="*/ 39 h 265"/>
                <a:gd name="T16" fmla="*/ 163 w 265"/>
                <a:gd name="T17" fmla="*/ 0 h 265"/>
                <a:gd name="T18" fmla="*/ 179 w 265"/>
                <a:gd name="T19" fmla="*/ 44 h 265"/>
                <a:gd name="T20" fmla="*/ 247 w 265"/>
                <a:gd name="T21" fmla="*/ 59 h 265"/>
                <a:gd name="T22" fmla="*/ 226 w 265"/>
                <a:gd name="T23" fmla="*/ 102 h 265"/>
                <a:gd name="T24" fmla="*/ 265 w 265"/>
                <a:gd name="T25" fmla="*/ 163 h 265"/>
                <a:gd name="T26" fmla="*/ 221 w 265"/>
                <a:gd name="T27" fmla="*/ 179 h 265"/>
                <a:gd name="T28" fmla="*/ 206 w 265"/>
                <a:gd name="T29" fmla="*/ 247 h 265"/>
                <a:gd name="T30" fmla="*/ 163 w 265"/>
                <a:gd name="T31" fmla="*/ 226 h 265"/>
                <a:gd name="T32" fmla="*/ 114 w 265"/>
                <a:gd name="T33" fmla="*/ 253 h 265"/>
                <a:gd name="T34" fmla="*/ 151 w 265"/>
                <a:gd name="T35" fmla="*/ 218 h 265"/>
                <a:gd name="T36" fmla="*/ 206 w 265"/>
                <a:gd name="T37" fmla="*/ 230 h 265"/>
                <a:gd name="T38" fmla="*/ 207 w 265"/>
                <a:gd name="T39" fmla="*/ 183 h 265"/>
                <a:gd name="T40" fmla="*/ 253 w 265"/>
                <a:gd name="T41" fmla="*/ 151 h 265"/>
                <a:gd name="T42" fmla="*/ 218 w 265"/>
                <a:gd name="T43" fmla="*/ 114 h 265"/>
                <a:gd name="T44" fmla="*/ 230 w 265"/>
                <a:gd name="T45" fmla="*/ 59 h 265"/>
                <a:gd name="T46" fmla="*/ 183 w 265"/>
                <a:gd name="T47" fmla="*/ 58 h 265"/>
                <a:gd name="T48" fmla="*/ 151 w 265"/>
                <a:gd name="T49" fmla="*/ 12 h 265"/>
                <a:gd name="T50" fmla="*/ 114 w 265"/>
                <a:gd name="T51" fmla="*/ 47 h 265"/>
                <a:gd name="T52" fmla="*/ 59 w 265"/>
                <a:gd name="T53" fmla="*/ 35 h 265"/>
                <a:gd name="T54" fmla="*/ 58 w 265"/>
                <a:gd name="T55" fmla="*/ 82 h 265"/>
                <a:gd name="T56" fmla="*/ 12 w 265"/>
                <a:gd name="T57" fmla="*/ 114 h 265"/>
                <a:gd name="T58" fmla="*/ 47 w 265"/>
                <a:gd name="T59" fmla="*/ 151 h 265"/>
                <a:gd name="T60" fmla="*/ 35 w 265"/>
                <a:gd name="T61" fmla="*/ 206 h 265"/>
                <a:gd name="T62" fmla="*/ 82 w 265"/>
                <a:gd name="T63" fmla="*/ 207 h 265"/>
                <a:gd name="T64" fmla="*/ 114 w 265"/>
                <a:gd name="T65" fmla="*/ 25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5" h="265">
                  <a:moveTo>
                    <a:pt x="163" y="265"/>
                  </a:moveTo>
                  <a:lnTo>
                    <a:pt x="102" y="265"/>
                  </a:lnTo>
                  <a:lnTo>
                    <a:pt x="102" y="226"/>
                  </a:lnTo>
                  <a:lnTo>
                    <a:pt x="86" y="221"/>
                  </a:lnTo>
                  <a:lnTo>
                    <a:pt x="59" y="247"/>
                  </a:lnTo>
                  <a:lnTo>
                    <a:pt x="18" y="206"/>
                  </a:lnTo>
                  <a:lnTo>
                    <a:pt x="44" y="179"/>
                  </a:lnTo>
                  <a:lnTo>
                    <a:pt x="39" y="163"/>
                  </a:lnTo>
                  <a:lnTo>
                    <a:pt x="0" y="163"/>
                  </a:lnTo>
                  <a:lnTo>
                    <a:pt x="0" y="102"/>
                  </a:lnTo>
                  <a:lnTo>
                    <a:pt x="39" y="102"/>
                  </a:lnTo>
                  <a:lnTo>
                    <a:pt x="44" y="86"/>
                  </a:lnTo>
                  <a:lnTo>
                    <a:pt x="18" y="59"/>
                  </a:lnTo>
                  <a:lnTo>
                    <a:pt x="59" y="18"/>
                  </a:lnTo>
                  <a:lnTo>
                    <a:pt x="86" y="44"/>
                  </a:lnTo>
                  <a:lnTo>
                    <a:pt x="102" y="39"/>
                  </a:lnTo>
                  <a:lnTo>
                    <a:pt x="102" y="0"/>
                  </a:lnTo>
                  <a:lnTo>
                    <a:pt x="163" y="0"/>
                  </a:lnTo>
                  <a:lnTo>
                    <a:pt x="163" y="39"/>
                  </a:lnTo>
                  <a:lnTo>
                    <a:pt x="179" y="44"/>
                  </a:lnTo>
                  <a:lnTo>
                    <a:pt x="206" y="18"/>
                  </a:lnTo>
                  <a:lnTo>
                    <a:pt x="247" y="59"/>
                  </a:lnTo>
                  <a:lnTo>
                    <a:pt x="221" y="86"/>
                  </a:lnTo>
                  <a:lnTo>
                    <a:pt x="226" y="102"/>
                  </a:lnTo>
                  <a:lnTo>
                    <a:pt x="265" y="102"/>
                  </a:lnTo>
                  <a:lnTo>
                    <a:pt x="265" y="163"/>
                  </a:lnTo>
                  <a:lnTo>
                    <a:pt x="226" y="163"/>
                  </a:lnTo>
                  <a:lnTo>
                    <a:pt x="221" y="179"/>
                  </a:lnTo>
                  <a:lnTo>
                    <a:pt x="247" y="206"/>
                  </a:lnTo>
                  <a:lnTo>
                    <a:pt x="206" y="247"/>
                  </a:lnTo>
                  <a:lnTo>
                    <a:pt x="179" y="221"/>
                  </a:lnTo>
                  <a:lnTo>
                    <a:pt x="163" y="226"/>
                  </a:lnTo>
                  <a:lnTo>
                    <a:pt x="163" y="265"/>
                  </a:lnTo>
                  <a:close/>
                  <a:moveTo>
                    <a:pt x="114" y="253"/>
                  </a:moveTo>
                  <a:lnTo>
                    <a:pt x="151" y="253"/>
                  </a:lnTo>
                  <a:lnTo>
                    <a:pt x="151" y="218"/>
                  </a:lnTo>
                  <a:lnTo>
                    <a:pt x="183" y="207"/>
                  </a:lnTo>
                  <a:lnTo>
                    <a:pt x="206" y="230"/>
                  </a:lnTo>
                  <a:lnTo>
                    <a:pt x="230" y="206"/>
                  </a:lnTo>
                  <a:lnTo>
                    <a:pt x="207" y="183"/>
                  </a:lnTo>
                  <a:lnTo>
                    <a:pt x="218" y="151"/>
                  </a:lnTo>
                  <a:lnTo>
                    <a:pt x="253" y="151"/>
                  </a:lnTo>
                  <a:lnTo>
                    <a:pt x="253" y="114"/>
                  </a:lnTo>
                  <a:lnTo>
                    <a:pt x="218" y="114"/>
                  </a:lnTo>
                  <a:lnTo>
                    <a:pt x="207" y="82"/>
                  </a:lnTo>
                  <a:lnTo>
                    <a:pt x="230" y="59"/>
                  </a:lnTo>
                  <a:lnTo>
                    <a:pt x="206" y="35"/>
                  </a:lnTo>
                  <a:lnTo>
                    <a:pt x="183" y="58"/>
                  </a:lnTo>
                  <a:lnTo>
                    <a:pt x="151" y="47"/>
                  </a:lnTo>
                  <a:lnTo>
                    <a:pt x="151" y="12"/>
                  </a:lnTo>
                  <a:lnTo>
                    <a:pt x="114" y="12"/>
                  </a:lnTo>
                  <a:lnTo>
                    <a:pt x="114" y="47"/>
                  </a:lnTo>
                  <a:lnTo>
                    <a:pt x="82" y="58"/>
                  </a:lnTo>
                  <a:lnTo>
                    <a:pt x="59" y="35"/>
                  </a:lnTo>
                  <a:lnTo>
                    <a:pt x="35" y="59"/>
                  </a:lnTo>
                  <a:lnTo>
                    <a:pt x="58" y="82"/>
                  </a:lnTo>
                  <a:lnTo>
                    <a:pt x="47" y="114"/>
                  </a:lnTo>
                  <a:lnTo>
                    <a:pt x="12" y="114"/>
                  </a:lnTo>
                  <a:lnTo>
                    <a:pt x="12" y="151"/>
                  </a:lnTo>
                  <a:lnTo>
                    <a:pt x="47" y="151"/>
                  </a:lnTo>
                  <a:lnTo>
                    <a:pt x="58" y="183"/>
                  </a:lnTo>
                  <a:lnTo>
                    <a:pt x="35" y="206"/>
                  </a:lnTo>
                  <a:lnTo>
                    <a:pt x="59" y="230"/>
                  </a:lnTo>
                  <a:lnTo>
                    <a:pt x="82" y="207"/>
                  </a:lnTo>
                  <a:lnTo>
                    <a:pt x="114" y="218"/>
                  </a:lnTo>
                  <a:lnTo>
                    <a:pt x="114"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42" name="Freeform 94">
              <a:extLst>
                <a:ext uri="{FF2B5EF4-FFF2-40B4-BE49-F238E27FC236}">
                  <a16:creationId xmlns:a16="http://schemas.microsoft.com/office/drawing/2014/main" id="{E5457491-A0BF-453D-9FA8-16864255DE75}"/>
                </a:ext>
              </a:extLst>
            </p:cNvPr>
            <p:cNvSpPr>
              <a:spLocks noEditPoints="1"/>
            </p:cNvSpPr>
            <p:nvPr/>
          </p:nvSpPr>
          <p:spPr bwMode="auto">
            <a:xfrm>
              <a:off x="7686675" y="4324350"/>
              <a:ext cx="96838" cy="9683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grpSp>
      <p:sp>
        <p:nvSpPr>
          <p:cNvPr id="43" name="Oval 32">
            <a:extLst>
              <a:ext uri="{FF2B5EF4-FFF2-40B4-BE49-F238E27FC236}">
                <a16:creationId xmlns:a16="http://schemas.microsoft.com/office/drawing/2014/main" id="{F06DA009-B48A-4EE9-82C1-32165759F275}"/>
              </a:ext>
            </a:extLst>
          </p:cNvPr>
          <p:cNvSpPr>
            <a:spLocks noChangeArrowheads="1"/>
          </p:cNvSpPr>
          <p:nvPr/>
        </p:nvSpPr>
        <p:spPr bwMode="auto">
          <a:xfrm>
            <a:off x="3283092" y="4168639"/>
            <a:ext cx="241237" cy="245469"/>
          </a:xfrm>
          <a:prstGeom prst="ellipse">
            <a:avLst/>
          </a:prstGeom>
          <a:solidFill>
            <a:schemeClr val="accent2"/>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44" name="Oval 33">
            <a:extLst>
              <a:ext uri="{FF2B5EF4-FFF2-40B4-BE49-F238E27FC236}">
                <a16:creationId xmlns:a16="http://schemas.microsoft.com/office/drawing/2014/main" id="{4C6A2EA4-C802-4DDC-A9CF-6F6545F12BD6}"/>
              </a:ext>
            </a:extLst>
          </p:cNvPr>
          <p:cNvSpPr>
            <a:spLocks noChangeArrowheads="1"/>
          </p:cNvSpPr>
          <p:nvPr/>
        </p:nvSpPr>
        <p:spPr bwMode="auto">
          <a:xfrm>
            <a:off x="3683037" y="4168639"/>
            <a:ext cx="241237" cy="245469"/>
          </a:xfrm>
          <a:prstGeom prst="ellipse">
            <a:avLst/>
          </a:prstGeom>
          <a:solidFill>
            <a:schemeClr val="accent2">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45" name="Oval 34">
            <a:extLst>
              <a:ext uri="{FF2B5EF4-FFF2-40B4-BE49-F238E27FC236}">
                <a16:creationId xmlns:a16="http://schemas.microsoft.com/office/drawing/2014/main" id="{3240C3E8-4D79-41F0-8034-EE492F3A822F}"/>
              </a:ext>
            </a:extLst>
          </p:cNvPr>
          <p:cNvSpPr>
            <a:spLocks noChangeArrowheads="1"/>
          </p:cNvSpPr>
          <p:nvPr/>
        </p:nvSpPr>
        <p:spPr bwMode="auto">
          <a:xfrm>
            <a:off x="4087216" y="4168639"/>
            <a:ext cx="241237" cy="245469"/>
          </a:xfrm>
          <a:prstGeom prst="ellipse">
            <a:avLst/>
          </a:prstGeom>
          <a:solidFill>
            <a:schemeClr val="accent2">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46" name="Oval 35">
            <a:extLst>
              <a:ext uri="{FF2B5EF4-FFF2-40B4-BE49-F238E27FC236}">
                <a16:creationId xmlns:a16="http://schemas.microsoft.com/office/drawing/2014/main" id="{67679DB5-8D8D-4E98-AC0A-669FECBB2623}"/>
              </a:ext>
            </a:extLst>
          </p:cNvPr>
          <p:cNvSpPr>
            <a:spLocks noChangeArrowheads="1"/>
          </p:cNvSpPr>
          <p:nvPr/>
        </p:nvSpPr>
        <p:spPr bwMode="auto">
          <a:xfrm>
            <a:off x="4487161" y="4168639"/>
            <a:ext cx="241237" cy="245469"/>
          </a:xfrm>
          <a:prstGeom prst="ellipse">
            <a:avLst/>
          </a:prstGeom>
          <a:solidFill>
            <a:schemeClr val="accent2">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cxnSp>
        <p:nvCxnSpPr>
          <p:cNvPr id="47" name="Straight Connector 46">
            <a:extLst>
              <a:ext uri="{FF2B5EF4-FFF2-40B4-BE49-F238E27FC236}">
                <a16:creationId xmlns:a16="http://schemas.microsoft.com/office/drawing/2014/main" id="{32FECE23-7C58-48C0-BCDB-909A3DDA0659}"/>
              </a:ext>
            </a:extLst>
          </p:cNvPr>
          <p:cNvCxnSpPr>
            <a:cxnSpLocks/>
          </p:cNvCxnSpPr>
          <p:nvPr/>
        </p:nvCxnSpPr>
        <p:spPr>
          <a:xfrm>
            <a:off x="3397362" y="3115203"/>
            <a:ext cx="0" cy="1222726"/>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3BB7D38-6C26-4456-99F3-52183216699B}"/>
              </a:ext>
            </a:extLst>
          </p:cNvPr>
          <p:cNvSpPr txBox="1"/>
          <p:nvPr/>
        </p:nvSpPr>
        <p:spPr>
          <a:xfrm>
            <a:off x="3623511" y="2378008"/>
            <a:ext cx="3364500" cy="276927"/>
          </a:xfrm>
          <a:prstGeom prst="rect">
            <a:avLst/>
          </a:prstGeom>
          <a:noFill/>
        </p:spPr>
        <p:txBody>
          <a:bodyPr wrap="square" rtlCol="0">
            <a:spAutoFit/>
          </a:bodyPr>
          <a:lstStyle/>
          <a:p>
            <a:r>
              <a:rPr lang="en-US" sz="1200" dirty="0">
                <a:solidFill>
                  <a:schemeClr val="tx2"/>
                </a:solidFill>
                <a:latin typeface="+mj-lt"/>
              </a:rPr>
              <a:t>Engineering design and permitting</a:t>
            </a:r>
            <a:endParaRPr lang="id-ID" sz="1200" dirty="0">
              <a:solidFill>
                <a:schemeClr val="tx2"/>
              </a:solidFill>
              <a:latin typeface="+mj-lt"/>
            </a:endParaRPr>
          </a:p>
        </p:txBody>
      </p:sp>
      <p:sp>
        <p:nvSpPr>
          <p:cNvPr id="49" name="Rectangle 48">
            <a:extLst>
              <a:ext uri="{FF2B5EF4-FFF2-40B4-BE49-F238E27FC236}">
                <a16:creationId xmlns:a16="http://schemas.microsoft.com/office/drawing/2014/main" id="{968BFEEC-ECFF-4C0A-837D-A706209BEDA1}"/>
              </a:ext>
            </a:extLst>
          </p:cNvPr>
          <p:cNvSpPr/>
          <p:nvPr/>
        </p:nvSpPr>
        <p:spPr>
          <a:xfrm>
            <a:off x="3623511" y="2622215"/>
            <a:ext cx="2214040" cy="553854"/>
          </a:xfrm>
          <a:prstGeom prst="rect">
            <a:avLst/>
          </a:prstGeom>
        </p:spPr>
        <p:txBody>
          <a:bodyPr wrap="square">
            <a:spAutoFit/>
          </a:bodyPr>
          <a:lstStyle/>
          <a:p>
            <a:r>
              <a:rPr lang="en-US" sz="1000" dirty="0">
                <a:solidFill>
                  <a:schemeClr val="tx2"/>
                </a:solidFill>
              </a:rPr>
              <a:t>2–3 years for design and permitting of CO</a:t>
            </a:r>
            <a:r>
              <a:rPr lang="en-US" sz="1000" baseline="-25000" dirty="0">
                <a:solidFill>
                  <a:schemeClr val="tx2"/>
                </a:solidFill>
              </a:rPr>
              <a:t>2</a:t>
            </a:r>
            <a:r>
              <a:rPr lang="en-US" sz="1000" dirty="0">
                <a:solidFill>
                  <a:schemeClr val="tx2"/>
                </a:solidFill>
              </a:rPr>
              <a:t> capture, transportation and sequestration facilities</a:t>
            </a:r>
            <a:endParaRPr lang="en-US" sz="1000" b="1" dirty="0">
              <a:solidFill>
                <a:schemeClr val="tx2"/>
              </a:solidFill>
              <a:latin typeface="Signika Negative" pitchFamily="2" charset="0"/>
            </a:endParaRPr>
          </a:p>
        </p:txBody>
      </p:sp>
      <p:grpSp>
        <p:nvGrpSpPr>
          <p:cNvPr id="50" name="Group 49">
            <a:extLst>
              <a:ext uri="{FF2B5EF4-FFF2-40B4-BE49-F238E27FC236}">
                <a16:creationId xmlns:a16="http://schemas.microsoft.com/office/drawing/2014/main" id="{0091FDE7-A1A2-481A-9CFC-C4E704284DCD}"/>
              </a:ext>
            </a:extLst>
          </p:cNvPr>
          <p:cNvGrpSpPr/>
          <p:nvPr/>
        </p:nvGrpSpPr>
        <p:grpSpPr>
          <a:xfrm>
            <a:off x="3211828" y="2448077"/>
            <a:ext cx="389367" cy="560615"/>
            <a:chOff x="828675" y="4084638"/>
            <a:chExt cx="685800" cy="987425"/>
          </a:xfrm>
          <a:solidFill>
            <a:schemeClr val="accent2"/>
          </a:solidFill>
        </p:grpSpPr>
        <p:sp>
          <p:nvSpPr>
            <p:cNvPr id="51" name="Freeform 68">
              <a:extLst>
                <a:ext uri="{FF2B5EF4-FFF2-40B4-BE49-F238E27FC236}">
                  <a16:creationId xmlns:a16="http://schemas.microsoft.com/office/drawing/2014/main" id="{53174454-D014-4C53-8CA1-0197FE8A403C}"/>
                </a:ext>
              </a:extLst>
            </p:cNvPr>
            <p:cNvSpPr>
              <a:spLocks noEditPoints="1"/>
            </p:cNvSpPr>
            <p:nvPr/>
          </p:nvSpPr>
          <p:spPr bwMode="auto">
            <a:xfrm>
              <a:off x="828675" y="4084638"/>
              <a:ext cx="685800" cy="714375"/>
            </a:xfrm>
            <a:custGeom>
              <a:avLst/>
              <a:gdLst>
                <a:gd name="T0" fmla="*/ 140 w 180"/>
                <a:gd name="T1" fmla="*/ 188 h 188"/>
                <a:gd name="T2" fmla="*/ 40 w 180"/>
                <a:gd name="T3" fmla="*/ 188 h 188"/>
                <a:gd name="T4" fmla="*/ 40 w 180"/>
                <a:gd name="T5" fmla="*/ 165 h 188"/>
                <a:gd name="T6" fmla="*/ 0 w 180"/>
                <a:gd name="T7" fmla="*/ 90 h 188"/>
                <a:gd name="T8" fmla="*/ 90 w 180"/>
                <a:gd name="T9" fmla="*/ 0 h 188"/>
                <a:gd name="T10" fmla="*/ 180 w 180"/>
                <a:gd name="T11" fmla="*/ 90 h 188"/>
                <a:gd name="T12" fmla="*/ 140 w 180"/>
                <a:gd name="T13" fmla="*/ 165 h 188"/>
                <a:gd name="T14" fmla="*/ 140 w 180"/>
                <a:gd name="T15" fmla="*/ 188 h 188"/>
                <a:gd name="T16" fmla="*/ 52 w 180"/>
                <a:gd name="T17" fmla="*/ 176 h 188"/>
                <a:gd name="T18" fmla="*/ 128 w 180"/>
                <a:gd name="T19" fmla="*/ 176 h 188"/>
                <a:gd name="T20" fmla="*/ 128 w 180"/>
                <a:gd name="T21" fmla="*/ 158 h 188"/>
                <a:gd name="T22" fmla="*/ 131 w 180"/>
                <a:gd name="T23" fmla="*/ 156 h 188"/>
                <a:gd name="T24" fmla="*/ 168 w 180"/>
                <a:gd name="T25" fmla="*/ 90 h 188"/>
                <a:gd name="T26" fmla="*/ 90 w 180"/>
                <a:gd name="T27" fmla="*/ 12 h 188"/>
                <a:gd name="T28" fmla="*/ 12 w 180"/>
                <a:gd name="T29" fmla="*/ 90 h 188"/>
                <a:gd name="T30" fmla="*/ 49 w 180"/>
                <a:gd name="T31" fmla="*/ 157 h 188"/>
                <a:gd name="T32" fmla="*/ 52 w 180"/>
                <a:gd name="T33" fmla="*/ 159 h 188"/>
                <a:gd name="T34" fmla="*/ 52 w 180"/>
                <a:gd name="T35"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88">
                  <a:moveTo>
                    <a:pt x="140" y="188"/>
                  </a:moveTo>
                  <a:cubicBezTo>
                    <a:pt x="40" y="188"/>
                    <a:pt x="40" y="188"/>
                    <a:pt x="40" y="188"/>
                  </a:cubicBezTo>
                  <a:cubicBezTo>
                    <a:pt x="40" y="165"/>
                    <a:pt x="40" y="165"/>
                    <a:pt x="40" y="165"/>
                  </a:cubicBezTo>
                  <a:cubicBezTo>
                    <a:pt x="15" y="149"/>
                    <a:pt x="0" y="120"/>
                    <a:pt x="0" y="90"/>
                  </a:cubicBezTo>
                  <a:cubicBezTo>
                    <a:pt x="0" y="40"/>
                    <a:pt x="40" y="0"/>
                    <a:pt x="90" y="0"/>
                  </a:cubicBezTo>
                  <a:cubicBezTo>
                    <a:pt x="140" y="0"/>
                    <a:pt x="180" y="40"/>
                    <a:pt x="180" y="90"/>
                  </a:cubicBezTo>
                  <a:cubicBezTo>
                    <a:pt x="180" y="120"/>
                    <a:pt x="165" y="148"/>
                    <a:pt x="140" y="165"/>
                  </a:cubicBezTo>
                  <a:lnTo>
                    <a:pt x="140" y="188"/>
                  </a:lnTo>
                  <a:close/>
                  <a:moveTo>
                    <a:pt x="52" y="176"/>
                  </a:moveTo>
                  <a:cubicBezTo>
                    <a:pt x="128" y="176"/>
                    <a:pt x="128" y="176"/>
                    <a:pt x="128" y="176"/>
                  </a:cubicBezTo>
                  <a:cubicBezTo>
                    <a:pt x="128" y="158"/>
                    <a:pt x="128" y="158"/>
                    <a:pt x="128" y="158"/>
                  </a:cubicBezTo>
                  <a:cubicBezTo>
                    <a:pt x="131" y="156"/>
                    <a:pt x="131" y="156"/>
                    <a:pt x="131" y="156"/>
                  </a:cubicBezTo>
                  <a:cubicBezTo>
                    <a:pt x="154" y="142"/>
                    <a:pt x="168" y="117"/>
                    <a:pt x="168" y="90"/>
                  </a:cubicBezTo>
                  <a:cubicBezTo>
                    <a:pt x="168" y="47"/>
                    <a:pt x="133" y="12"/>
                    <a:pt x="90" y="12"/>
                  </a:cubicBezTo>
                  <a:cubicBezTo>
                    <a:pt x="47" y="12"/>
                    <a:pt x="12" y="47"/>
                    <a:pt x="12" y="90"/>
                  </a:cubicBezTo>
                  <a:cubicBezTo>
                    <a:pt x="12" y="117"/>
                    <a:pt x="26" y="143"/>
                    <a:pt x="49" y="157"/>
                  </a:cubicBezTo>
                  <a:cubicBezTo>
                    <a:pt x="52" y="159"/>
                    <a:pt x="52" y="159"/>
                    <a:pt x="52" y="159"/>
                  </a:cubicBezTo>
                  <a:lnTo>
                    <a:pt x="52"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52" name="Freeform 69">
              <a:extLst>
                <a:ext uri="{FF2B5EF4-FFF2-40B4-BE49-F238E27FC236}">
                  <a16:creationId xmlns:a16="http://schemas.microsoft.com/office/drawing/2014/main" id="{E3190A55-3904-441D-80FB-310D97095A53}"/>
                </a:ext>
              </a:extLst>
            </p:cNvPr>
            <p:cNvSpPr>
              <a:spLocks/>
            </p:cNvSpPr>
            <p:nvPr/>
          </p:nvSpPr>
          <p:spPr bwMode="auto">
            <a:xfrm>
              <a:off x="1042988" y="4467226"/>
              <a:ext cx="90488" cy="312738"/>
            </a:xfrm>
            <a:custGeom>
              <a:avLst/>
              <a:gdLst>
                <a:gd name="T0" fmla="*/ 29 w 57"/>
                <a:gd name="T1" fmla="*/ 197 h 197"/>
                <a:gd name="T2" fmla="*/ 0 w 57"/>
                <a:gd name="T3" fmla="*/ 5 h 197"/>
                <a:gd name="T4" fmla="*/ 29 w 57"/>
                <a:gd name="T5" fmla="*/ 0 h 197"/>
                <a:gd name="T6" fmla="*/ 57 w 57"/>
                <a:gd name="T7" fmla="*/ 192 h 197"/>
                <a:gd name="T8" fmla="*/ 29 w 57"/>
                <a:gd name="T9" fmla="*/ 197 h 197"/>
              </a:gdLst>
              <a:ahLst/>
              <a:cxnLst>
                <a:cxn ang="0">
                  <a:pos x="T0" y="T1"/>
                </a:cxn>
                <a:cxn ang="0">
                  <a:pos x="T2" y="T3"/>
                </a:cxn>
                <a:cxn ang="0">
                  <a:pos x="T4" y="T5"/>
                </a:cxn>
                <a:cxn ang="0">
                  <a:pos x="T6" y="T7"/>
                </a:cxn>
                <a:cxn ang="0">
                  <a:pos x="T8" y="T9"/>
                </a:cxn>
              </a:cxnLst>
              <a:rect l="0" t="0" r="r" b="b"/>
              <a:pathLst>
                <a:path w="57" h="197">
                  <a:moveTo>
                    <a:pt x="29" y="197"/>
                  </a:moveTo>
                  <a:lnTo>
                    <a:pt x="0" y="5"/>
                  </a:lnTo>
                  <a:lnTo>
                    <a:pt x="29" y="0"/>
                  </a:lnTo>
                  <a:lnTo>
                    <a:pt x="57" y="192"/>
                  </a:lnTo>
                  <a:lnTo>
                    <a:pt x="29"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53" name="Freeform 70">
              <a:extLst>
                <a:ext uri="{FF2B5EF4-FFF2-40B4-BE49-F238E27FC236}">
                  <a16:creationId xmlns:a16="http://schemas.microsoft.com/office/drawing/2014/main" id="{E8FAF868-E208-4751-B2D3-EA719554D2B3}"/>
                </a:ext>
              </a:extLst>
            </p:cNvPr>
            <p:cNvSpPr>
              <a:spLocks/>
            </p:cNvSpPr>
            <p:nvPr/>
          </p:nvSpPr>
          <p:spPr bwMode="auto">
            <a:xfrm>
              <a:off x="1209675" y="4467226"/>
              <a:ext cx="92075" cy="312738"/>
            </a:xfrm>
            <a:custGeom>
              <a:avLst/>
              <a:gdLst>
                <a:gd name="T0" fmla="*/ 29 w 58"/>
                <a:gd name="T1" fmla="*/ 197 h 197"/>
                <a:gd name="T2" fmla="*/ 0 w 58"/>
                <a:gd name="T3" fmla="*/ 192 h 197"/>
                <a:gd name="T4" fmla="*/ 29 w 58"/>
                <a:gd name="T5" fmla="*/ 0 h 197"/>
                <a:gd name="T6" fmla="*/ 58 w 58"/>
                <a:gd name="T7" fmla="*/ 5 h 197"/>
                <a:gd name="T8" fmla="*/ 29 w 58"/>
                <a:gd name="T9" fmla="*/ 197 h 197"/>
              </a:gdLst>
              <a:ahLst/>
              <a:cxnLst>
                <a:cxn ang="0">
                  <a:pos x="T0" y="T1"/>
                </a:cxn>
                <a:cxn ang="0">
                  <a:pos x="T2" y="T3"/>
                </a:cxn>
                <a:cxn ang="0">
                  <a:pos x="T4" y="T5"/>
                </a:cxn>
                <a:cxn ang="0">
                  <a:pos x="T6" y="T7"/>
                </a:cxn>
                <a:cxn ang="0">
                  <a:pos x="T8" y="T9"/>
                </a:cxn>
              </a:cxnLst>
              <a:rect l="0" t="0" r="r" b="b"/>
              <a:pathLst>
                <a:path w="58" h="197">
                  <a:moveTo>
                    <a:pt x="29" y="197"/>
                  </a:moveTo>
                  <a:lnTo>
                    <a:pt x="0" y="192"/>
                  </a:lnTo>
                  <a:lnTo>
                    <a:pt x="29" y="0"/>
                  </a:lnTo>
                  <a:lnTo>
                    <a:pt x="58" y="5"/>
                  </a:lnTo>
                  <a:lnTo>
                    <a:pt x="29"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54" name="Freeform 71">
              <a:extLst>
                <a:ext uri="{FF2B5EF4-FFF2-40B4-BE49-F238E27FC236}">
                  <a16:creationId xmlns:a16="http://schemas.microsoft.com/office/drawing/2014/main" id="{5A270163-6B80-4C1E-95D4-E8DF6134B98B}"/>
                </a:ext>
              </a:extLst>
            </p:cNvPr>
            <p:cNvSpPr>
              <a:spLocks/>
            </p:cNvSpPr>
            <p:nvPr/>
          </p:nvSpPr>
          <p:spPr bwMode="auto">
            <a:xfrm>
              <a:off x="1050925" y="4456113"/>
              <a:ext cx="242888" cy="106363"/>
            </a:xfrm>
            <a:custGeom>
              <a:avLst/>
              <a:gdLst>
                <a:gd name="T0" fmla="*/ 103 w 153"/>
                <a:gd name="T1" fmla="*/ 67 h 67"/>
                <a:gd name="T2" fmla="*/ 76 w 153"/>
                <a:gd name="T3" fmla="*/ 39 h 67"/>
                <a:gd name="T4" fmla="*/ 50 w 153"/>
                <a:gd name="T5" fmla="*/ 67 h 67"/>
                <a:gd name="T6" fmla="*/ 0 w 153"/>
                <a:gd name="T7" fmla="*/ 31 h 67"/>
                <a:gd name="T8" fmla="*/ 19 w 153"/>
                <a:gd name="T9" fmla="*/ 7 h 67"/>
                <a:gd name="T10" fmla="*/ 45 w 153"/>
                <a:gd name="T11" fmla="*/ 29 h 67"/>
                <a:gd name="T12" fmla="*/ 76 w 153"/>
                <a:gd name="T13" fmla="*/ 0 h 67"/>
                <a:gd name="T14" fmla="*/ 108 w 153"/>
                <a:gd name="T15" fmla="*/ 29 h 67"/>
                <a:gd name="T16" fmla="*/ 134 w 153"/>
                <a:gd name="T17" fmla="*/ 7 h 67"/>
                <a:gd name="T18" fmla="*/ 153 w 153"/>
                <a:gd name="T19" fmla="*/ 31 h 67"/>
                <a:gd name="T20" fmla="*/ 103 w 153"/>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67">
                  <a:moveTo>
                    <a:pt x="103" y="67"/>
                  </a:moveTo>
                  <a:lnTo>
                    <a:pt x="76" y="39"/>
                  </a:lnTo>
                  <a:lnTo>
                    <a:pt x="50" y="67"/>
                  </a:lnTo>
                  <a:lnTo>
                    <a:pt x="0" y="31"/>
                  </a:lnTo>
                  <a:lnTo>
                    <a:pt x="19" y="7"/>
                  </a:lnTo>
                  <a:lnTo>
                    <a:pt x="45" y="29"/>
                  </a:lnTo>
                  <a:lnTo>
                    <a:pt x="76" y="0"/>
                  </a:lnTo>
                  <a:lnTo>
                    <a:pt x="108" y="29"/>
                  </a:lnTo>
                  <a:lnTo>
                    <a:pt x="134" y="7"/>
                  </a:lnTo>
                  <a:lnTo>
                    <a:pt x="153" y="31"/>
                  </a:lnTo>
                  <a:lnTo>
                    <a:pt x="10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55" name="Freeform 72">
              <a:extLst>
                <a:ext uri="{FF2B5EF4-FFF2-40B4-BE49-F238E27FC236}">
                  <a16:creationId xmlns:a16="http://schemas.microsoft.com/office/drawing/2014/main" id="{34D6B910-78BC-4D7C-BDD6-A8871637902A}"/>
                </a:ext>
              </a:extLst>
            </p:cNvPr>
            <p:cNvSpPr>
              <a:spLocks noEditPoints="1"/>
            </p:cNvSpPr>
            <p:nvPr/>
          </p:nvSpPr>
          <p:spPr bwMode="auto">
            <a:xfrm>
              <a:off x="981075" y="4752976"/>
              <a:ext cx="381000" cy="136525"/>
            </a:xfrm>
            <a:custGeom>
              <a:avLst/>
              <a:gdLst>
                <a:gd name="T0" fmla="*/ 240 w 240"/>
                <a:gd name="T1" fmla="*/ 86 h 86"/>
                <a:gd name="T2" fmla="*/ 0 w 240"/>
                <a:gd name="T3" fmla="*/ 86 h 86"/>
                <a:gd name="T4" fmla="*/ 0 w 240"/>
                <a:gd name="T5" fmla="*/ 0 h 86"/>
                <a:gd name="T6" fmla="*/ 240 w 240"/>
                <a:gd name="T7" fmla="*/ 0 h 86"/>
                <a:gd name="T8" fmla="*/ 240 w 240"/>
                <a:gd name="T9" fmla="*/ 86 h 86"/>
                <a:gd name="T10" fmla="*/ 29 w 240"/>
                <a:gd name="T11" fmla="*/ 57 h 86"/>
                <a:gd name="T12" fmla="*/ 212 w 240"/>
                <a:gd name="T13" fmla="*/ 57 h 86"/>
                <a:gd name="T14" fmla="*/ 212 w 240"/>
                <a:gd name="T15" fmla="*/ 29 h 86"/>
                <a:gd name="T16" fmla="*/ 29 w 240"/>
                <a:gd name="T17" fmla="*/ 29 h 86"/>
                <a:gd name="T18" fmla="*/ 29 w 240"/>
                <a:gd name="T1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86">
                  <a:moveTo>
                    <a:pt x="240" y="86"/>
                  </a:moveTo>
                  <a:lnTo>
                    <a:pt x="0" y="86"/>
                  </a:lnTo>
                  <a:lnTo>
                    <a:pt x="0" y="0"/>
                  </a:lnTo>
                  <a:lnTo>
                    <a:pt x="240" y="0"/>
                  </a:lnTo>
                  <a:lnTo>
                    <a:pt x="240" y="86"/>
                  </a:lnTo>
                  <a:close/>
                  <a:moveTo>
                    <a:pt x="29" y="57"/>
                  </a:moveTo>
                  <a:lnTo>
                    <a:pt x="212" y="57"/>
                  </a:lnTo>
                  <a:lnTo>
                    <a:pt x="212" y="29"/>
                  </a:lnTo>
                  <a:lnTo>
                    <a:pt x="29" y="29"/>
                  </a:lnTo>
                  <a:lnTo>
                    <a:pt x="2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56" name="Freeform 73">
              <a:extLst>
                <a:ext uri="{FF2B5EF4-FFF2-40B4-BE49-F238E27FC236}">
                  <a16:creationId xmlns:a16="http://schemas.microsoft.com/office/drawing/2014/main" id="{0EDDFDF2-BEDC-4895-B6B4-32342BE745F9}"/>
                </a:ext>
              </a:extLst>
            </p:cNvPr>
            <p:cNvSpPr>
              <a:spLocks noEditPoints="1"/>
            </p:cNvSpPr>
            <p:nvPr/>
          </p:nvSpPr>
          <p:spPr bwMode="auto">
            <a:xfrm>
              <a:off x="1012825" y="4843463"/>
              <a:ext cx="319088" cy="136525"/>
            </a:xfrm>
            <a:custGeom>
              <a:avLst/>
              <a:gdLst>
                <a:gd name="T0" fmla="*/ 201 w 201"/>
                <a:gd name="T1" fmla="*/ 86 h 86"/>
                <a:gd name="T2" fmla="*/ 0 w 201"/>
                <a:gd name="T3" fmla="*/ 86 h 86"/>
                <a:gd name="T4" fmla="*/ 0 w 201"/>
                <a:gd name="T5" fmla="*/ 0 h 86"/>
                <a:gd name="T6" fmla="*/ 201 w 201"/>
                <a:gd name="T7" fmla="*/ 0 h 86"/>
                <a:gd name="T8" fmla="*/ 201 w 201"/>
                <a:gd name="T9" fmla="*/ 86 h 86"/>
                <a:gd name="T10" fmla="*/ 28 w 201"/>
                <a:gd name="T11" fmla="*/ 58 h 86"/>
                <a:gd name="T12" fmla="*/ 172 w 201"/>
                <a:gd name="T13" fmla="*/ 58 h 86"/>
                <a:gd name="T14" fmla="*/ 172 w 201"/>
                <a:gd name="T15" fmla="*/ 29 h 86"/>
                <a:gd name="T16" fmla="*/ 28 w 201"/>
                <a:gd name="T17" fmla="*/ 29 h 86"/>
                <a:gd name="T18" fmla="*/ 28 w 201"/>
                <a:gd name="T19"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86">
                  <a:moveTo>
                    <a:pt x="201" y="86"/>
                  </a:moveTo>
                  <a:lnTo>
                    <a:pt x="0" y="86"/>
                  </a:lnTo>
                  <a:lnTo>
                    <a:pt x="0" y="0"/>
                  </a:lnTo>
                  <a:lnTo>
                    <a:pt x="201" y="0"/>
                  </a:lnTo>
                  <a:lnTo>
                    <a:pt x="201" y="86"/>
                  </a:lnTo>
                  <a:close/>
                  <a:moveTo>
                    <a:pt x="28" y="58"/>
                  </a:moveTo>
                  <a:lnTo>
                    <a:pt x="172" y="58"/>
                  </a:lnTo>
                  <a:lnTo>
                    <a:pt x="172" y="29"/>
                  </a:lnTo>
                  <a:lnTo>
                    <a:pt x="28" y="29"/>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57" name="Freeform 74">
              <a:extLst>
                <a:ext uri="{FF2B5EF4-FFF2-40B4-BE49-F238E27FC236}">
                  <a16:creationId xmlns:a16="http://schemas.microsoft.com/office/drawing/2014/main" id="{0D171803-ECEA-4E6E-9265-52696D564334}"/>
                </a:ext>
              </a:extLst>
            </p:cNvPr>
            <p:cNvSpPr>
              <a:spLocks noEditPoints="1"/>
            </p:cNvSpPr>
            <p:nvPr/>
          </p:nvSpPr>
          <p:spPr bwMode="auto">
            <a:xfrm>
              <a:off x="1042988" y="4935538"/>
              <a:ext cx="258763" cy="136525"/>
            </a:xfrm>
            <a:custGeom>
              <a:avLst/>
              <a:gdLst>
                <a:gd name="T0" fmla="*/ 163 w 163"/>
                <a:gd name="T1" fmla="*/ 86 h 86"/>
                <a:gd name="T2" fmla="*/ 0 w 163"/>
                <a:gd name="T3" fmla="*/ 86 h 86"/>
                <a:gd name="T4" fmla="*/ 0 w 163"/>
                <a:gd name="T5" fmla="*/ 0 h 86"/>
                <a:gd name="T6" fmla="*/ 163 w 163"/>
                <a:gd name="T7" fmla="*/ 0 h 86"/>
                <a:gd name="T8" fmla="*/ 163 w 163"/>
                <a:gd name="T9" fmla="*/ 86 h 86"/>
                <a:gd name="T10" fmla="*/ 29 w 163"/>
                <a:gd name="T11" fmla="*/ 57 h 86"/>
                <a:gd name="T12" fmla="*/ 134 w 163"/>
                <a:gd name="T13" fmla="*/ 57 h 86"/>
                <a:gd name="T14" fmla="*/ 134 w 163"/>
                <a:gd name="T15" fmla="*/ 28 h 86"/>
                <a:gd name="T16" fmla="*/ 29 w 163"/>
                <a:gd name="T17" fmla="*/ 28 h 86"/>
                <a:gd name="T18" fmla="*/ 29 w 163"/>
                <a:gd name="T1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63" y="86"/>
                  </a:moveTo>
                  <a:lnTo>
                    <a:pt x="0" y="86"/>
                  </a:lnTo>
                  <a:lnTo>
                    <a:pt x="0" y="0"/>
                  </a:lnTo>
                  <a:lnTo>
                    <a:pt x="163" y="0"/>
                  </a:lnTo>
                  <a:lnTo>
                    <a:pt x="163" y="86"/>
                  </a:lnTo>
                  <a:close/>
                  <a:moveTo>
                    <a:pt x="29" y="57"/>
                  </a:moveTo>
                  <a:lnTo>
                    <a:pt x="134" y="57"/>
                  </a:lnTo>
                  <a:lnTo>
                    <a:pt x="134" y="28"/>
                  </a:lnTo>
                  <a:lnTo>
                    <a:pt x="29" y="28"/>
                  </a:lnTo>
                  <a:lnTo>
                    <a:pt x="2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grpSp>
      <p:sp>
        <p:nvSpPr>
          <p:cNvPr id="58" name="Oval 34">
            <a:extLst>
              <a:ext uri="{FF2B5EF4-FFF2-40B4-BE49-F238E27FC236}">
                <a16:creationId xmlns:a16="http://schemas.microsoft.com/office/drawing/2014/main" id="{F5FE27C0-7536-4810-8013-21816E71F78E}"/>
              </a:ext>
            </a:extLst>
          </p:cNvPr>
          <p:cNvSpPr>
            <a:spLocks noChangeArrowheads="1"/>
          </p:cNvSpPr>
          <p:nvPr/>
        </p:nvSpPr>
        <p:spPr bwMode="auto">
          <a:xfrm>
            <a:off x="4891340" y="4168639"/>
            <a:ext cx="241237" cy="245469"/>
          </a:xfrm>
          <a:prstGeom prst="ellipse">
            <a:avLst/>
          </a:prstGeom>
          <a:solidFill>
            <a:schemeClr val="accent2">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59" name="Oval 35">
            <a:extLst>
              <a:ext uri="{FF2B5EF4-FFF2-40B4-BE49-F238E27FC236}">
                <a16:creationId xmlns:a16="http://schemas.microsoft.com/office/drawing/2014/main" id="{83CEC9B7-3F7A-46FC-B29A-83C0F1854FD4}"/>
              </a:ext>
            </a:extLst>
          </p:cNvPr>
          <p:cNvSpPr>
            <a:spLocks noChangeArrowheads="1"/>
          </p:cNvSpPr>
          <p:nvPr/>
        </p:nvSpPr>
        <p:spPr bwMode="auto">
          <a:xfrm>
            <a:off x="5291285" y="4168639"/>
            <a:ext cx="241237" cy="245469"/>
          </a:xfrm>
          <a:prstGeom prst="ellipse">
            <a:avLst/>
          </a:prstGeom>
          <a:solidFill>
            <a:schemeClr val="accent2">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60" name="Oval 47">
            <a:extLst>
              <a:ext uri="{FF2B5EF4-FFF2-40B4-BE49-F238E27FC236}">
                <a16:creationId xmlns:a16="http://schemas.microsoft.com/office/drawing/2014/main" id="{2B75CE5E-BF2F-4C0B-9A5B-504D580F992D}"/>
              </a:ext>
            </a:extLst>
          </p:cNvPr>
          <p:cNvSpPr>
            <a:spLocks noChangeArrowheads="1"/>
          </p:cNvSpPr>
          <p:nvPr/>
        </p:nvSpPr>
        <p:spPr bwMode="auto">
          <a:xfrm>
            <a:off x="7988801" y="4822573"/>
            <a:ext cx="241237"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61" name="Oval 48">
            <a:extLst>
              <a:ext uri="{FF2B5EF4-FFF2-40B4-BE49-F238E27FC236}">
                <a16:creationId xmlns:a16="http://schemas.microsoft.com/office/drawing/2014/main" id="{F3670D98-911F-4A6F-8315-A0BC37370EA7}"/>
              </a:ext>
            </a:extLst>
          </p:cNvPr>
          <p:cNvSpPr>
            <a:spLocks noChangeArrowheads="1"/>
          </p:cNvSpPr>
          <p:nvPr/>
        </p:nvSpPr>
        <p:spPr bwMode="auto">
          <a:xfrm>
            <a:off x="8392978" y="4822573"/>
            <a:ext cx="241237"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62" name="Oval 49">
            <a:extLst>
              <a:ext uri="{FF2B5EF4-FFF2-40B4-BE49-F238E27FC236}">
                <a16:creationId xmlns:a16="http://schemas.microsoft.com/office/drawing/2014/main" id="{5EBF2FB7-5B7F-45E1-ABBC-CA992F0A2233}"/>
              </a:ext>
            </a:extLst>
          </p:cNvPr>
          <p:cNvSpPr>
            <a:spLocks noChangeArrowheads="1"/>
          </p:cNvSpPr>
          <p:nvPr/>
        </p:nvSpPr>
        <p:spPr bwMode="auto">
          <a:xfrm>
            <a:off x="8792925" y="4822573"/>
            <a:ext cx="241237"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63" name="Oval 50">
            <a:extLst>
              <a:ext uri="{FF2B5EF4-FFF2-40B4-BE49-F238E27FC236}">
                <a16:creationId xmlns:a16="http://schemas.microsoft.com/office/drawing/2014/main" id="{CCA251C0-D1AC-4BA9-8052-3D553719D5F7}"/>
              </a:ext>
            </a:extLst>
          </p:cNvPr>
          <p:cNvSpPr>
            <a:spLocks noChangeArrowheads="1"/>
          </p:cNvSpPr>
          <p:nvPr/>
        </p:nvSpPr>
        <p:spPr bwMode="auto">
          <a:xfrm>
            <a:off x="9197102" y="4822573"/>
            <a:ext cx="237005"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64" name="TextBox 63">
            <a:extLst>
              <a:ext uri="{FF2B5EF4-FFF2-40B4-BE49-F238E27FC236}">
                <a16:creationId xmlns:a16="http://schemas.microsoft.com/office/drawing/2014/main" id="{054710C8-24AF-488B-AC1A-E4A025AFA3EB}"/>
              </a:ext>
            </a:extLst>
          </p:cNvPr>
          <p:cNvSpPr txBox="1"/>
          <p:nvPr/>
        </p:nvSpPr>
        <p:spPr>
          <a:xfrm>
            <a:off x="6771159" y="3378539"/>
            <a:ext cx="1975559" cy="276927"/>
          </a:xfrm>
          <a:prstGeom prst="rect">
            <a:avLst/>
          </a:prstGeom>
          <a:noFill/>
        </p:spPr>
        <p:txBody>
          <a:bodyPr wrap="square" rtlCol="0">
            <a:spAutoFit/>
          </a:bodyPr>
          <a:lstStyle/>
          <a:p>
            <a:r>
              <a:rPr lang="en-US" sz="1200">
                <a:solidFill>
                  <a:schemeClr val="tx2"/>
                </a:solidFill>
                <a:latin typeface="+mj-lt"/>
              </a:rPr>
              <a:t>Construction</a:t>
            </a:r>
            <a:endParaRPr lang="id-ID" sz="1200">
              <a:solidFill>
                <a:schemeClr val="tx2"/>
              </a:solidFill>
              <a:latin typeface="+mj-lt"/>
            </a:endParaRPr>
          </a:p>
        </p:txBody>
      </p:sp>
      <p:sp>
        <p:nvSpPr>
          <p:cNvPr id="65" name="Rectangle 64">
            <a:extLst>
              <a:ext uri="{FF2B5EF4-FFF2-40B4-BE49-F238E27FC236}">
                <a16:creationId xmlns:a16="http://schemas.microsoft.com/office/drawing/2014/main" id="{1EB3C4A3-00CA-439D-A6C0-90B3B7792829}"/>
              </a:ext>
            </a:extLst>
          </p:cNvPr>
          <p:cNvSpPr/>
          <p:nvPr/>
        </p:nvSpPr>
        <p:spPr>
          <a:xfrm>
            <a:off x="6771158" y="3622745"/>
            <a:ext cx="2541683" cy="707702"/>
          </a:xfrm>
          <a:prstGeom prst="rect">
            <a:avLst/>
          </a:prstGeom>
        </p:spPr>
        <p:txBody>
          <a:bodyPr wrap="square">
            <a:spAutoFit/>
          </a:bodyPr>
          <a:lstStyle/>
          <a:p>
            <a:r>
              <a:rPr lang="en-US" sz="1000" dirty="0">
                <a:solidFill>
                  <a:schemeClr val="tx2"/>
                </a:solidFill>
              </a:rPr>
              <a:t>3–5-year construction timeline for capture projects, assuming transportation and sequestration facility construction is aligned</a:t>
            </a:r>
            <a:endParaRPr lang="en-US" sz="1000" b="1" dirty="0">
              <a:solidFill>
                <a:schemeClr val="tx2"/>
              </a:solidFill>
              <a:latin typeface="Signika Negative" pitchFamily="2" charset="0"/>
            </a:endParaRPr>
          </a:p>
        </p:txBody>
      </p:sp>
      <p:grpSp>
        <p:nvGrpSpPr>
          <p:cNvPr id="66" name="Group 65">
            <a:extLst>
              <a:ext uri="{FF2B5EF4-FFF2-40B4-BE49-F238E27FC236}">
                <a16:creationId xmlns:a16="http://schemas.microsoft.com/office/drawing/2014/main" id="{1C03EA5E-59F0-41D3-ABD8-843404C75141}"/>
              </a:ext>
            </a:extLst>
          </p:cNvPr>
          <p:cNvGrpSpPr/>
          <p:nvPr/>
        </p:nvGrpSpPr>
        <p:grpSpPr>
          <a:xfrm>
            <a:off x="6244755" y="3469261"/>
            <a:ext cx="516337" cy="515506"/>
            <a:chOff x="8648700" y="3778250"/>
            <a:chExt cx="987425" cy="985838"/>
          </a:xfrm>
          <a:solidFill>
            <a:schemeClr val="accent5"/>
          </a:solidFill>
        </p:grpSpPr>
        <p:sp>
          <p:nvSpPr>
            <p:cNvPr id="67" name="Freeform 86">
              <a:extLst>
                <a:ext uri="{FF2B5EF4-FFF2-40B4-BE49-F238E27FC236}">
                  <a16:creationId xmlns:a16="http://schemas.microsoft.com/office/drawing/2014/main" id="{59E7F821-380C-4D9E-B799-A636697C13D8}"/>
                </a:ext>
              </a:extLst>
            </p:cNvPr>
            <p:cNvSpPr>
              <a:spLocks noEditPoints="1"/>
            </p:cNvSpPr>
            <p:nvPr/>
          </p:nvSpPr>
          <p:spPr bwMode="auto">
            <a:xfrm>
              <a:off x="8648700" y="3778250"/>
              <a:ext cx="987425" cy="985838"/>
            </a:xfrm>
            <a:custGeom>
              <a:avLst/>
              <a:gdLst>
                <a:gd name="T0" fmla="*/ 130 w 260"/>
                <a:gd name="T1" fmla="*/ 260 h 260"/>
                <a:gd name="T2" fmla="*/ 38 w 260"/>
                <a:gd name="T3" fmla="*/ 222 h 260"/>
                <a:gd name="T4" fmla="*/ 0 w 260"/>
                <a:gd name="T5" fmla="*/ 130 h 260"/>
                <a:gd name="T6" fmla="*/ 38 w 260"/>
                <a:gd name="T7" fmla="*/ 38 h 260"/>
                <a:gd name="T8" fmla="*/ 130 w 260"/>
                <a:gd name="T9" fmla="*/ 0 h 260"/>
                <a:gd name="T10" fmla="*/ 222 w 260"/>
                <a:gd name="T11" fmla="*/ 38 h 260"/>
                <a:gd name="T12" fmla="*/ 260 w 260"/>
                <a:gd name="T13" fmla="*/ 130 h 260"/>
                <a:gd name="T14" fmla="*/ 130 w 260"/>
                <a:gd name="T15" fmla="*/ 260 h 260"/>
                <a:gd name="T16" fmla="*/ 130 w 260"/>
                <a:gd name="T17" fmla="*/ 260 h 260"/>
                <a:gd name="T18" fmla="*/ 130 w 260"/>
                <a:gd name="T19" fmla="*/ 260 h 260"/>
                <a:gd name="T20" fmla="*/ 130 w 260"/>
                <a:gd name="T21" fmla="*/ 248 h 260"/>
                <a:gd name="T22" fmla="*/ 130 w 260"/>
                <a:gd name="T23" fmla="*/ 254 h 260"/>
                <a:gd name="T24" fmla="*/ 130 w 260"/>
                <a:gd name="T25" fmla="*/ 248 h 260"/>
                <a:gd name="T26" fmla="*/ 248 w 260"/>
                <a:gd name="T27" fmla="*/ 130 h 260"/>
                <a:gd name="T28" fmla="*/ 214 w 260"/>
                <a:gd name="T29" fmla="*/ 46 h 260"/>
                <a:gd name="T30" fmla="*/ 130 w 260"/>
                <a:gd name="T31" fmla="*/ 12 h 260"/>
                <a:gd name="T32" fmla="*/ 46 w 260"/>
                <a:gd name="T33" fmla="*/ 46 h 260"/>
                <a:gd name="T34" fmla="*/ 12 w 260"/>
                <a:gd name="T35" fmla="*/ 130 h 260"/>
                <a:gd name="T36" fmla="*/ 46 w 260"/>
                <a:gd name="T37" fmla="*/ 214 h 260"/>
                <a:gd name="T38" fmla="*/ 130 w 260"/>
                <a:gd name="T39" fmla="*/ 248 h 260"/>
                <a:gd name="T40" fmla="*/ 130 w 260"/>
                <a:gd name="T41" fmla="*/ 2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260">
                  <a:moveTo>
                    <a:pt x="130" y="260"/>
                  </a:moveTo>
                  <a:cubicBezTo>
                    <a:pt x="95" y="260"/>
                    <a:pt x="62" y="247"/>
                    <a:pt x="38" y="222"/>
                  </a:cubicBezTo>
                  <a:cubicBezTo>
                    <a:pt x="13" y="198"/>
                    <a:pt x="0" y="165"/>
                    <a:pt x="0" y="130"/>
                  </a:cubicBezTo>
                  <a:cubicBezTo>
                    <a:pt x="0" y="95"/>
                    <a:pt x="13" y="62"/>
                    <a:pt x="38" y="38"/>
                  </a:cubicBezTo>
                  <a:cubicBezTo>
                    <a:pt x="62" y="13"/>
                    <a:pt x="95" y="0"/>
                    <a:pt x="130" y="0"/>
                  </a:cubicBezTo>
                  <a:cubicBezTo>
                    <a:pt x="165" y="0"/>
                    <a:pt x="198" y="13"/>
                    <a:pt x="222" y="38"/>
                  </a:cubicBezTo>
                  <a:cubicBezTo>
                    <a:pt x="247" y="62"/>
                    <a:pt x="260" y="95"/>
                    <a:pt x="260" y="130"/>
                  </a:cubicBezTo>
                  <a:cubicBezTo>
                    <a:pt x="260" y="202"/>
                    <a:pt x="202" y="260"/>
                    <a:pt x="130" y="260"/>
                  </a:cubicBezTo>
                  <a:cubicBezTo>
                    <a:pt x="130" y="260"/>
                    <a:pt x="130" y="260"/>
                    <a:pt x="130" y="260"/>
                  </a:cubicBezTo>
                  <a:cubicBezTo>
                    <a:pt x="130" y="260"/>
                    <a:pt x="130" y="260"/>
                    <a:pt x="130" y="260"/>
                  </a:cubicBezTo>
                  <a:close/>
                  <a:moveTo>
                    <a:pt x="130" y="248"/>
                  </a:moveTo>
                  <a:cubicBezTo>
                    <a:pt x="130" y="254"/>
                    <a:pt x="130" y="254"/>
                    <a:pt x="130" y="254"/>
                  </a:cubicBezTo>
                  <a:cubicBezTo>
                    <a:pt x="130" y="248"/>
                    <a:pt x="130" y="248"/>
                    <a:pt x="130" y="248"/>
                  </a:cubicBezTo>
                  <a:cubicBezTo>
                    <a:pt x="195" y="248"/>
                    <a:pt x="248" y="195"/>
                    <a:pt x="248" y="130"/>
                  </a:cubicBezTo>
                  <a:cubicBezTo>
                    <a:pt x="248" y="98"/>
                    <a:pt x="236" y="69"/>
                    <a:pt x="214" y="46"/>
                  </a:cubicBezTo>
                  <a:cubicBezTo>
                    <a:pt x="191" y="24"/>
                    <a:pt x="162" y="12"/>
                    <a:pt x="130" y="12"/>
                  </a:cubicBezTo>
                  <a:cubicBezTo>
                    <a:pt x="98" y="12"/>
                    <a:pt x="69" y="24"/>
                    <a:pt x="46" y="46"/>
                  </a:cubicBezTo>
                  <a:cubicBezTo>
                    <a:pt x="24" y="69"/>
                    <a:pt x="12" y="98"/>
                    <a:pt x="12" y="130"/>
                  </a:cubicBezTo>
                  <a:cubicBezTo>
                    <a:pt x="12" y="162"/>
                    <a:pt x="24" y="191"/>
                    <a:pt x="46" y="214"/>
                  </a:cubicBezTo>
                  <a:cubicBezTo>
                    <a:pt x="69" y="236"/>
                    <a:pt x="98" y="248"/>
                    <a:pt x="130" y="248"/>
                  </a:cubicBezTo>
                  <a:cubicBezTo>
                    <a:pt x="130" y="248"/>
                    <a:pt x="130" y="248"/>
                    <a:pt x="130"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68" name="Freeform 87">
              <a:extLst>
                <a:ext uri="{FF2B5EF4-FFF2-40B4-BE49-F238E27FC236}">
                  <a16:creationId xmlns:a16="http://schemas.microsoft.com/office/drawing/2014/main" id="{C01E0211-E305-4546-9792-137049C4FE9C}"/>
                </a:ext>
              </a:extLst>
            </p:cNvPr>
            <p:cNvSpPr>
              <a:spLocks/>
            </p:cNvSpPr>
            <p:nvPr/>
          </p:nvSpPr>
          <p:spPr bwMode="auto">
            <a:xfrm>
              <a:off x="8785225" y="3914775"/>
              <a:ext cx="714375" cy="357188"/>
            </a:xfrm>
            <a:custGeom>
              <a:avLst/>
              <a:gdLst>
                <a:gd name="T0" fmla="*/ 188 w 188"/>
                <a:gd name="T1" fmla="*/ 94 h 94"/>
                <a:gd name="T2" fmla="*/ 176 w 188"/>
                <a:gd name="T3" fmla="*/ 94 h 94"/>
                <a:gd name="T4" fmla="*/ 152 w 188"/>
                <a:gd name="T5" fmla="*/ 36 h 94"/>
                <a:gd name="T6" fmla="*/ 94 w 188"/>
                <a:gd name="T7" fmla="*/ 12 h 94"/>
                <a:gd name="T8" fmla="*/ 36 w 188"/>
                <a:gd name="T9" fmla="*/ 36 h 94"/>
                <a:gd name="T10" fmla="*/ 12 w 188"/>
                <a:gd name="T11" fmla="*/ 94 h 94"/>
                <a:gd name="T12" fmla="*/ 0 w 188"/>
                <a:gd name="T13" fmla="*/ 94 h 94"/>
                <a:gd name="T14" fmla="*/ 28 w 188"/>
                <a:gd name="T15" fmla="*/ 28 h 94"/>
                <a:gd name="T16" fmla="*/ 94 w 188"/>
                <a:gd name="T17" fmla="*/ 0 h 94"/>
                <a:gd name="T18" fmla="*/ 160 w 188"/>
                <a:gd name="T19" fmla="*/ 28 h 94"/>
                <a:gd name="T20" fmla="*/ 188 w 188"/>
                <a:gd name="T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94">
                  <a:moveTo>
                    <a:pt x="188" y="94"/>
                  </a:moveTo>
                  <a:cubicBezTo>
                    <a:pt x="176" y="94"/>
                    <a:pt x="176" y="94"/>
                    <a:pt x="176" y="94"/>
                  </a:cubicBezTo>
                  <a:cubicBezTo>
                    <a:pt x="176" y="72"/>
                    <a:pt x="167" y="52"/>
                    <a:pt x="152" y="36"/>
                  </a:cubicBezTo>
                  <a:cubicBezTo>
                    <a:pt x="136" y="21"/>
                    <a:pt x="116" y="12"/>
                    <a:pt x="94" y="12"/>
                  </a:cubicBezTo>
                  <a:cubicBezTo>
                    <a:pt x="72" y="12"/>
                    <a:pt x="52" y="21"/>
                    <a:pt x="36" y="36"/>
                  </a:cubicBezTo>
                  <a:cubicBezTo>
                    <a:pt x="21" y="52"/>
                    <a:pt x="12" y="72"/>
                    <a:pt x="12" y="94"/>
                  </a:cubicBezTo>
                  <a:cubicBezTo>
                    <a:pt x="0" y="94"/>
                    <a:pt x="0" y="94"/>
                    <a:pt x="0" y="94"/>
                  </a:cubicBezTo>
                  <a:cubicBezTo>
                    <a:pt x="0" y="69"/>
                    <a:pt x="10" y="45"/>
                    <a:pt x="28" y="28"/>
                  </a:cubicBezTo>
                  <a:cubicBezTo>
                    <a:pt x="45" y="10"/>
                    <a:pt x="69" y="0"/>
                    <a:pt x="94" y="0"/>
                  </a:cubicBezTo>
                  <a:cubicBezTo>
                    <a:pt x="119" y="0"/>
                    <a:pt x="143" y="10"/>
                    <a:pt x="160" y="28"/>
                  </a:cubicBezTo>
                  <a:cubicBezTo>
                    <a:pt x="178" y="45"/>
                    <a:pt x="188" y="69"/>
                    <a:pt x="18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69" name="Freeform 88">
              <a:extLst>
                <a:ext uri="{FF2B5EF4-FFF2-40B4-BE49-F238E27FC236}">
                  <a16:creationId xmlns:a16="http://schemas.microsoft.com/office/drawing/2014/main" id="{0DEB0AD7-2659-4AA6-815A-1885D9ADB0DC}"/>
                </a:ext>
              </a:extLst>
            </p:cNvPr>
            <p:cNvSpPr>
              <a:spLocks/>
            </p:cNvSpPr>
            <p:nvPr/>
          </p:nvSpPr>
          <p:spPr bwMode="auto">
            <a:xfrm>
              <a:off x="9001125" y="4165600"/>
              <a:ext cx="133350" cy="139700"/>
            </a:xfrm>
            <a:custGeom>
              <a:avLst/>
              <a:gdLst>
                <a:gd name="T0" fmla="*/ 62 w 84"/>
                <a:gd name="T1" fmla="*/ 88 h 88"/>
                <a:gd name="T2" fmla="*/ 0 w 84"/>
                <a:gd name="T3" fmla="*/ 19 h 88"/>
                <a:gd name="T4" fmla="*/ 24 w 84"/>
                <a:gd name="T5" fmla="*/ 0 h 88"/>
                <a:gd name="T6" fmla="*/ 84 w 84"/>
                <a:gd name="T7" fmla="*/ 69 h 88"/>
                <a:gd name="T8" fmla="*/ 62 w 84"/>
                <a:gd name="T9" fmla="*/ 88 h 88"/>
              </a:gdLst>
              <a:ahLst/>
              <a:cxnLst>
                <a:cxn ang="0">
                  <a:pos x="T0" y="T1"/>
                </a:cxn>
                <a:cxn ang="0">
                  <a:pos x="T2" y="T3"/>
                </a:cxn>
                <a:cxn ang="0">
                  <a:pos x="T4" y="T5"/>
                </a:cxn>
                <a:cxn ang="0">
                  <a:pos x="T6" y="T7"/>
                </a:cxn>
                <a:cxn ang="0">
                  <a:pos x="T8" y="T9"/>
                </a:cxn>
              </a:cxnLst>
              <a:rect l="0" t="0" r="r" b="b"/>
              <a:pathLst>
                <a:path w="84" h="88">
                  <a:moveTo>
                    <a:pt x="62" y="88"/>
                  </a:moveTo>
                  <a:lnTo>
                    <a:pt x="0" y="19"/>
                  </a:lnTo>
                  <a:lnTo>
                    <a:pt x="24" y="0"/>
                  </a:lnTo>
                  <a:lnTo>
                    <a:pt x="84" y="69"/>
                  </a:lnTo>
                  <a:lnTo>
                    <a:pt x="6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sp>
          <p:nvSpPr>
            <p:cNvPr id="70" name="Freeform 89">
              <a:extLst>
                <a:ext uri="{FF2B5EF4-FFF2-40B4-BE49-F238E27FC236}">
                  <a16:creationId xmlns:a16="http://schemas.microsoft.com/office/drawing/2014/main" id="{E8AB5675-A9D9-49ED-AC1A-1DBA50D17718}"/>
                </a:ext>
              </a:extLst>
            </p:cNvPr>
            <p:cNvSpPr>
              <a:spLocks noEditPoints="1"/>
            </p:cNvSpPr>
            <p:nvPr/>
          </p:nvSpPr>
          <p:spPr bwMode="auto">
            <a:xfrm>
              <a:off x="9088438" y="4259263"/>
              <a:ext cx="111125" cy="111125"/>
            </a:xfrm>
            <a:custGeom>
              <a:avLst/>
              <a:gdLst>
                <a:gd name="T0" fmla="*/ 14 w 29"/>
                <a:gd name="T1" fmla="*/ 29 h 29"/>
                <a:gd name="T2" fmla="*/ 4 w 29"/>
                <a:gd name="T3" fmla="*/ 25 h 29"/>
                <a:gd name="T4" fmla="*/ 0 w 29"/>
                <a:gd name="T5" fmla="*/ 15 h 29"/>
                <a:gd name="T6" fmla="*/ 4 w 29"/>
                <a:gd name="T7" fmla="*/ 5 h 29"/>
                <a:gd name="T8" fmla="*/ 24 w 29"/>
                <a:gd name="T9" fmla="*/ 5 h 29"/>
                <a:gd name="T10" fmla="*/ 24 w 29"/>
                <a:gd name="T11" fmla="*/ 25 h 29"/>
                <a:gd name="T12" fmla="*/ 14 w 29"/>
                <a:gd name="T13" fmla="*/ 29 h 29"/>
                <a:gd name="T14" fmla="*/ 14 w 29"/>
                <a:gd name="T15" fmla="*/ 13 h 29"/>
                <a:gd name="T16" fmla="*/ 13 w 29"/>
                <a:gd name="T17" fmla="*/ 14 h 29"/>
                <a:gd name="T18" fmla="*/ 12 w 29"/>
                <a:gd name="T19" fmla="*/ 15 h 29"/>
                <a:gd name="T20" fmla="*/ 13 w 29"/>
                <a:gd name="T21" fmla="*/ 16 h 29"/>
                <a:gd name="T22" fmla="*/ 14 w 29"/>
                <a:gd name="T23" fmla="*/ 17 h 29"/>
                <a:gd name="T24" fmla="*/ 15 w 29"/>
                <a:gd name="T25" fmla="*/ 16 h 29"/>
                <a:gd name="T26" fmla="*/ 15 w 29"/>
                <a:gd name="T27" fmla="*/ 14 h 29"/>
                <a:gd name="T28" fmla="*/ 14 w 29"/>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4" y="29"/>
                  </a:moveTo>
                  <a:cubicBezTo>
                    <a:pt x="10" y="29"/>
                    <a:pt x="7" y="28"/>
                    <a:pt x="4" y="25"/>
                  </a:cubicBezTo>
                  <a:cubicBezTo>
                    <a:pt x="1" y="22"/>
                    <a:pt x="0" y="19"/>
                    <a:pt x="0" y="15"/>
                  </a:cubicBezTo>
                  <a:cubicBezTo>
                    <a:pt x="0" y="11"/>
                    <a:pt x="1" y="8"/>
                    <a:pt x="4" y="5"/>
                  </a:cubicBezTo>
                  <a:cubicBezTo>
                    <a:pt x="9" y="0"/>
                    <a:pt x="19" y="0"/>
                    <a:pt x="24" y="5"/>
                  </a:cubicBezTo>
                  <a:cubicBezTo>
                    <a:pt x="29" y="10"/>
                    <a:pt x="29" y="19"/>
                    <a:pt x="24" y="25"/>
                  </a:cubicBezTo>
                  <a:cubicBezTo>
                    <a:pt x="21" y="28"/>
                    <a:pt x="18" y="29"/>
                    <a:pt x="14" y="29"/>
                  </a:cubicBezTo>
                  <a:close/>
                  <a:moveTo>
                    <a:pt x="14" y="13"/>
                  </a:moveTo>
                  <a:cubicBezTo>
                    <a:pt x="14" y="13"/>
                    <a:pt x="13" y="13"/>
                    <a:pt x="13" y="14"/>
                  </a:cubicBezTo>
                  <a:cubicBezTo>
                    <a:pt x="12" y="14"/>
                    <a:pt x="12" y="15"/>
                    <a:pt x="12" y="15"/>
                  </a:cubicBezTo>
                  <a:cubicBezTo>
                    <a:pt x="12" y="15"/>
                    <a:pt x="12" y="16"/>
                    <a:pt x="13" y="16"/>
                  </a:cubicBezTo>
                  <a:cubicBezTo>
                    <a:pt x="13" y="17"/>
                    <a:pt x="14" y="17"/>
                    <a:pt x="14" y="17"/>
                  </a:cubicBezTo>
                  <a:cubicBezTo>
                    <a:pt x="14" y="17"/>
                    <a:pt x="15" y="17"/>
                    <a:pt x="15" y="16"/>
                  </a:cubicBezTo>
                  <a:cubicBezTo>
                    <a:pt x="16" y="16"/>
                    <a:pt x="16" y="14"/>
                    <a:pt x="15" y="14"/>
                  </a:cubicBezTo>
                  <a:cubicBezTo>
                    <a:pt x="15" y="13"/>
                    <a:pt x="14" y="13"/>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id-ID" sz="2399"/>
            </a:p>
          </p:txBody>
        </p:sp>
      </p:grpSp>
      <p:sp>
        <p:nvSpPr>
          <p:cNvPr id="71" name="Oval 46">
            <a:extLst>
              <a:ext uri="{FF2B5EF4-FFF2-40B4-BE49-F238E27FC236}">
                <a16:creationId xmlns:a16="http://schemas.microsoft.com/office/drawing/2014/main" id="{B8790121-C219-489E-9B0C-E42B14E1065F}"/>
              </a:ext>
            </a:extLst>
          </p:cNvPr>
          <p:cNvSpPr>
            <a:spLocks noChangeArrowheads="1"/>
          </p:cNvSpPr>
          <p:nvPr/>
        </p:nvSpPr>
        <p:spPr bwMode="auto">
          <a:xfrm>
            <a:off x="5980705" y="4822573"/>
            <a:ext cx="241237" cy="245469"/>
          </a:xfrm>
          <a:prstGeom prst="ellipse">
            <a:avLst/>
          </a:prstGeom>
          <a:solidFill>
            <a:schemeClr val="accent5"/>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72" name="Oval 47">
            <a:extLst>
              <a:ext uri="{FF2B5EF4-FFF2-40B4-BE49-F238E27FC236}">
                <a16:creationId xmlns:a16="http://schemas.microsoft.com/office/drawing/2014/main" id="{1857AEB5-5B82-49F0-951A-312B7FF7FD17}"/>
              </a:ext>
            </a:extLst>
          </p:cNvPr>
          <p:cNvSpPr>
            <a:spLocks noChangeArrowheads="1"/>
          </p:cNvSpPr>
          <p:nvPr/>
        </p:nvSpPr>
        <p:spPr bwMode="auto">
          <a:xfrm>
            <a:off x="6380652" y="4822573"/>
            <a:ext cx="241237"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73" name="Oval 48">
            <a:extLst>
              <a:ext uri="{FF2B5EF4-FFF2-40B4-BE49-F238E27FC236}">
                <a16:creationId xmlns:a16="http://schemas.microsoft.com/office/drawing/2014/main" id="{A919F2EC-BFD8-4FAA-8524-FB71B58BFCDF}"/>
              </a:ext>
            </a:extLst>
          </p:cNvPr>
          <p:cNvSpPr>
            <a:spLocks noChangeArrowheads="1"/>
          </p:cNvSpPr>
          <p:nvPr/>
        </p:nvSpPr>
        <p:spPr bwMode="auto">
          <a:xfrm>
            <a:off x="6784829" y="4822573"/>
            <a:ext cx="241237"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74" name="Oval 49">
            <a:extLst>
              <a:ext uri="{FF2B5EF4-FFF2-40B4-BE49-F238E27FC236}">
                <a16:creationId xmlns:a16="http://schemas.microsoft.com/office/drawing/2014/main" id="{063F10F9-6CAE-4C8D-BE9B-AF24872294DF}"/>
              </a:ext>
            </a:extLst>
          </p:cNvPr>
          <p:cNvSpPr>
            <a:spLocks noChangeArrowheads="1"/>
          </p:cNvSpPr>
          <p:nvPr/>
        </p:nvSpPr>
        <p:spPr bwMode="auto">
          <a:xfrm>
            <a:off x="7184776" y="4822573"/>
            <a:ext cx="241237"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cxnSp>
        <p:nvCxnSpPr>
          <p:cNvPr id="75" name="Straight Connector 74">
            <a:extLst>
              <a:ext uri="{FF2B5EF4-FFF2-40B4-BE49-F238E27FC236}">
                <a16:creationId xmlns:a16="http://schemas.microsoft.com/office/drawing/2014/main" id="{64CA1B65-9182-41A9-9C77-62B4D2DA8DCA}"/>
              </a:ext>
            </a:extLst>
          </p:cNvPr>
          <p:cNvCxnSpPr/>
          <p:nvPr/>
        </p:nvCxnSpPr>
        <p:spPr>
          <a:xfrm flipV="1">
            <a:off x="6100901" y="3570890"/>
            <a:ext cx="0" cy="1358546"/>
          </a:xfrm>
          <a:prstGeom prst="line">
            <a:avLst/>
          </a:prstGeom>
          <a:ln w="12700">
            <a:solidFill>
              <a:schemeClr val="accent5"/>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6" name="Oval 35">
            <a:extLst>
              <a:ext uri="{FF2B5EF4-FFF2-40B4-BE49-F238E27FC236}">
                <a16:creationId xmlns:a16="http://schemas.microsoft.com/office/drawing/2014/main" id="{B98A95D3-7E66-4658-91BD-013A615935D4}"/>
              </a:ext>
            </a:extLst>
          </p:cNvPr>
          <p:cNvSpPr>
            <a:spLocks noChangeArrowheads="1"/>
          </p:cNvSpPr>
          <p:nvPr/>
        </p:nvSpPr>
        <p:spPr bwMode="auto">
          <a:xfrm>
            <a:off x="5697808" y="4168639"/>
            <a:ext cx="241237" cy="245469"/>
          </a:xfrm>
          <a:prstGeom prst="ellipse">
            <a:avLst/>
          </a:prstGeom>
          <a:solidFill>
            <a:schemeClr val="accent2">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77" name="Oval 50">
            <a:extLst>
              <a:ext uri="{FF2B5EF4-FFF2-40B4-BE49-F238E27FC236}">
                <a16:creationId xmlns:a16="http://schemas.microsoft.com/office/drawing/2014/main" id="{B71A9168-64E0-461A-BCE1-9251737ED723}"/>
              </a:ext>
            </a:extLst>
          </p:cNvPr>
          <p:cNvSpPr>
            <a:spLocks noChangeArrowheads="1"/>
          </p:cNvSpPr>
          <p:nvPr/>
        </p:nvSpPr>
        <p:spPr bwMode="auto">
          <a:xfrm>
            <a:off x="9197102" y="4822573"/>
            <a:ext cx="237005"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78" name="Oval 47">
            <a:extLst>
              <a:ext uri="{FF2B5EF4-FFF2-40B4-BE49-F238E27FC236}">
                <a16:creationId xmlns:a16="http://schemas.microsoft.com/office/drawing/2014/main" id="{0415C708-1458-45C6-89ED-D9F862BC4E48}"/>
              </a:ext>
            </a:extLst>
          </p:cNvPr>
          <p:cNvSpPr>
            <a:spLocks noChangeArrowheads="1"/>
          </p:cNvSpPr>
          <p:nvPr/>
        </p:nvSpPr>
        <p:spPr bwMode="auto">
          <a:xfrm>
            <a:off x="9596950" y="4822573"/>
            <a:ext cx="241237" cy="245469"/>
          </a:xfrm>
          <a:prstGeom prst="ellipse">
            <a:avLst/>
          </a:prstGeom>
          <a:solidFill>
            <a:schemeClr val="accent5">
              <a:lumMod val="40000"/>
              <a:lumOff val="6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79" name="Oval 48">
            <a:extLst>
              <a:ext uri="{FF2B5EF4-FFF2-40B4-BE49-F238E27FC236}">
                <a16:creationId xmlns:a16="http://schemas.microsoft.com/office/drawing/2014/main" id="{D88BD596-5778-4B96-BE5C-FCA22E458BCE}"/>
              </a:ext>
            </a:extLst>
          </p:cNvPr>
          <p:cNvSpPr>
            <a:spLocks noChangeArrowheads="1"/>
          </p:cNvSpPr>
          <p:nvPr/>
        </p:nvSpPr>
        <p:spPr bwMode="auto">
          <a:xfrm>
            <a:off x="10001127" y="4822573"/>
            <a:ext cx="241237" cy="245469"/>
          </a:xfrm>
          <a:prstGeom prst="ellipse">
            <a:avLst/>
          </a:prstGeom>
          <a:solidFill>
            <a:schemeClr val="accent5">
              <a:lumMod val="40000"/>
              <a:lumOff val="60000"/>
              <a:alpha val="26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80" name="Oval 49">
            <a:extLst>
              <a:ext uri="{FF2B5EF4-FFF2-40B4-BE49-F238E27FC236}">
                <a16:creationId xmlns:a16="http://schemas.microsoft.com/office/drawing/2014/main" id="{98C7DA67-FD2B-4E69-9D06-0C0109621590}"/>
              </a:ext>
            </a:extLst>
          </p:cNvPr>
          <p:cNvSpPr>
            <a:spLocks noChangeArrowheads="1"/>
          </p:cNvSpPr>
          <p:nvPr/>
        </p:nvSpPr>
        <p:spPr bwMode="auto">
          <a:xfrm>
            <a:off x="10401074" y="4822573"/>
            <a:ext cx="241237" cy="245469"/>
          </a:xfrm>
          <a:prstGeom prst="ellipse">
            <a:avLst/>
          </a:prstGeom>
          <a:solidFill>
            <a:schemeClr val="accent5">
              <a:lumMod val="40000"/>
              <a:lumOff val="60000"/>
              <a:alpha val="26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81" name="Oval 50">
            <a:extLst>
              <a:ext uri="{FF2B5EF4-FFF2-40B4-BE49-F238E27FC236}">
                <a16:creationId xmlns:a16="http://schemas.microsoft.com/office/drawing/2014/main" id="{2A7CC0F4-037C-41B4-ABE9-8A16142BFEDB}"/>
              </a:ext>
            </a:extLst>
          </p:cNvPr>
          <p:cNvSpPr>
            <a:spLocks noChangeArrowheads="1"/>
          </p:cNvSpPr>
          <p:nvPr/>
        </p:nvSpPr>
        <p:spPr bwMode="auto">
          <a:xfrm>
            <a:off x="10805251" y="4822573"/>
            <a:ext cx="237005" cy="245469"/>
          </a:xfrm>
          <a:prstGeom prst="ellipse">
            <a:avLst/>
          </a:prstGeom>
          <a:solidFill>
            <a:schemeClr val="accent5">
              <a:lumMod val="40000"/>
              <a:lumOff val="60000"/>
              <a:alpha val="26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82" name="Freeform 51">
            <a:extLst>
              <a:ext uri="{FF2B5EF4-FFF2-40B4-BE49-F238E27FC236}">
                <a16:creationId xmlns:a16="http://schemas.microsoft.com/office/drawing/2014/main" id="{1BFF582A-3973-4506-B87D-787CCA49F7CE}"/>
              </a:ext>
            </a:extLst>
          </p:cNvPr>
          <p:cNvSpPr>
            <a:spLocks/>
          </p:cNvSpPr>
          <p:nvPr/>
        </p:nvSpPr>
        <p:spPr bwMode="auto">
          <a:xfrm>
            <a:off x="11200964" y="4809877"/>
            <a:ext cx="493056" cy="497287"/>
          </a:xfrm>
          <a:custGeom>
            <a:avLst/>
            <a:gdLst>
              <a:gd name="T0" fmla="*/ 135 w 149"/>
              <a:gd name="T1" fmla="*/ 66 h 149"/>
              <a:gd name="T2" fmla="*/ 140 w 149"/>
              <a:gd name="T3" fmla="*/ 60 h 149"/>
              <a:gd name="T4" fmla="*/ 135 w 149"/>
              <a:gd name="T5" fmla="*/ 14 h 149"/>
              <a:gd name="T6" fmla="*/ 89 w 149"/>
              <a:gd name="T7" fmla="*/ 9 h 149"/>
              <a:gd name="T8" fmla="*/ 83 w 149"/>
              <a:gd name="T9" fmla="*/ 14 h 149"/>
              <a:gd name="T10" fmla="*/ 14 w 149"/>
              <a:gd name="T11" fmla="*/ 83 h 149"/>
              <a:gd name="T12" fmla="*/ 10 w 149"/>
              <a:gd name="T13" fmla="*/ 89 h 149"/>
              <a:gd name="T14" fmla="*/ 14 w 149"/>
              <a:gd name="T15" fmla="*/ 135 h 149"/>
              <a:gd name="T16" fmla="*/ 60 w 149"/>
              <a:gd name="T17" fmla="*/ 139 h 149"/>
              <a:gd name="T18" fmla="*/ 66 w 149"/>
              <a:gd name="T19" fmla="*/ 135 h 149"/>
              <a:gd name="T20" fmla="*/ 135 w 149"/>
              <a:gd name="T21" fmla="*/ 6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135" y="66"/>
                </a:moveTo>
                <a:cubicBezTo>
                  <a:pt x="137" y="64"/>
                  <a:pt x="138" y="62"/>
                  <a:pt x="140" y="60"/>
                </a:cubicBezTo>
                <a:cubicBezTo>
                  <a:pt x="149" y="46"/>
                  <a:pt x="147" y="27"/>
                  <a:pt x="135" y="14"/>
                </a:cubicBezTo>
                <a:cubicBezTo>
                  <a:pt x="122" y="2"/>
                  <a:pt x="103" y="0"/>
                  <a:pt x="89" y="9"/>
                </a:cubicBezTo>
                <a:cubicBezTo>
                  <a:pt x="87" y="11"/>
                  <a:pt x="85" y="12"/>
                  <a:pt x="83" y="14"/>
                </a:cubicBezTo>
                <a:cubicBezTo>
                  <a:pt x="14" y="83"/>
                  <a:pt x="14" y="83"/>
                  <a:pt x="14" y="83"/>
                </a:cubicBezTo>
                <a:cubicBezTo>
                  <a:pt x="12" y="85"/>
                  <a:pt x="11" y="87"/>
                  <a:pt x="10" y="89"/>
                </a:cubicBezTo>
                <a:cubicBezTo>
                  <a:pt x="0" y="103"/>
                  <a:pt x="1" y="122"/>
                  <a:pt x="14" y="135"/>
                </a:cubicBezTo>
                <a:cubicBezTo>
                  <a:pt x="26" y="148"/>
                  <a:pt x="46" y="149"/>
                  <a:pt x="60" y="139"/>
                </a:cubicBezTo>
                <a:cubicBezTo>
                  <a:pt x="62" y="138"/>
                  <a:pt x="64" y="137"/>
                  <a:pt x="66" y="135"/>
                </a:cubicBezTo>
                <a:lnTo>
                  <a:pt x="135" y="66"/>
                </a:lnTo>
                <a:close/>
              </a:path>
            </a:pathLst>
          </a:custGeom>
          <a:solidFill>
            <a:schemeClr val="accent5">
              <a:alpha val="26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83" name="Freeform 52">
            <a:extLst>
              <a:ext uri="{FF2B5EF4-FFF2-40B4-BE49-F238E27FC236}">
                <a16:creationId xmlns:a16="http://schemas.microsoft.com/office/drawing/2014/main" id="{44791B2F-9930-4B75-8CB2-4DB03C64D1FC}"/>
              </a:ext>
            </a:extLst>
          </p:cNvPr>
          <p:cNvSpPr>
            <a:spLocks/>
          </p:cNvSpPr>
          <p:nvPr/>
        </p:nvSpPr>
        <p:spPr bwMode="auto">
          <a:xfrm>
            <a:off x="11200964" y="4581335"/>
            <a:ext cx="493056" cy="499403"/>
          </a:xfrm>
          <a:custGeom>
            <a:avLst/>
            <a:gdLst>
              <a:gd name="T0" fmla="*/ 65 w 149"/>
              <a:gd name="T1" fmla="*/ 14 h 149"/>
              <a:gd name="T2" fmla="*/ 59 w 149"/>
              <a:gd name="T3" fmla="*/ 9 h 149"/>
              <a:gd name="T4" fmla="*/ 14 w 149"/>
              <a:gd name="T5" fmla="*/ 14 h 149"/>
              <a:gd name="T6" fmla="*/ 9 w 149"/>
              <a:gd name="T7" fmla="*/ 60 h 149"/>
              <a:gd name="T8" fmla="*/ 14 w 149"/>
              <a:gd name="T9" fmla="*/ 65 h 149"/>
              <a:gd name="T10" fmla="*/ 83 w 149"/>
              <a:gd name="T11" fmla="*/ 135 h 149"/>
              <a:gd name="T12" fmla="*/ 88 w 149"/>
              <a:gd name="T13" fmla="*/ 139 h 149"/>
              <a:gd name="T14" fmla="*/ 135 w 149"/>
              <a:gd name="T15" fmla="*/ 135 h 149"/>
              <a:gd name="T16" fmla="*/ 139 w 149"/>
              <a:gd name="T17" fmla="*/ 88 h 149"/>
              <a:gd name="T18" fmla="*/ 135 w 149"/>
              <a:gd name="T19" fmla="*/ 83 h 149"/>
              <a:gd name="T20" fmla="*/ 65 w 149"/>
              <a:gd name="T21"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65" y="14"/>
                </a:moveTo>
                <a:cubicBezTo>
                  <a:pt x="64" y="12"/>
                  <a:pt x="62" y="10"/>
                  <a:pt x="59" y="9"/>
                </a:cubicBezTo>
                <a:cubicBezTo>
                  <a:pt x="45" y="0"/>
                  <a:pt x="26" y="1"/>
                  <a:pt x="14" y="14"/>
                </a:cubicBezTo>
                <a:cubicBezTo>
                  <a:pt x="1" y="26"/>
                  <a:pt x="0" y="46"/>
                  <a:pt x="9" y="60"/>
                </a:cubicBezTo>
                <a:cubicBezTo>
                  <a:pt x="10" y="62"/>
                  <a:pt x="12" y="64"/>
                  <a:pt x="14" y="65"/>
                </a:cubicBezTo>
                <a:cubicBezTo>
                  <a:pt x="83" y="135"/>
                  <a:pt x="83" y="135"/>
                  <a:pt x="83" y="135"/>
                </a:cubicBezTo>
                <a:cubicBezTo>
                  <a:pt x="85" y="137"/>
                  <a:pt x="86" y="138"/>
                  <a:pt x="88" y="139"/>
                </a:cubicBezTo>
                <a:cubicBezTo>
                  <a:pt x="102" y="149"/>
                  <a:pt x="122" y="148"/>
                  <a:pt x="135" y="135"/>
                </a:cubicBezTo>
                <a:cubicBezTo>
                  <a:pt x="147" y="122"/>
                  <a:pt x="149" y="103"/>
                  <a:pt x="139" y="88"/>
                </a:cubicBezTo>
                <a:cubicBezTo>
                  <a:pt x="138" y="87"/>
                  <a:pt x="136" y="85"/>
                  <a:pt x="135" y="83"/>
                </a:cubicBezTo>
                <a:lnTo>
                  <a:pt x="65" y="14"/>
                </a:lnTo>
                <a:close/>
              </a:path>
            </a:pathLst>
          </a:custGeom>
          <a:solidFill>
            <a:schemeClr val="accent5">
              <a:alpha val="26000"/>
            </a:schemeClr>
          </a:solidFill>
          <a:ln>
            <a:noFill/>
          </a:ln>
        </p:spPr>
        <p:txBody>
          <a:bodyPr vert="horz" wrap="square" lIns="121888" tIns="60944" rIns="121888" bIns="60944" numCol="1" anchor="t" anchorCtr="0" compatLnSpc="1">
            <a:prstTxWarp prst="textNoShape">
              <a:avLst/>
            </a:prstTxWarp>
          </a:bodyPr>
          <a:lstStyle/>
          <a:p>
            <a:endParaRPr lang="id-ID" sz="2399"/>
          </a:p>
        </p:txBody>
      </p:sp>
      <p:cxnSp>
        <p:nvCxnSpPr>
          <p:cNvPr id="84" name="Straight Connector 83">
            <a:extLst>
              <a:ext uri="{FF2B5EF4-FFF2-40B4-BE49-F238E27FC236}">
                <a16:creationId xmlns:a16="http://schemas.microsoft.com/office/drawing/2014/main" id="{0FC8716A-02F7-4CEA-A194-893844695D41}"/>
              </a:ext>
            </a:extLst>
          </p:cNvPr>
          <p:cNvCxnSpPr>
            <a:cxnSpLocks/>
          </p:cNvCxnSpPr>
          <p:nvPr/>
        </p:nvCxnSpPr>
        <p:spPr>
          <a:xfrm>
            <a:off x="708792" y="3347643"/>
            <a:ext cx="0" cy="20374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720D534-5A04-42B1-A170-68EF1E2075B0}"/>
              </a:ext>
            </a:extLst>
          </p:cNvPr>
          <p:cNvCxnSpPr>
            <a:cxnSpLocks/>
          </p:cNvCxnSpPr>
          <p:nvPr/>
        </p:nvCxnSpPr>
        <p:spPr>
          <a:xfrm flipH="1">
            <a:off x="11667315" y="5178520"/>
            <a:ext cx="2828" cy="435946"/>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ABC8701-BF19-4002-A389-7EF62ABD2FC6}"/>
              </a:ext>
            </a:extLst>
          </p:cNvPr>
          <p:cNvCxnSpPr>
            <a:cxnSpLocks/>
          </p:cNvCxnSpPr>
          <p:nvPr/>
        </p:nvCxnSpPr>
        <p:spPr>
          <a:xfrm>
            <a:off x="6214375" y="5105653"/>
            <a:ext cx="0" cy="332284"/>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7" name="Freeform 51">
            <a:extLst>
              <a:ext uri="{FF2B5EF4-FFF2-40B4-BE49-F238E27FC236}">
                <a16:creationId xmlns:a16="http://schemas.microsoft.com/office/drawing/2014/main" id="{614891E9-580A-4212-A0E3-E5DE21B1AF12}"/>
              </a:ext>
            </a:extLst>
          </p:cNvPr>
          <p:cNvSpPr>
            <a:spLocks/>
          </p:cNvSpPr>
          <p:nvPr/>
        </p:nvSpPr>
        <p:spPr bwMode="auto">
          <a:xfrm>
            <a:off x="9349632" y="4809877"/>
            <a:ext cx="493056" cy="497287"/>
          </a:xfrm>
          <a:custGeom>
            <a:avLst/>
            <a:gdLst>
              <a:gd name="T0" fmla="*/ 135 w 149"/>
              <a:gd name="T1" fmla="*/ 66 h 149"/>
              <a:gd name="T2" fmla="*/ 140 w 149"/>
              <a:gd name="T3" fmla="*/ 60 h 149"/>
              <a:gd name="T4" fmla="*/ 135 w 149"/>
              <a:gd name="T5" fmla="*/ 14 h 149"/>
              <a:gd name="T6" fmla="*/ 89 w 149"/>
              <a:gd name="T7" fmla="*/ 9 h 149"/>
              <a:gd name="T8" fmla="*/ 83 w 149"/>
              <a:gd name="T9" fmla="*/ 14 h 149"/>
              <a:gd name="T10" fmla="*/ 14 w 149"/>
              <a:gd name="T11" fmla="*/ 83 h 149"/>
              <a:gd name="T12" fmla="*/ 10 w 149"/>
              <a:gd name="T13" fmla="*/ 89 h 149"/>
              <a:gd name="T14" fmla="*/ 14 w 149"/>
              <a:gd name="T15" fmla="*/ 135 h 149"/>
              <a:gd name="T16" fmla="*/ 60 w 149"/>
              <a:gd name="T17" fmla="*/ 139 h 149"/>
              <a:gd name="T18" fmla="*/ 66 w 149"/>
              <a:gd name="T19" fmla="*/ 135 h 149"/>
              <a:gd name="T20" fmla="*/ 135 w 149"/>
              <a:gd name="T21" fmla="*/ 6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135" y="66"/>
                </a:moveTo>
                <a:cubicBezTo>
                  <a:pt x="137" y="64"/>
                  <a:pt x="138" y="62"/>
                  <a:pt x="140" y="60"/>
                </a:cubicBezTo>
                <a:cubicBezTo>
                  <a:pt x="149" y="46"/>
                  <a:pt x="147" y="27"/>
                  <a:pt x="135" y="14"/>
                </a:cubicBezTo>
                <a:cubicBezTo>
                  <a:pt x="122" y="2"/>
                  <a:pt x="103" y="0"/>
                  <a:pt x="89" y="9"/>
                </a:cubicBezTo>
                <a:cubicBezTo>
                  <a:pt x="87" y="11"/>
                  <a:pt x="85" y="12"/>
                  <a:pt x="83" y="14"/>
                </a:cubicBezTo>
                <a:cubicBezTo>
                  <a:pt x="14" y="83"/>
                  <a:pt x="14" y="83"/>
                  <a:pt x="14" y="83"/>
                </a:cubicBezTo>
                <a:cubicBezTo>
                  <a:pt x="12" y="85"/>
                  <a:pt x="11" y="87"/>
                  <a:pt x="10" y="89"/>
                </a:cubicBezTo>
                <a:cubicBezTo>
                  <a:pt x="0" y="103"/>
                  <a:pt x="1" y="122"/>
                  <a:pt x="14" y="135"/>
                </a:cubicBezTo>
                <a:cubicBezTo>
                  <a:pt x="26" y="148"/>
                  <a:pt x="46" y="149"/>
                  <a:pt x="60" y="139"/>
                </a:cubicBezTo>
                <a:cubicBezTo>
                  <a:pt x="62" y="138"/>
                  <a:pt x="64" y="137"/>
                  <a:pt x="66" y="135"/>
                </a:cubicBezTo>
                <a:lnTo>
                  <a:pt x="135" y="66"/>
                </a:lnTo>
                <a:close/>
              </a:path>
            </a:pathLst>
          </a:custGeom>
          <a:solidFill>
            <a:schemeClr val="accent5">
              <a:alpha val="5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88" name="Freeform 52">
            <a:extLst>
              <a:ext uri="{FF2B5EF4-FFF2-40B4-BE49-F238E27FC236}">
                <a16:creationId xmlns:a16="http://schemas.microsoft.com/office/drawing/2014/main" id="{D3593D0D-B833-4E2A-A7F8-9C5A7BA60F21}"/>
              </a:ext>
            </a:extLst>
          </p:cNvPr>
          <p:cNvSpPr>
            <a:spLocks/>
          </p:cNvSpPr>
          <p:nvPr/>
        </p:nvSpPr>
        <p:spPr bwMode="auto">
          <a:xfrm>
            <a:off x="9349632" y="4581335"/>
            <a:ext cx="493056" cy="499403"/>
          </a:xfrm>
          <a:custGeom>
            <a:avLst/>
            <a:gdLst>
              <a:gd name="T0" fmla="*/ 65 w 149"/>
              <a:gd name="T1" fmla="*/ 14 h 149"/>
              <a:gd name="T2" fmla="*/ 59 w 149"/>
              <a:gd name="T3" fmla="*/ 9 h 149"/>
              <a:gd name="T4" fmla="*/ 14 w 149"/>
              <a:gd name="T5" fmla="*/ 14 h 149"/>
              <a:gd name="T6" fmla="*/ 9 w 149"/>
              <a:gd name="T7" fmla="*/ 60 h 149"/>
              <a:gd name="T8" fmla="*/ 14 w 149"/>
              <a:gd name="T9" fmla="*/ 65 h 149"/>
              <a:gd name="T10" fmla="*/ 83 w 149"/>
              <a:gd name="T11" fmla="*/ 135 h 149"/>
              <a:gd name="T12" fmla="*/ 88 w 149"/>
              <a:gd name="T13" fmla="*/ 139 h 149"/>
              <a:gd name="T14" fmla="*/ 135 w 149"/>
              <a:gd name="T15" fmla="*/ 135 h 149"/>
              <a:gd name="T16" fmla="*/ 139 w 149"/>
              <a:gd name="T17" fmla="*/ 88 h 149"/>
              <a:gd name="T18" fmla="*/ 135 w 149"/>
              <a:gd name="T19" fmla="*/ 83 h 149"/>
              <a:gd name="T20" fmla="*/ 65 w 149"/>
              <a:gd name="T21"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65" y="14"/>
                </a:moveTo>
                <a:cubicBezTo>
                  <a:pt x="64" y="12"/>
                  <a:pt x="62" y="10"/>
                  <a:pt x="59" y="9"/>
                </a:cubicBezTo>
                <a:cubicBezTo>
                  <a:pt x="45" y="0"/>
                  <a:pt x="26" y="1"/>
                  <a:pt x="14" y="14"/>
                </a:cubicBezTo>
                <a:cubicBezTo>
                  <a:pt x="1" y="26"/>
                  <a:pt x="0" y="46"/>
                  <a:pt x="9" y="60"/>
                </a:cubicBezTo>
                <a:cubicBezTo>
                  <a:pt x="10" y="62"/>
                  <a:pt x="12" y="64"/>
                  <a:pt x="14" y="65"/>
                </a:cubicBezTo>
                <a:cubicBezTo>
                  <a:pt x="83" y="135"/>
                  <a:pt x="83" y="135"/>
                  <a:pt x="83" y="135"/>
                </a:cubicBezTo>
                <a:cubicBezTo>
                  <a:pt x="85" y="137"/>
                  <a:pt x="86" y="138"/>
                  <a:pt x="88" y="139"/>
                </a:cubicBezTo>
                <a:cubicBezTo>
                  <a:pt x="102" y="149"/>
                  <a:pt x="122" y="148"/>
                  <a:pt x="135" y="135"/>
                </a:cubicBezTo>
                <a:cubicBezTo>
                  <a:pt x="147" y="122"/>
                  <a:pt x="149" y="103"/>
                  <a:pt x="139" y="88"/>
                </a:cubicBezTo>
                <a:cubicBezTo>
                  <a:pt x="138" y="87"/>
                  <a:pt x="136" y="85"/>
                  <a:pt x="135" y="83"/>
                </a:cubicBezTo>
                <a:lnTo>
                  <a:pt x="65" y="14"/>
                </a:lnTo>
                <a:close/>
              </a:path>
            </a:pathLst>
          </a:custGeom>
          <a:solidFill>
            <a:schemeClr val="accent5">
              <a:alpha val="50000"/>
            </a:schemeClr>
          </a:solidFill>
          <a:ln>
            <a:noFill/>
          </a:ln>
        </p:spPr>
        <p:txBody>
          <a:bodyPr vert="horz" wrap="square" lIns="121888" tIns="60944" rIns="121888" bIns="60944" numCol="1" anchor="t" anchorCtr="0" compatLnSpc="1">
            <a:prstTxWarp prst="textNoShape">
              <a:avLst/>
            </a:prstTxWarp>
          </a:bodyPr>
          <a:lstStyle/>
          <a:p>
            <a:endParaRPr lang="id-ID" sz="2399"/>
          </a:p>
        </p:txBody>
      </p:sp>
      <p:sp>
        <p:nvSpPr>
          <p:cNvPr id="89" name="TextBox 88">
            <a:extLst>
              <a:ext uri="{FF2B5EF4-FFF2-40B4-BE49-F238E27FC236}">
                <a16:creationId xmlns:a16="http://schemas.microsoft.com/office/drawing/2014/main" id="{26CB5593-8BE6-44A2-BDD6-6129F75F384C}"/>
              </a:ext>
            </a:extLst>
          </p:cNvPr>
          <p:cNvSpPr txBox="1"/>
          <p:nvPr/>
        </p:nvSpPr>
        <p:spPr>
          <a:xfrm>
            <a:off x="9353272" y="5655056"/>
            <a:ext cx="636098" cy="276927"/>
          </a:xfrm>
          <a:prstGeom prst="rect">
            <a:avLst/>
          </a:prstGeom>
          <a:noFill/>
        </p:spPr>
        <p:txBody>
          <a:bodyPr wrap="none" rtlCol="0">
            <a:spAutoFit/>
          </a:bodyPr>
          <a:lstStyle/>
          <a:p>
            <a:pPr algn="ctr"/>
            <a:r>
              <a:rPr lang="en-US" sz="1200" b="1" dirty="0">
                <a:solidFill>
                  <a:schemeClr val="tx1">
                    <a:lumMod val="75000"/>
                    <a:lumOff val="25000"/>
                  </a:schemeClr>
                </a:solidFill>
              </a:rPr>
              <a:t>Year 8</a:t>
            </a:r>
          </a:p>
        </p:txBody>
      </p:sp>
      <p:sp>
        <p:nvSpPr>
          <p:cNvPr id="90" name="Rectangle 89">
            <a:extLst>
              <a:ext uri="{FF2B5EF4-FFF2-40B4-BE49-F238E27FC236}">
                <a16:creationId xmlns:a16="http://schemas.microsoft.com/office/drawing/2014/main" id="{8C32782A-BF3C-4532-ADBF-1BFA9EEFA7E5}"/>
              </a:ext>
            </a:extLst>
          </p:cNvPr>
          <p:cNvSpPr/>
          <p:nvPr/>
        </p:nvSpPr>
        <p:spPr>
          <a:xfrm>
            <a:off x="9762688" y="5157081"/>
            <a:ext cx="1590836" cy="400006"/>
          </a:xfrm>
          <a:prstGeom prst="rect">
            <a:avLst/>
          </a:prstGeom>
        </p:spPr>
        <p:txBody>
          <a:bodyPr wrap="square">
            <a:spAutoFit/>
          </a:bodyPr>
          <a:lstStyle/>
          <a:p>
            <a:pPr algn="ctr"/>
            <a:r>
              <a:rPr lang="en-US" sz="1000" dirty="0">
                <a:solidFill>
                  <a:schemeClr val="tx2"/>
                </a:solidFill>
              </a:rPr>
              <a:t>Larger, more complicated projects</a:t>
            </a:r>
            <a:endParaRPr lang="en-US" sz="1000" b="1" dirty="0">
              <a:solidFill>
                <a:schemeClr val="tx2"/>
              </a:solidFill>
              <a:latin typeface="Signika Negative" pitchFamily="2" charset="0"/>
            </a:endParaRPr>
          </a:p>
        </p:txBody>
      </p:sp>
      <p:sp>
        <p:nvSpPr>
          <p:cNvPr id="93" name="Rectangle 92">
            <a:extLst>
              <a:ext uri="{FF2B5EF4-FFF2-40B4-BE49-F238E27FC236}">
                <a16:creationId xmlns:a16="http://schemas.microsoft.com/office/drawing/2014/main" id="{E405DB32-F536-4485-AFD9-190BCB49D2A6}"/>
              </a:ext>
            </a:extLst>
          </p:cNvPr>
          <p:cNvSpPr/>
          <p:nvPr/>
        </p:nvSpPr>
        <p:spPr>
          <a:xfrm>
            <a:off x="482350" y="1488823"/>
            <a:ext cx="11227301"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94" name="txtboxChartTitle">
            <a:extLst>
              <a:ext uri="{FF2B5EF4-FFF2-40B4-BE49-F238E27FC236}">
                <a16:creationId xmlns:a16="http://schemas.microsoft.com/office/drawing/2014/main" id="{2984DD6A-5B06-487A-BE14-084D32E9D344}"/>
              </a:ext>
            </a:extLst>
          </p:cNvPr>
          <p:cNvSpPr txBox="1"/>
          <p:nvPr/>
        </p:nvSpPr>
        <p:spPr>
          <a:xfrm>
            <a:off x="484610" y="1487596"/>
            <a:ext cx="11227301" cy="287925"/>
          </a:xfrm>
          <a:prstGeom prst="rect">
            <a:avLst/>
          </a:prstGeom>
          <a:solidFill>
            <a:srgbClr val="7F8080"/>
          </a:solidFill>
          <a:ln w="9525" cmpd="sng">
            <a:noFill/>
            <a:prstDash val="solid"/>
            <a:headEnd type="none" w="med" len="med"/>
            <a:tailEnd type="triangle" w="med" len="med"/>
          </a:ln>
        </p:spPr>
        <p:txBody>
          <a:bodyPr wrap="square" lIns="76160" tIns="0" rIns="7616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eaLnBrk="0" hangingPunct="0">
              <a:lnSpc>
                <a:spcPct val="90000"/>
              </a:lnSpc>
              <a:spcBef>
                <a:spcPct val="50000"/>
              </a:spcBef>
              <a:defRPr/>
            </a:pPr>
            <a:r>
              <a:rPr lang="en-US" altLang="en-US" sz="1200" b="1" dirty="0">
                <a:solidFill>
                  <a:schemeClr val="bg1"/>
                </a:solidFill>
                <a:latin typeface="Arial"/>
              </a:rPr>
              <a:t>High-level development timeline—CCS</a:t>
            </a:r>
            <a:r>
              <a:rPr lang="en-US" altLang="en-US" sz="1200" b="1" dirty="0">
                <a:solidFill>
                  <a:schemeClr val="bg1"/>
                </a:solidFill>
              </a:rPr>
              <a:t> project example</a:t>
            </a:r>
            <a:endParaRPr lang="en-US" altLang="en-US" sz="1200" b="1" baseline="30000" dirty="0">
              <a:solidFill>
                <a:schemeClr val="bg1"/>
              </a:solidFill>
              <a:latin typeface="Arial"/>
            </a:endParaRPr>
          </a:p>
        </p:txBody>
      </p:sp>
      <p:sp>
        <p:nvSpPr>
          <p:cNvPr id="95" name="txtboxCopyrightLine">
            <a:extLst>
              <a:ext uri="{FF2B5EF4-FFF2-40B4-BE49-F238E27FC236}">
                <a16:creationId xmlns:a16="http://schemas.microsoft.com/office/drawing/2014/main" id="{952AAEF4-C80D-42EE-BA1D-062E601B7C29}"/>
              </a:ext>
            </a:extLst>
          </p:cNvPr>
          <p:cNvSpPr txBox="1"/>
          <p:nvPr/>
        </p:nvSpPr>
        <p:spPr>
          <a:xfrm>
            <a:off x="480889" y="5775012"/>
            <a:ext cx="8872383" cy="461545"/>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t>Source: </a:t>
            </a:r>
            <a:r>
              <a:rPr lang="en-US" sz="700" dirty="0">
                <a:hlinkClick r:id="rId2" action="ppaction://hlinkfile"/>
              </a:rPr>
              <a:t>Clean Air Task Force</a:t>
            </a:r>
            <a:r>
              <a:rPr lang="en-US" sz="700" dirty="0"/>
              <a:t>; CCS Knowledge Centre</a:t>
            </a:r>
          </a:p>
        </p:txBody>
      </p:sp>
      <p:sp>
        <p:nvSpPr>
          <p:cNvPr id="96" name="txtboxCopyrightLine">
            <a:extLst>
              <a:ext uri="{FF2B5EF4-FFF2-40B4-BE49-F238E27FC236}">
                <a16:creationId xmlns:a16="http://schemas.microsoft.com/office/drawing/2014/main" id="{58B10F0C-7F31-4175-B2EA-A0D05CDE2AAF}"/>
              </a:ext>
            </a:extLst>
          </p:cNvPr>
          <p:cNvSpPr txBox="1"/>
          <p:nvPr/>
        </p:nvSpPr>
        <p:spPr>
          <a:xfrm>
            <a:off x="10371944" y="5869023"/>
            <a:ext cx="1347901"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760345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0F7D33-0B94-4C8E-8E48-C6A03964632C}"/>
              </a:ext>
            </a:extLst>
          </p:cNvPr>
          <p:cNvSpPr>
            <a:spLocks noGrp="1"/>
          </p:cNvSpPr>
          <p:nvPr>
            <p:ph type="title"/>
          </p:nvPr>
        </p:nvSpPr>
        <p:spPr>
          <a:xfrm>
            <a:off x="480888" y="550025"/>
            <a:ext cx="11230225" cy="791957"/>
          </a:xfrm>
        </p:spPr>
        <p:txBody>
          <a:bodyPr/>
          <a:lstStyle/>
          <a:p>
            <a:r>
              <a:rPr lang="en-US" dirty="0"/>
              <a:t>Other nations have begun to overtake Canada’s early leadership in CCS</a:t>
            </a:r>
          </a:p>
        </p:txBody>
      </p:sp>
      <p:sp>
        <p:nvSpPr>
          <p:cNvPr id="9" name="Content Placeholder 8">
            <a:extLst>
              <a:ext uri="{FF2B5EF4-FFF2-40B4-BE49-F238E27FC236}">
                <a16:creationId xmlns:a16="http://schemas.microsoft.com/office/drawing/2014/main" id="{371654D1-79D1-40A2-B818-7D6DB401B7E9}"/>
              </a:ext>
            </a:extLst>
          </p:cNvPr>
          <p:cNvSpPr>
            <a:spLocks noGrp="1"/>
          </p:cNvSpPr>
          <p:nvPr>
            <p:ph idx="11"/>
          </p:nvPr>
        </p:nvSpPr>
        <p:spPr>
          <a:xfrm>
            <a:off x="6240426" y="1484820"/>
            <a:ext cx="5470688" cy="4751738"/>
          </a:xfrm>
        </p:spPr>
        <p:txBody>
          <a:bodyPr/>
          <a:lstStyle/>
          <a:p>
            <a:r>
              <a:rPr lang="en-US" dirty="0"/>
              <a:t>The Canadian government, as well as provincial governments in Alberta and Saskatchewan, have provided grant funding for major operating CCS/CCUS projects</a:t>
            </a:r>
          </a:p>
          <a:p>
            <a:r>
              <a:rPr lang="en-US" dirty="0"/>
              <a:t>The United States has been leading in terms of CCS projects, in large part thanks to an established tax credit for CCS (45Q)</a:t>
            </a:r>
          </a:p>
          <a:p>
            <a:r>
              <a:rPr lang="en-US" dirty="0"/>
              <a:t>Norway, the United Kingdom, and the Netherlands have provided state support to CCS projects. </a:t>
            </a:r>
          </a:p>
          <a:p>
            <a:pPr lvl="1"/>
            <a:r>
              <a:rPr lang="en-US" dirty="0"/>
              <a:t>Norway is a regional leader in terms of CCS deployment, with a US$1.8 billion investment in Northern Lights CCS Project </a:t>
            </a:r>
          </a:p>
          <a:p>
            <a:pPr lvl="1"/>
            <a:r>
              <a:rPr lang="en-US" dirty="0"/>
              <a:t>In the United Kingdom, the government has made available US$190 million for CCS research programs and pilot projects </a:t>
            </a:r>
          </a:p>
          <a:p>
            <a:pPr lvl="2"/>
            <a:r>
              <a:rPr lang="en-US" dirty="0"/>
              <a:t>However, development lags due to frequent policy shifts, contract cancellations, and potential UK exit of ETS (post-Brexit) </a:t>
            </a:r>
          </a:p>
          <a:p>
            <a:pPr lvl="1"/>
            <a:r>
              <a:rPr lang="en-US" dirty="0"/>
              <a:t>Netherlands follows next with </a:t>
            </a:r>
            <a:r>
              <a:rPr lang="en-US" dirty="0" err="1"/>
              <a:t>Porthos</a:t>
            </a:r>
            <a:r>
              <a:rPr lang="en-US" dirty="0"/>
              <a:t> and Athos full-scale CCS projects and SOEs3 have played a major role </a:t>
            </a:r>
          </a:p>
          <a:p>
            <a:r>
              <a:rPr lang="en-US" dirty="0"/>
              <a:t>CCS will be needed to support mainland China’s recent commitment to a carbon-neutral future by 2060 and it’s actively developing CCS capacity with seven of eight CCS projects being in construction or planning phase.</a:t>
            </a:r>
          </a:p>
        </p:txBody>
      </p:sp>
      <p:sp>
        <p:nvSpPr>
          <p:cNvPr id="4" name="Footer Placeholder 3">
            <a:extLst>
              <a:ext uri="{FF2B5EF4-FFF2-40B4-BE49-F238E27FC236}">
                <a16:creationId xmlns:a16="http://schemas.microsoft.com/office/drawing/2014/main" id="{4381F88D-680A-4E03-8759-FA110D1B8D8E}"/>
              </a:ext>
            </a:extLst>
          </p:cNvPr>
          <p:cNvSpPr>
            <a:spLocks noGrp="1"/>
          </p:cNvSpPr>
          <p:nvPr>
            <p:ph type="ftr" sz="quarter" idx="12"/>
          </p:nvPr>
        </p:nvSpPr>
        <p:spPr>
          <a:xfrm>
            <a:off x="6240425" y="893"/>
            <a:ext cx="5470688" cy="359906"/>
          </a:xfrm>
        </p:spPr>
        <p:txBody>
          <a:bodyPr/>
          <a:lstStyle/>
          <a:p>
            <a:r>
              <a:rPr lang="en-US" dirty="0"/>
              <a:t>Oil Sands Dialogue | July 2022</a:t>
            </a:r>
          </a:p>
        </p:txBody>
      </p:sp>
      <p:graphicFrame>
        <p:nvGraphicFramePr>
          <p:cNvPr id="12" name="Chart1">
            <a:extLst>
              <a:ext uri="{FF2B5EF4-FFF2-40B4-BE49-F238E27FC236}">
                <a16:creationId xmlns:a16="http://schemas.microsoft.com/office/drawing/2014/main" id="{0C3627A2-E9E1-43C1-A733-C1AD9CC5AFC0}"/>
              </a:ext>
            </a:extLst>
          </p:cNvPr>
          <p:cNvGraphicFramePr>
            <a:graphicFrameLocks noGrp="1"/>
          </p:cNvGraphicFramePr>
          <p:nvPr>
            <p:ph idx="1"/>
            <p:extLst>
              <p:ext uri="{D42A27DB-BD31-4B8C-83A1-F6EECF244321}">
                <p14:modId xmlns:p14="http://schemas.microsoft.com/office/powerpoint/2010/main" val="1049387391"/>
              </p:ext>
            </p:extLst>
          </p:nvPr>
        </p:nvGraphicFramePr>
        <p:xfrm>
          <a:off x="481013" y="1484313"/>
          <a:ext cx="5470525"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6875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D0B49-8933-46F6-BD51-F8AE7D4281AD}"/>
              </a:ext>
            </a:extLst>
          </p:cNvPr>
          <p:cNvSpPr>
            <a:spLocks noGrp="1"/>
          </p:cNvSpPr>
          <p:nvPr>
            <p:ph type="title"/>
          </p:nvPr>
        </p:nvSpPr>
        <p:spPr/>
        <p:txBody>
          <a:bodyPr/>
          <a:lstStyle/>
          <a:p>
            <a:r>
              <a:rPr lang="en-US" dirty="0"/>
              <a:t>Scaled CCS projects deployment will incentivize breakthroughs that will lower future costs and encourage technology breakthroughs </a:t>
            </a:r>
          </a:p>
        </p:txBody>
      </p:sp>
      <p:sp>
        <p:nvSpPr>
          <p:cNvPr id="4" name="Footer Placeholder 3">
            <a:extLst>
              <a:ext uri="{FF2B5EF4-FFF2-40B4-BE49-F238E27FC236}">
                <a16:creationId xmlns:a16="http://schemas.microsoft.com/office/drawing/2014/main" id="{6285207E-8DAE-4FD5-9518-17C97955F794}"/>
              </a:ext>
            </a:extLst>
          </p:cNvPr>
          <p:cNvSpPr>
            <a:spLocks noGrp="1"/>
          </p:cNvSpPr>
          <p:nvPr>
            <p:ph type="ftr" sz="quarter" idx="11"/>
          </p:nvPr>
        </p:nvSpPr>
        <p:spPr/>
        <p:txBody>
          <a:bodyPr/>
          <a:lstStyle/>
          <a:p>
            <a:r>
              <a:rPr lang="en-US" dirty="0"/>
              <a:t>Oil Sands Dialogue | July 2022</a:t>
            </a:r>
          </a:p>
        </p:txBody>
      </p:sp>
      <p:sp>
        <p:nvSpPr>
          <p:cNvPr id="13" name="Rectangle 12">
            <a:extLst>
              <a:ext uri="{FF2B5EF4-FFF2-40B4-BE49-F238E27FC236}">
                <a16:creationId xmlns:a16="http://schemas.microsoft.com/office/drawing/2014/main" id="{CA47CCB6-7443-40C2-BF25-DBF9628264DD}"/>
              </a:ext>
            </a:extLst>
          </p:cNvPr>
          <p:cNvSpPr/>
          <p:nvPr/>
        </p:nvSpPr>
        <p:spPr>
          <a:xfrm>
            <a:off x="482350" y="1488823"/>
            <a:ext cx="11227301"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14" name="txtboxChartTitle">
            <a:extLst>
              <a:ext uri="{FF2B5EF4-FFF2-40B4-BE49-F238E27FC236}">
                <a16:creationId xmlns:a16="http://schemas.microsoft.com/office/drawing/2014/main" id="{0A1ECC93-F026-482B-B38F-EEFE6F484A32}"/>
              </a:ext>
            </a:extLst>
          </p:cNvPr>
          <p:cNvSpPr txBox="1"/>
          <p:nvPr/>
        </p:nvSpPr>
        <p:spPr>
          <a:xfrm>
            <a:off x="484610" y="1487596"/>
            <a:ext cx="11227301" cy="287925"/>
          </a:xfrm>
          <a:prstGeom prst="rect">
            <a:avLst/>
          </a:prstGeom>
          <a:solidFill>
            <a:srgbClr val="7F8080"/>
          </a:solidFill>
          <a:ln w="9525" cmpd="sng">
            <a:noFill/>
            <a:prstDash val="solid"/>
            <a:headEnd type="none" w="med" len="med"/>
            <a:tailEnd type="triangle" w="med" len="med"/>
          </a:ln>
        </p:spPr>
        <p:txBody>
          <a:bodyPr wrap="square" lIns="76160" tIns="0" rIns="7616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eaLnBrk="0" hangingPunct="0">
              <a:lnSpc>
                <a:spcPct val="90000"/>
              </a:lnSpc>
              <a:spcBef>
                <a:spcPct val="50000"/>
              </a:spcBef>
            </a:pPr>
            <a:r>
              <a:rPr lang="en-US" altLang="en-US" sz="1200" b="1" dirty="0">
                <a:solidFill>
                  <a:schemeClr val="bg1"/>
                </a:solidFill>
              </a:rPr>
              <a:t>CCS/CCUS technology development activity and cost reduction opportunities</a:t>
            </a:r>
          </a:p>
        </p:txBody>
      </p:sp>
      <p:sp>
        <p:nvSpPr>
          <p:cNvPr id="15" name="txtboxCopyrightLine">
            <a:extLst>
              <a:ext uri="{FF2B5EF4-FFF2-40B4-BE49-F238E27FC236}">
                <a16:creationId xmlns:a16="http://schemas.microsoft.com/office/drawing/2014/main" id="{7B0F1F64-4CA7-4FCF-B4B1-518AAACD8A18}"/>
              </a:ext>
            </a:extLst>
          </p:cNvPr>
          <p:cNvSpPr txBox="1"/>
          <p:nvPr/>
        </p:nvSpPr>
        <p:spPr>
          <a:xfrm>
            <a:off x="480889" y="5869023"/>
            <a:ext cx="8872383"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t>Source: IHS Markit</a:t>
            </a:r>
          </a:p>
        </p:txBody>
      </p:sp>
      <p:sp>
        <p:nvSpPr>
          <p:cNvPr id="16" name="txtboxCopyrightLine">
            <a:extLst>
              <a:ext uri="{FF2B5EF4-FFF2-40B4-BE49-F238E27FC236}">
                <a16:creationId xmlns:a16="http://schemas.microsoft.com/office/drawing/2014/main" id="{8CABC308-0DDD-457C-8CA3-D65894C12329}"/>
              </a:ext>
            </a:extLst>
          </p:cNvPr>
          <p:cNvSpPr txBox="1"/>
          <p:nvPr/>
        </p:nvSpPr>
        <p:spPr>
          <a:xfrm>
            <a:off x="10371944" y="5869023"/>
            <a:ext cx="1347901"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sp>
        <p:nvSpPr>
          <p:cNvPr id="17" name="Rectangle 16">
            <a:extLst>
              <a:ext uri="{FF2B5EF4-FFF2-40B4-BE49-F238E27FC236}">
                <a16:creationId xmlns:a16="http://schemas.microsoft.com/office/drawing/2014/main" id="{E24C1853-CBA2-46CA-9895-7177FBD366C2}"/>
              </a:ext>
            </a:extLst>
          </p:cNvPr>
          <p:cNvSpPr/>
          <p:nvPr/>
        </p:nvSpPr>
        <p:spPr>
          <a:xfrm>
            <a:off x="1755713" y="2035554"/>
            <a:ext cx="5613402" cy="3977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a:solidFill>
                  <a:srgbClr val="FFFFFF"/>
                </a:solidFill>
                <a:latin typeface="Arial"/>
              </a:rPr>
              <a:t>CO</a:t>
            </a:r>
            <a:r>
              <a:rPr lang="en-US" sz="1200" baseline="-25000">
                <a:solidFill>
                  <a:srgbClr val="FFFFFF"/>
                </a:solidFill>
                <a:latin typeface="Arial"/>
              </a:rPr>
              <a:t>2</a:t>
            </a:r>
            <a:r>
              <a:rPr lang="en-US" sz="1200">
                <a:solidFill>
                  <a:srgbClr val="FFFFFF"/>
                </a:solidFill>
                <a:latin typeface="Arial"/>
              </a:rPr>
              <a:t> capture</a:t>
            </a:r>
          </a:p>
        </p:txBody>
      </p:sp>
      <p:sp>
        <p:nvSpPr>
          <p:cNvPr id="18" name="Rectangle 17">
            <a:extLst>
              <a:ext uri="{FF2B5EF4-FFF2-40B4-BE49-F238E27FC236}">
                <a16:creationId xmlns:a16="http://schemas.microsoft.com/office/drawing/2014/main" id="{E8940AAB-87A9-4D98-A362-5C44D3EC98B2}"/>
              </a:ext>
            </a:extLst>
          </p:cNvPr>
          <p:cNvSpPr/>
          <p:nvPr/>
        </p:nvSpPr>
        <p:spPr>
          <a:xfrm>
            <a:off x="8959443" y="2035554"/>
            <a:ext cx="2659410" cy="3977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a:solidFill>
                  <a:srgbClr val="FFFFFF"/>
                </a:solidFill>
                <a:latin typeface="Arial"/>
              </a:rPr>
              <a:t>CO</a:t>
            </a:r>
            <a:r>
              <a:rPr lang="en-US" sz="1200" baseline="-25000">
                <a:solidFill>
                  <a:srgbClr val="FFFFFF"/>
                </a:solidFill>
                <a:latin typeface="Arial"/>
              </a:rPr>
              <a:t>2</a:t>
            </a:r>
            <a:r>
              <a:rPr lang="en-US" sz="1200">
                <a:solidFill>
                  <a:srgbClr val="FFFFFF"/>
                </a:solidFill>
                <a:latin typeface="Arial"/>
              </a:rPr>
              <a:t> sequestration and utilization</a:t>
            </a:r>
          </a:p>
        </p:txBody>
      </p:sp>
      <p:sp>
        <p:nvSpPr>
          <p:cNvPr id="19" name="Rectangle 18">
            <a:extLst>
              <a:ext uri="{FF2B5EF4-FFF2-40B4-BE49-F238E27FC236}">
                <a16:creationId xmlns:a16="http://schemas.microsoft.com/office/drawing/2014/main" id="{3690D0D1-47CD-41E9-9814-8CDAC30C2DD6}"/>
              </a:ext>
            </a:extLst>
          </p:cNvPr>
          <p:cNvSpPr/>
          <p:nvPr/>
        </p:nvSpPr>
        <p:spPr>
          <a:xfrm>
            <a:off x="7620550" y="2035554"/>
            <a:ext cx="1217770" cy="3977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srgbClr val="FFFFFF"/>
                </a:solidFill>
                <a:latin typeface="Arial"/>
              </a:rPr>
              <a:t>CO</a:t>
            </a:r>
            <a:r>
              <a:rPr lang="en-US" sz="1200" baseline="-25000" dirty="0">
                <a:solidFill>
                  <a:srgbClr val="FFFFFF"/>
                </a:solidFill>
                <a:latin typeface="Arial"/>
              </a:rPr>
              <a:t>2</a:t>
            </a:r>
            <a:r>
              <a:rPr lang="en-US" sz="1200" dirty="0">
                <a:solidFill>
                  <a:srgbClr val="FFFFFF"/>
                </a:solidFill>
                <a:latin typeface="Arial"/>
              </a:rPr>
              <a:t> transport</a:t>
            </a:r>
          </a:p>
        </p:txBody>
      </p:sp>
      <p:sp>
        <p:nvSpPr>
          <p:cNvPr id="20" name="Rectangle 19">
            <a:extLst>
              <a:ext uri="{FF2B5EF4-FFF2-40B4-BE49-F238E27FC236}">
                <a16:creationId xmlns:a16="http://schemas.microsoft.com/office/drawing/2014/main" id="{9D094CC2-7385-45C3-8419-16EE1C6A8B4D}"/>
              </a:ext>
            </a:extLst>
          </p:cNvPr>
          <p:cNvSpPr/>
          <p:nvPr/>
        </p:nvSpPr>
        <p:spPr>
          <a:xfrm>
            <a:off x="1755915" y="2982878"/>
            <a:ext cx="1224003" cy="83891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Reduce regeneration energy load</a:t>
            </a:r>
          </a:p>
        </p:txBody>
      </p:sp>
      <p:sp>
        <p:nvSpPr>
          <p:cNvPr id="21" name="Rectangle 20">
            <a:extLst>
              <a:ext uri="{FF2B5EF4-FFF2-40B4-BE49-F238E27FC236}">
                <a16:creationId xmlns:a16="http://schemas.microsoft.com/office/drawing/2014/main" id="{1FBF0AAA-7DFB-4A01-812C-2018D248C565}"/>
              </a:ext>
            </a:extLst>
          </p:cNvPr>
          <p:cNvSpPr/>
          <p:nvPr/>
        </p:nvSpPr>
        <p:spPr>
          <a:xfrm>
            <a:off x="7622531" y="2982879"/>
            <a:ext cx="1217769" cy="269457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Leveraging economies of scale via common infrastructure, government guarantees, and minimizing the time between infrastructure construction and full utilization. </a:t>
            </a:r>
            <a:endParaRPr lang="en-US" sz="1200">
              <a:solidFill>
                <a:schemeClr val="tx1">
                  <a:lumMod val="75000"/>
                  <a:lumOff val="25000"/>
                </a:schemeClr>
              </a:solidFill>
              <a:latin typeface="Arial"/>
            </a:endParaRPr>
          </a:p>
        </p:txBody>
      </p:sp>
      <p:sp>
        <p:nvSpPr>
          <p:cNvPr id="22" name="Rectangle 21">
            <a:extLst>
              <a:ext uri="{FF2B5EF4-FFF2-40B4-BE49-F238E27FC236}">
                <a16:creationId xmlns:a16="http://schemas.microsoft.com/office/drawing/2014/main" id="{B9100B12-8788-4B63-8001-A4AB41F58A57}"/>
              </a:ext>
            </a:extLst>
          </p:cNvPr>
          <p:cNvSpPr/>
          <p:nvPr/>
        </p:nvSpPr>
        <p:spPr>
          <a:xfrm>
            <a:off x="7620551" y="2499311"/>
            <a:ext cx="1217768" cy="397796"/>
          </a:xfrm>
          <a:prstGeom prst="rect">
            <a:avLst/>
          </a:prstGeom>
          <a:solidFill>
            <a:srgbClr val="00B050"/>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schemeClr val="tx1">
                    <a:lumMod val="75000"/>
                    <a:lumOff val="25000"/>
                  </a:schemeClr>
                </a:solidFill>
                <a:latin typeface="Arial"/>
              </a:rPr>
              <a:t>Hub development</a:t>
            </a:r>
          </a:p>
        </p:txBody>
      </p:sp>
      <p:sp>
        <p:nvSpPr>
          <p:cNvPr id="23" name="Rectangle 22">
            <a:extLst>
              <a:ext uri="{FF2B5EF4-FFF2-40B4-BE49-F238E27FC236}">
                <a16:creationId xmlns:a16="http://schemas.microsoft.com/office/drawing/2014/main" id="{72EA5A1D-6AB8-48B2-8635-9CD0FCF49AE6}"/>
              </a:ext>
            </a:extLst>
          </p:cNvPr>
          <p:cNvSpPr/>
          <p:nvPr/>
        </p:nvSpPr>
        <p:spPr>
          <a:xfrm>
            <a:off x="1761064" y="2504523"/>
            <a:ext cx="1219040" cy="397795"/>
          </a:xfrm>
          <a:prstGeom prst="rect">
            <a:avLst/>
          </a:prstGeom>
          <a:solidFill>
            <a:srgbClr val="00B050"/>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a:solidFill>
                  <a:schemeClr val="tx1">
                    <a:lumMod val="75000"/>
                    <a:lumOff val="25000"/>
                  </a:schemeClr>
                </a:solidFill>
                <a:latin typeface="Arial"/>
              </a:rPr>
              <a:t>Absorption</a:t>
            </a:r>
          </a:p>
        </p:txBody>
      </p:sp>
      <p:sp>
        <p:nvSpPr>
          <p:cNvPr id="24" name="Rectangle 23">
            <a:extLst>
              <a:ext uri="{FF2B5EF4-FFF2-40B4-BE49-F238E27FC236}">
                <a16:creationId xmlns:a16="http://schemas.microsoft.com/office/drawing/2014/main" id="{66E8EF74-5933-4BF0-8DAA-A5476B6FE6A9}"/>
              </a:ext>
            </a:extLst>
          </p:cNvPr>
          <p:cNvSpPr/>
          <p:nvPr/>
        </p:nvSpPr>
        <p:spPr>
          <a:xfrm>
            <a:off x="3221353" y="2504523"/>
            <a:ext cx="1219040" cy="397795"/>
          </a:xfrm>
          <a:prstGeom prst="rect">
            <a:avLst/>
          </a:prstGeom>
          <a:solidFill>
            <a:srgbClr val="00B050"/>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a:solidFill>
                  <a:schemeClr val="tx1">
                    <a:lumMod val="75000"/>
                    <a:lumOff val="25000"/>
                  </a:schemeClr>
                </a:solidFill>
                <a:latin typeface="Arial"/>
              </a:rPr>
              <a:t>Adsorption</a:t>
            </a:r>
          </a:p>
        </p:txBody>
      </p:sp>
      <p:sp>
        <p:nvSpPr>
          <p:cNvPr id="25" name="Rectangle 24">
            <a:extLst>
              <a:ext uri="{FF2B5EF4-FFF2-40B4-BE49-F238E27FC236}">
                <a16:creationId xmlns:a16="http://schemas.microsoft.com/office/drawing/2014/main" id="{9F7B4942-B96F-4002-849C-5C1E709457DF}"/>
              </a:ext>
            </a:extLst>
          </p:cNvPr>
          <p:cNvSpPr/>
          <p:nvPr/>
        </p:nvSpPr>
        <p:spPr>
          <a:xfrm>
            <a:off x="4691164" y="2504523"/>
            <a:ext cx="1219040" cy="397795"/>
          </a:xfrm>
          <a:prstGeom prst="rect">
            <a:avLst/>
          </a:prstGeom>
          <a:solidFill>
            <a:srgbClr val="00B050"/>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a:solidFill>
                  <a:schemeClr val="tx1">
                    <a:lumMod val="75000"/>
                    <a:lumOff val="25000"/>
                  </a:schemeClr>
                </a:solidFill>
                <a:latin typeface="Arial"/>
              </a:rPr>
              <a:t>Membrane</a:t>
            </a:r>
          </a:p>
        </p:txBody>
      </p:sp>
      <p:sp>
        <p:nvSpPr>
          <p:cNvPr id="26" name="Rectangle 25">
            <a:extLst>
              <a:ext uri="{FF2B5EF4-FFF2-40B4-BE49-F238E27FC236}">
                <a16:creationId xmlns:a16="http://schemas.microsoft.com/office/drawing/2014/main" id="{D080F208-1018-4E12-8637-1DF3040B7A8D}"/>
              </a:ext>
            </a:extLst>
          </p:cNvPr>
          <p:cNvSpPr/>
          <p:nvPr/>
        </p:nvSpPr>
        <p:spPr>
          <a:xfrm>
            <a:off x="6151346" y="2504523"/>
            <a:ext cx="1217769" cy="397795"/>
          </a:xfrm>
          <a:prstGeom prst="rect">
            <a:avLst/>
          </a:prstGeom>
          <a:solidFill>
            <a:srgbClr val="00B050"/>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a:solidFill>
                  <a:schemeClr val="tx1">
                    <a:lumMod val="75000"/>
                    <a:lumOff val="25000"/>
                  </a:schemeClr>
                </a:solidFill>
                <a:latin typeface="Arial"/>
              </a:rPr>
              <a:t>Cryogenic</a:t>
            </a:r>
          </a:p>
        </p:txBody>
      </p:sp>
      <p:sp>
        <p:nvSpPr>
          <p:cNvPr id="27" name="Rectangle 26">
            <a:extLst>
              <a:ext uri="{FF2B5EF4-FFF2-40B4-BE49-F238E27FC236}">
                <a16:creationId xmlns:a16="http://schemas.microsoft.com/office/drawing/2014/main" id="{C9F63981-4F4E-46F5-9824-D23D626BCE89}"/>
              </a:ext>
            </a:extLst>
          </p:cNvPr>
          <p:cNvSpPr/>
          <p:nvPr/>
        </p:nvSpPr>
        <p:spPr>
          <a:xfrm>
            <a:off x="3220910" y="2982878"/>
            <a:ext cx="1219040" cy="83891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Increase of capture capacity</a:t>
            </a:r>
          </a:p>
        </p:txBody>
      </p:sp>
      <p:sp>
        <p:nvSpPr>
          <p:cNvPr id="28" name="Rectangle 27">
            <a:extLst>
              <a:ext uri="{FF2B5EF4-FFF2-40B4-BE49-F238E27FC236}">
                <a16:creationId xmlns:a16="http://schemas.microsoft.com/office/drawing/2014/main" id="{D8925039-6BAC-4970-87FE-8CA566107F46}"/>
              </a:ext>
            </a:extLst>
          </p:cNvPr>
          <p:cNvSpPr/>
          <p:nvPr/>
        </p:nvSpPr>
        <p:spPr>
          <a:xfrm>
            <a:off x="4692482" y="2982878"/>
            <a:ext cx="1217769" cy="83891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Increase of separation efficiency</a:t>
            </a:r>
          </a:p>
        </p:txBody>
      </p:sp>
      <p:sp>
        <p:nvSpPr>
          <p:cNvPr id="29" name="Rectangle 28">
            <a:extLst>
              <a:ext uri="{FF2B5EF4-FFF2-40B4-BE49-F238E27FC236}">
                <a16:creationId xmlns:a16="http://schemas.microsoft.com/office/drawing/2014/main" id="{729F44C1-E540-4A92-93FA-6D0660527B0F}"/>
              </a:ext>
            </a:extLst>
          </p:cNvPr>
          <p:cNvSpPr/>
          <p:nvPr/>
        </p:nvSpPr>
        <p:spPr>
          <a:xfrm>
            <a:off x="6151454" y="2982878"/>
            <a:ext cx="1219039" cy="83891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Reduction of cooling load</a:t>
            </a:r>
          </a:p>
        </p:txBody>
      </p:sp>
      <p:sp>
        <p:nvSpPr>
          <p:cNvPr id="30" name="Rectangle 29">
            <a:extLst>
              <a:ext uri="{FF2B5EF4-FFF2-40B4-BE49-F238E27FC236}">
                <a16:creationId xmlns:a16="http://schemas.microsoft.com/office/drawing/2014/main" id="{B8299A17-871E-4254-85C6-02078890FA4A}"/>
              </a:ext>
            </a:extLst>
          </p:cNvPr>
          <p:cNvSpPr/>
          <p:nvPr/>
        </p:nvSpPr>
        <p:spPr>
          <a:xfrm>
            <a:off x="1755713" y="3914192"/>
            <a:ext cx="1221971" cy="17632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200" dirty="0">
                <a:solidFill>
                  <a:schemeClr val="tx1">
                    <a:lumMod val="75000"/>
                    <a:lumOff val="25000"/>
                  </a:schemeClr>
                </a:solidFill>
              </a:rPr>
              <a:t>New solvent chemistries </a:t>
            </a:r>
          </a:p>
          <a:p>
            <a:pPr lvl="0" algn="ctr">
              <a:defRPr/>
            </a:pPr>
            <a:r>
              <a:rPr lang="en-US" sz="1200" dirty="0">
                <a:solidFill>
                  <a:schemeClr val="tx1">
                    <a:lumMod val="75000"/>
                    <a:lumOff val="25000"/>
                  </a:schemeClr>
                </a:solidFill>
              </a:rPr>
              <a:t>New regeneration methods </a:t>
            </a:r>
            <a:endParaRPr lang="en-US" sz="1200" dirty="0">
              <a:solidFill>
                <a:schemeClr val="tx1">
                  <a:lumMod val="75000"/>
                  <a:lumOff val="25000"/>
                </a:schemeClr>
              </a:solidFill>
              <a:latin typeface="Arial"/>
            </a:endParaRPr>
          </a:p>
        </p:txBody>
      </p:sp>
      <p:sp>
        <p:nvSpPr>
          <p:cNvPr id="31" name="Rectangle 30">
            <a:extLst>
              <a:ext uri="{FF2B5EF4-FFF2-40B4-BE49-F238E27FC236}">
                <a16:creationId xmlns:a16="http://schemas.microsoft.com/office/drawing/2014/main" id="{D4928D59-7E4E-476F-970C-1CDA3792972C}"/>
              </a:ext>
            </a:extLst>
          </p:cNvPr>
          <p:cNvSpPr/>
          <p:nvPr/>
        </p:nvSpPr>
        <p:spPr>
          <a:xfrm>
            <a:off x="3220910" y="3914192"/>
            <a:ext cx="1219040" cy="17632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New sorbent materials </a:t>
            </a:r>
          </a:p>
          <a:p>
            <a:pPr lvl="0" algn="ctr">
              <a:defRPr/>
            </a:pPr>
            <a:r>
              <a:rPr lang="en-US" sz="1200">
                <a:solidFill>
                  <a:schemeClr val="tx1">
                    <a:lumMod val="75000"/>
                    <a:lumOff val="25000"/>
                  </a:schemeClr>
                </a:solidFill>
              </a:rPr>
              <a:t>More efficient reactor designs</a:t>
            </a:r>
            <a:endParaRPr lang="en-US" sz="1200">
              <a:solidFill>
                <a:schemeClr val="tx1">
                  <a:lumMod val="75000"/>
                  <a:lumOff val="25000"/>
                </a:schemeClr>
              </a:solidFill>
              <a:latin typeface="Arial"/>
            </a:endParaRPr>
          </a:p>
        </p:txBody>
      </p:sp>
      <p:sp>
        <p:nvSpPr>
          <p:cNvPr id="32" name="Rectangle 31">
            <a:extLst>
              <a:ext uri="{FF2B5EF4-FFF2-40B4-BE49-F238E27FC236}">
                <a16:creationId xmlns:a16="http://schemas.microsoft.com/office/drawing/2014/main" id="{1314C4A0-9BA1-445F-8FE7-0A4AF82C1CA1}"/>
              </a:ext>
            </a:extLst>
          </p:cNvPr>
          <p:cNvSpPr/>
          <p:nvPr/>
        </p:nvSpPr>
        <p:spPr>
          <a:xfrm>
            <a:off x="4692482" y="3914192"/>
            <a:ext cx="1217769" cy="17632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New membrane materials</a:t>
            </a:r>
          </a:p>
          <a:p>
            <a:pPr lvl="0" algn="ctr">
              <a:defRPr/>
            </a:pPr>
            <a:r>
              <a:rPr lang="en-US" sz="1200">
                <a:solidFill>
                  <a:schemeClr val="tx1">
                    <a:lumMod val="75000"/>
                    <a:lumOff val="25000"/>
                  </a:schemeClr>
                </a:solidFill>
              </a:rPr>
              <a:t>Optimize membrane unit configurations</a:t>
            </a:r>
            <a:endParaRPr lang="en-US" sz="1200">
              <a:solidFill>
                <a:schemeClr val="tx1">
                  <a:lumMod val="75000"/>
                  <a:lumOff val="25000"/>
                </a:schemeClr>
              </a:solidFill>
              <a:latin typeface="Arial"/>
            </a:endParaRPr>
          </a:p>
        </p:txBody>
      </p:sp>
      <p:sp>
        <p:nvSpPr>
          <p:cNvPr id="33" name="Rectangle 32">
            <a:extLst>
              <a:ext uri="{FF2B5EF4-FFF2-40B4-BE49-F238E27FC236}">
                <a16:creationId xmlns:a16="http://schemas.microsoft.com/office/drawing/2014/main" id="{69A27AD1-40F9-4205-BB5F-3A0DF6AEEB87}"/>
              </a:ext>
            </a:extLst>
          </p:cNvPr>
          <p:cNvSpPr/>
          <p:nvPr/>
        </p:nvSpPr>
        <p:spPr>
          <a:xfrm>
            <a:off x="6151347" y="3914192"/>
            <a:ext cx="1217769" cy="17632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Synergies with other processes or technologies (e.g., renewables)</a:t>
            </a:r>
          </a:p>
          <a:p>
            <a:pPr lvl="0" algn="ctr">
              <a:defRPr/>
            </a:pPr>
            <a:r>
              <a:rPr lang="en-US" sz="1200">
                <a:solidFill>
                  <a:schemeClr val="tx1">
                    <a:lumMod val="75000"/>
                    <a:lumOff val="25000"/>
                  </a:schemeClr>
                </a:solidFill>
              </a:rPr>
              <a:t> Process intensification</a:t>
            </a:r>
            <a:endParaRPr lang="en-US" sz="1200">
              <a:solidFill>
                <a:schemeClr val="tx1">
                  <a:lumMod val="75000"/>
                  <a:lumOff val="25000"/>
                </a:schemeClr>
              </a:solidFill>
              <a:latin typeface="Arial"/>
            </a:endParaRPr>
          </a:p>
        </p:txBody>
      </p:sp>
      <p:sp>
        <p:nvSpPr>
          <p:cNvPr id="34" name="Rectangle 33">
            <a:extLst>
              <a:ext uri="{FF2B5EF4-FFF2-40B4-BE49-F238E27FC236}">
                <a16:creationId xmlns:a16="http://schemas.microsoft.com/office/drawing/2014/main" id="{AE57EFAB-ECCA-4F89-BF22-585549703216}"/>
              </a:ext>
            </a:extLst>
          </p:cNvPr>
          <p:cNvSpPr/>
          <p:nvPr/>
        </p:nvSpPr>
        <p:spPr>
          <a:xfrm>
            <a:off x="8975769" y="2517364"/>
            <a:ext cx="1226186" cy="376567"/>
          </a:xfrm>
          <a:prstGeom prst="rect">
            <a:avLst/>
          </a:prstGeom>
          <a:solidFill>
            <a:srgbClr val="00B050"/>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a:solidFill>
                  <a:schemeClr val="tx1">
                    <a:lumMod val="75000"/>
                    <a:lumOff val="25000"/>
                  </a:schemeClr>
                </a:solidFill>
                <a:latin typeface="Arial"/>
              </a:rPr>
              <a:t>Storing CO</a:t>
            </a:r>
            <a:r>
              <a:rPr lang="en-US" sz="1200" baseline="-25000">
                <a:solidFill>
                  <a:schemeClr val="tx1">
                    <a:lumMod val="75000"/>
                    <a:lumOff val="25000"/>
                  </a:schemeClr>
                </a:solidFill>
                <a:latin typeface="Arial"/>
              </a:rPr>
              <a:t>2</a:t>
            </a:r>
            <a:r>
              <a:rPr lang="en-US" sz="1200">
                <a:solidFill>
                  <a:schemeClr val="tx1">
                    <a:lumMod val="75000"/>
                    <a:lumOff val="25000"/>
                  </a:schemeClr>
                </a:solidFill>
                <a:latin typeface="Arial"/>
              </a:rPr>
              <a:t> in products</a:t>
            </a:r>
          </a:p>
        </p:txBody>
      </p:sp>
      <p:sp>
        <p:nvSpPr>
          <p:cNvPr id="35" name="Rectangle 34">
            <a:extLst>
              <a:ext uri="{FF2B5EF4-FFF2-40B4-BE49-F238E27FC236}">
                <a16:creationId xmlns:a16="http://schemas.microsoft.com/office/drawing/2014/main" id="{A4B4FD24-CD8C-4A77-A1E6-BC0BD7426337}"/>
              </a:ext>
            </a:extLst>
          </p:cNvPr>
          <p:cNvSpPr/>
          <p:nvPr/>
        </p:nvSpPr>
        <p:spPr>
          <a:xfrm>
            <a:off x="8975769" y="2984606"/>
            <a:ext cx="1224103" cy="83891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Improvement of chemical processes</a:t>
            </a:r>
          </a:p>
        </p:txBody>
      </p:sp>
      <p:grpSp>
        <p:nvGrpSpPr>
          <p:cNvPr id="36" name="Group 35">
            <a:extLst>
              <a:ext uri="{FF2B5EF4-FFF2-40B4-BE49-F238E27FC236}">
                <a16:creationId xmlns:a16="http://schemas.microsoft.com/office/drawing/2014/main" id="{D1D2BA2C-3B97-4974-A84E-AB1C5CD49BD2}"/>
              </a:ext>
            </a:extLst>
          </p:cNvPr>
          <p:cNvGrpSpPr/>
          <p:nvPr/>
        </p:nvGrpSpPr>
        <p:grpSpPr>
          <a:xfrm>
            <a:off x="575219" y="2513521"/>
            <a:ext cx="1073219" cy="3162487"/>
            <a:chOff x="419100" y="2214775"/>
            <a:chExt cx="1735524" cy="1578959"/>
          </a:xfrm>
        </p:grpSpPr>
        <p:sp>
          <p:nvSpPr>
            <p:cNvPr id="37" name="Rectangle 36">
              <a:extLst>
                <a:ext uri="{FF2B5EF4-FFF2-40B4-BE49-F238E27FC236}">
                  <a16:creationId xmlns:a16="http://schemas.microsoft.com/office/drawing/2014/main" id="{D4A6D1D3-E03D-404C-8090-8CA57950AFA6}"/>
                </a:ext>
              </a:extLst>
            </p:cNvPr>
            <p:cNvSpPr/>
            <p:nvPr/>
          </p:nvSpPr>
          <p:spPr>
            <a:xfrm>
              <a:off x="419100" y="2913377"/>
              <a:ext cx="1735472" cy="880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US" sz="1200">
                  <a:solidFill>
                    <a:srgbClr val="FFFFFF"/>
                  </a:solidFill>
                  <a:latin typeface="Arial"/>
                </a:rPr>
                <a:t>Example activities</a:t>
              </a:r>
            </a:p>
          </p:txBody>
        </p:sp>
        <p:sp>
          <p:nvSpPr>
            <p:cNvPr id="38" name="Rectangle 37">
              <a:extLst>
                <a:ext uri="{FF2B5EF4-FFF2-40B4-BE49-F238E27FC236}">
                  <a16:creationId xmlns:a16="http://schemas.microsoft.com/office/drawing/2014/main" id="{233258A0-0B06-414F-B57F-DA9AFEE3C089}"/>
                </a:ext>
              </a:extLst>
            </p:cNvPr>
            <p:cNvSpPr/>
            <p:nvPr/>
          </p:nvSpPr>
          <p:spPr>
            <a:xfrm>
              <a:off x="419100" y="2214775"/>
              <a:ext cx="1735524" cy="6545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US" sz="1200" dirty="0">
                  <a:solidFill>
                    <a:srgbClr val="FFFFFF"/>
                  </a:solidFill>
                  <a:latin typeface="Arial"/>
                </a:rPr>
                <a:t>Key technologies and reduction drivers</a:t>
              </a:r>
            </a:p>
          </p:txBody>
        </p:sp>
      </p:grpSp>
      <p:sp>
        <p:nvSpPr>
          <p:cNvPr id="39" name="Rectangle 38">
            <a:extLst>
              <a:ext uri="{FF2B5EF4-FFF2-40B4-BE49-F238E27FC236}">
                <a16:creationId xmlns:a16="http://schemas.microsoft.com/office/drawing/2014/main" id="{DBC00866-94FD-4716-B6F2-126DA92C98F0}"/>
              </a:ext>
            </a:extLst>
          </p:cNvPr>
          <p:cNvSpPr/>
          <p:nvPr/>
        </p:nvSpPr>
        <p:spPr>
          <a:xfrm>
            <a:off x="8975769" y="3915165"/>
            <a:ext cx="1224103" cy="17632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a:solidFill>
                  <a:schemeClr val="tx1">
                    <a:lumMod val="75000"/>
                    <a:lumOff val="25000"/>
                  </a:schemeClr>
                </a:solidFill>
              </a:rPr>
              <a:t>Replacing carbon-intensive products with low carbon alternatives</a:t>
            </a:r>
            <a:endParaRPr lang="en-US" sz="1200">
              <a:solidFill>
                <a:schemeClr val="tx1">
                  <a:lumMod val="75000"/>
                  <a:lumOff val="25000"/>
                </a:schemeClr>
              </a:solidFill>
              <a:latin typeface="Arial"/>
            </a:endParaRPr>
          </a:p>
        </p:txBody>
      </p:sp>
      <p:sp>
        <p:nvSpPr>
          <p:cNvPr id="40" name="Rectangle 39">
            <a:extLst>
              <a:ext uri="{FF2B5EF4-FFF2-40B4-BE49-F238E27FC236}">
                <a16:creationId xmlns:a16="http://schemas.microsoft.com/office/drawing/2014/main" id="{B2FEC48B-D5D0-4E5A-B9AC-5669B8266CD1}"/>
              </a:ext>
            </a:extLst>
          </p:cNvPr>
          <p:cNvSpPr/>
          <p:nvPr/>
        </p:nvSpPr>
        <p:spPr>
          <a:xfrm>
            <a:off x="10305047" y="3914192"/>
            <a:ext cx="1313806" cy="17632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schemeClr val="tx1">
                    <a:lumMod val="75000"/>
                    <a:lumOff val="25000"/>
                  </a:schemeClr>
                </a:solidFill>
              </a:rPr>
              <a:t>Use of CO</a:t>
            </a:r>
            <a:r>
              <a:rPr lang="en-US" sz="1200" baseline="-25000" dirty="0">
                <a:solidFill>
                  <a:schemeClr val="tx1">
                    <a:lumMod val="75000"/>
                    <a:lumOff val="25000"/>
                  </a:schemeClr>
                </a:solidFill>
              </a:rPr>
              <a:t>2</a:t>
            </a:r>
            <a:r>
              <a:rPr lang="en-US" sz="1200" dirty="0">
                <a:solidFill>
                  <a:schemeClr val="tx1">
                    <a:lumMod val="75000"/>
                    <a:lumOff val="25000"/>
                  </a:schemeClr>
                </a:solidFill>
              </a:rPr>
              <a:t> as the feedstock for production of hydrocarbons and petrochemicals</a:t>
            </a:r>
            <a:endParaRPr lang="en-US" sz="1200" dirty="0">
              <a:solidFill>
                <a:schemeClr val="tx1">
                  <a:lumMod val="75000"/>
                  <a:lumOff val="25000"/>
                </a:schemeClr>
              </a:solidFill>
              <a:latin typeface="Arial"/>
            </a:endParaRPr>
          </a:p>
        </p:txBody>
      </p:sp>
      <p:sp>
        <p:nvSpPr>
          <p:cNvPr id="41" name="Rectangle 40">
            <a:extLst>
              <a:ext uri="{FF2B5EF4-FFF2-40B4-BE49-F238E27FC236}">
                <a16:creationId xmlns:a16="http://schemas.microsoft.com/office/drawing/2014/main" id="{F525A7E0-D547-4749-8689-3E0E6C5971F7}"/>
              </a:ext>
            </a:extLst>
          </p:cNvPr>
          <p:cNvSpPr/>
          <p:nvPr/>
        </p:nvSpPr>
        <p:spPr>
          <a:xfrm>
            <a:off x="10302707" y="2534335"/>
            <a:ext cx="1314075" cy="367983"/>
          </a:xfrm>
          <a:prstGeom prst="rect">
            <a:avLst/>
          </a:prstGeom>
          <a:solidFill>
            <a:srgbClr val="00B050"/>
          </a:solidFill>
          <a:ln>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schemeClr val="tx1">
                    <a:lumMod val="75000"/>
                    <a:lumOff val="25000"/>
                  </a:schemeClr>
                </a:solidFill>
                <a:latin typeface="Arial"/>
              </a:rPr>
              <a:t>Use of CO</a:t>
            </a:r>
            <a:r>
              <a:rPr lang="en-US" sz="1200" baseline="-25000" dirty="0">
                <a:solidFill>
                  <a:schemeClr val="tx1">
                    <a:lumMod val="75000"/>
                    <a:lumOff val="25000"/>
                  </a:schemeClr>
                </a:solidFill>
                <a:latin typeface="Arial"/>
              </a:rPr>
              <a:t>2</a:t>
            </a:r>
            <a:r>
              <a:rPr lang="en-US" sz="1200" dirty="0">
                <a:solidFill>
                  <a:schemeClr val="tx1">
                    <a:lumMod val="75000"/>
                    <a:lumOff val="25000"/>
                  </a:schemeClr>
                </a:solidFill>
                <a:latin typeface="Arial"/>
              </a:rPr>
              <a:t> as feedstock </a:t>
            </a:r>
          </a:p>
        </p:txBody>
      </p:sp>
      <p:sp>
        <p:nvSpPr>
          <p:cNvPr id="42" name="Rectangle 41">
            <a:extLst>
              <a:ext uri="{FF2B5EF4-FFF2-40B4-BE49-F238E27FC236}">
                <a16:creationId xmlns:a16="http://schemas.microsoft.com/office/drawing/2014/main" id="{5C546CA8-F9FD-4E39-8CAB-8838F4728803}"/>
              </a:ext>
            </a:extLst>
          </p:cNvPr>
          <p:cNvSpPr/>
          <p:nvPr/>
        </p:nvSpPr>
        <p:spPr>
          <a:xfrm>
            <a:off x="10305047" y="2982878"/>
            <a:ext cx="1314076" cy="83891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schemeClr val="tx1">
                    <a:lumMod val="75000"/>
                    <a:lumOff val="25000"/>
                  </a:schemeClr>
                </a:solidFill>
              </a:rPr>
              <a:t>Reduction of processes’ energy intensity </a:t>
            </a:r>
          </a:p>
        </p:txBody>
      </p:sp>
    </p:spTree>
    <p:extLst>
      <p:ext uri="{BB962C8B-B14F-4D97-AF65-F5344CB8AC3E}">
        <p14:creationId xmlns:p14="http://schemas.microsoft.com/office/powerpoint/2010/main" val="101827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CCB3-AA80-41E8-A35A-CAFFAE0D917E}"/>
              </a:ext>
            </a:extLst>
          </p:cNvPr>
          <p:cNvSpPr>
            <a:spLocks noGrp="1"/>
          </p:cNvSpPr>
          <p:nvPr>
            <p:ph type="title"/>
          </p:nvPr>
        </p:nvSpPr>
        <p:spPr>
          <a:xfrm>
            <a:off x="480889" y="837315"/>
            <a:ext cx="11230224" cy="1821266"/>
          </a:xfrm>
        </p:spPr>
        <p:txBody>
          <a:bodyPr/>
          <a:lstStyle/>
          <a:p>
            <a:r>
              <a:rPr lang="en-US" dirty="0"/>
              <a:t>Oil sands emissions</a:t>
            </a:r>
          </a:p>
        </p:txBody>
      </p:sp>
      <p:sp>
        <p:nvSpPr>
          <p:cNvPr id="3" name="Footer Placeholder 2">
            <a:extLst>
              <a:ext uri="{FF2B5EF4-FFF2-40B4-BE49-F238E27FC236}">
                <a16:creationId xmlns:a16="http://schemas.microsoft.com/office/drawing/2014/main" id="{702C17E8-A26C-47A8-ADAB-2556AD5AED8D}"/>
              </a:ext>
            </a:extLst>
          </p:cNvPr>
          <p:cNvSpPr>
            <a:spLocks noGrp="1"/>
          </p:cNvSpPr>
          <p:nvPr>
            <p:ph type="ftr" sz="quarter" idx="14"/>
          </p:nvPr>
        </p:nvSpPr>
        <p:spPr>
          <a:xfrm>
            <a:off x="6240425" y="893"/>
            <a:ext cx="5470688" cy="359906"/>
          </a:xfrm>
        </p:spPr>
        <p:txBody>
          <a:bodyPr/>
          <a:lstStyle/>
          <a:p>
            <a:r>
              <a:rPr lang="en-US" dirty="0"/>
              <a:t>Oil Sands Dialogue | July 2022</a:t>
            </a:r>
          </a:p>
        </p:txBody>
      </p:sp>
      <p:sp>
        <p:nvSpPr>
          <p:cNvPr id="9" name="Text Placeholder 8">
            <a:extLst>
              <a:ext uri="{FF2B5EF4-FFF2-40B4-BE49-F238E27FC236}">
                <a16:creationId xmlns:a16="http://schemas.microsoft.com/office/drawing/2014/main" id="{0F5FE0EE-9D45-4783-BDDB-C4B0522E4776}"/>
              </a:ext>
            </a:extLst>
          </p:cNvPr>
          <p:cNvSpPr>
            <a:spLocks noGrp="1"/>
          </p:cNvSpPr>
          <p:nvPr>
            <p:ph type="body" idx="1"/>
          </p:nvPr>
        </p:nvSpPr>
        <p:spPr>
          <a:xfrm>
            <a:off x="480888" y="2997313"/>
            <a:ext cx="7960827" cy="866678"/>
          </a:xfrm>
        </p:spPr>
        <p:txBody>
          <a:bodyPr/>
          <a:lstStyle/>
          <a:p>
            <a:r>
              <a:rPr lang="en-US" dirty="0"/>
              <a:t>Where do emissions come from? </a:t>
            </a:r>
          </a:p>
          <a:p>
            <a:r>
              <a:rPr lang="en-US" dirty="0"/>
              <a:t>What is the scale and how has that changed over time?</a:t>
            </a:r>
            <a:br>
              <a:rPr lang="en-US" dirty="0"/>
            </a:br>
            <a:endParaRPr lang="en-US" dirty="0"/>
          </a:p>
        </p:txBody>
      </p:sp>
      <p:sp>
        <p:nvSpPr>
          <p:cNvPr id="6" name="Text Placeholder 3">
            <a:extLst>
              <a:ext uri="{FF2B5EF4-FFF2-40B4-BE49-F238E27FC236}">
                <a16:creationId xmlns:a16="http://schemas.microsoft.com/office/drawing/2014/main" id="{BA52F191-6A26-4B58-AB5D-C295FEE31E59}"/>
              </a:ext>
            </a:extLst>
          </p:cNvPr>
          <p:cNvSpPr txBox="1">
            <a:spLocks/>
          </p:cNvSpPr>
          <p:nvPr/>
        </p:nvSpPr>
        <p:spPr>
          <a:xfrm>
            <a:off x="480888" y="4188902"/>
            <a:ext cx="8206725" cy="2047796"/>
          </a:xfrm>
          <a:prstGeom prst="rect">
            <a:avLst/>
          </a:prstGeom>
        </p:spPr>
        <p:txBody>
          <a:bodyPr anchor="b"/>
          <a:lstStyle>
            <a:lvl1pPr marL="177800" indent="-177800" algn="l" defTabSz="914400" rtl="0" eaLnBrk="1" latinLnBrk="0" hangingPunct="1">
              <a:spcBef>
                <a:spcPts val="600"/>
              </a:spcBef>
              <a:spcAft>
                <a:spcPts val="400"/>
              </a:spcAft>
              <a:buClrTx/>
              <a:buSzPct val="90000"/>
              <a:buFont typeface="Arial" pitchFamily="34" charset="0"/>
              <a:buChar char="•"/>
              <a:defRPr lang="en-US" sz="1200" b="0" kern="1200" baseline="0" dirty="0" smtClean="0">
                <a:solidFill>
                  <a:schemeClr val="tx1"/>
                </a:solidFill>
                <a:latin typeface="+mn-lt"/>
                <a:ea typeface="+mn-ea"/>
                <a:cs typeface="+mn-cs"/>
              </a:defRPr>
            </a:lvl1pPr>
            <a:lvl2pPr marL="355600" indent="-177800"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2pPr>
            <a:lvl3pPr marL="533400"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3pPr>
            <a:lvl4pPr marL="727075"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4pPr>
            <a:lvl5pPr marL="906463"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rgbClr val="58595B"/>
                </a:solidFill>
              </a:rPr>
              <a:t>Kevin </a:t>
            </a:r>
            <a:r>
              <a:rPr lang="en-US" sz="1000" b="1" dirty="0" err="1">
                <a:solidFill>
                  <a:srgbClr val="58595B"/>
                </a:solidFill>
              </a:rPr>
              <a:t>Birn</a:t>
            </a:r>
            <a:r>
              <a:rPr lang="en-US" sz="1000" b="1" dirty="0">
                <a:solidFill>
                  <a:srgbClr val="58595B"/>
                </a:solidFill>
              </a:rPr>
              <a:t>,</a:t>
            </a:r>
            <a:r>
              <a:rPr lang="en-US" sz="1000" dirty="0">
                <a:solidFill>
                  <a:srgbClr val="58595B"/>
                </a:solidFill>
              </a:rPr>
              <a:t> Chief Analyst, Canadian Oil Markets, </a:t>
            </a:r>
            <a:r>
              <a:rPr lang="en-US" sz="1000" dirty="0">
                <a:hlinkClick r:id="rId3"/>
              </a:rPr>
              <a:t>kevin.birn@ihsmarkit.com</a:t>
            </a:r>
            <a:r>
              <a:rPr lang="en-US" sz="1000" dirty="0"/>
              <a:t> </a:t>
            </a:r>
          </a:p>
        </p:txBody>
      </p:sp>
    </p:spTree>
    <p:extLst>
      <p:ext uri="{BB962C8B-B14F-4D97-AF65-F5344CB8AC3E}">
        <p14:creationId xmlns:p14="http://schemas.microsoft.com/office/powerpoint/2010/main" val="3359011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373CC3-280B-4464-B54E-90E26D9D0B52}"/>
              </a:ext>
            </a:extLst>
          </p:cNvPr>
          <p:cNvSpPr>
            <a:spLocks noGrp="1"/>
          </p:cNvSpPr>
          <p:nvPr>
            <p:ph type="title"/>
          </p:nvPr>
        </p:nvSpPr>
        <p:spPr/>
        <p:txBody>
          <a:bodyPr/>
          <a:lstStyle/>
          <a:p>
            <a:r>
              <a:rPr lang="en-US" sz="2399" dirty="0"/>
              <a:t>Unaddressed economic and non-economic barriers can stall deployment of CCS and H</a:t>
            </a:r>
            <a:r>
              <a:rPr lang="en-US" sz="2399" baseline="-25000" dirty="0"/>
              <a:t>2</a:t>
            </a:r>
            <a:r>
              <a:rPr lang="en-US" sz="2399" dirty="0"/>
              <a:t> projects</a:t>
            </a:r>
            <a:endParaRPr lang="en-US" dirty="0"/>
          </a:p>
        </p:txBody>
      </p:sp>
      <p:sp>
        <p:nvSpPr>
          <p:cNvPr id="4" name="Footer Placeholder 3">
            <a:extLst>
              <a:ext uri="{FF2B5EF4-FFF2-40B4-BE49-F238E27FC236}">
                <a16:creationId xmlns:a16="http://schemas.microsoft.com/office/drawing/2014/main" id="{8C523E2D-B653-413A-BC19-549234748BC3}"/>
              </a:ext>
            </a:extLst>
          </p:cNvPr>
          <p:cNvSpPr>
            <a:spLocks noGrp="1"/>
          </p:cNvSpPr>
          <p:nvPr>
            <p:ph type="ftr" sz="quarter" idx="11"/>
          </p:nvPr>
        </p:nvSpPr>
        <p:spPr/>
        <p:txBody>
          <a:bodyPr/>
          <a:lstStyle/>
          <a:p>
            <a:r>
              <a:rPr lang="en-US" dirty="0"/>
              <a:t>Oil Sands Dialogue | July 2022</a:t>
            </a:r>
          </a:p>
        </p:txBody>
      </p:sp>
      <p:sp>
        <p:nvSpPr>
          <p:cNvPr id="11" name="Rectangle 10">
            <a:extLst>
              <a:ext uri="{FF2B5EF4-FFF2-40B4-BE49-F238E27FC236}">
                <a16:creationId xmlns:a16="http://schemas.microsoft.com/office/drawing/2014/main" id="{8D54C765-2672-4081-9418-B3CDFF4F3A49}"/>
              </a:ext>
            </a:extLst>
          </p:cNvPr>
          <p:cNvSpPr/>
          <p:nvPr/>
        </p:nvSpPr>
        <p:spPr>
          <a:xfrm>
            <a:off x="482350" y="1488823"/>
            <a:ext cx="11227301" cy="4750501"/>
          </a:xfrm>
          <a:prstGeom prst="rect">
            <a:avLst/>
          </a:prstGeom>
          <a:noFill/>
          <a:ln w="6350">
            <a:solidFill>
              <a:srgbClr val="7F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600" b="1" spc="20">
              <a:solidFill>
                <a:srgbClr val="FFFFFF"/>
              </a:solidFill>
              <a:latin typeface="Arial"/>
            </a:endParaRPr>
          </a:p>
        </p:txBody>
      </p:sp>
      <p:sp>
        <p:nvSpPr>
          <p:cNvPr id="12" name="txtboxChartTitle">
            <a:extLst>
              <a:ext uri="{FF2B5EF4-FFF2-40B4-BE49-F238E27FC236}">
                <a16:creationId xmlns:a16="http://schemas.microsoft.com/office/drawing/2014/main" id="{FAC0A66E-2905-41F5-B821-3DBDF3951D9D}"/>
              </a:ext>
            </a:extLst>
          </p:cNvPr>
          <p:cNvSpPr txBox="1"/>
          <p:nvPr/>
        </p:nvSpPr>
        <p:spPr>
          <a:xfrm>
            <a:off x="484610" y="1487596"/>
            <a:ext cx="11227301" cy="287925"/>
          </a:xfrm>
          <a:prstGeom prst="rect">
            <a:avLst/>
          </a:prstGeom>
          <a:solidFill>
            <a:srgbClr val="7F8080"/>
          </a:solidFill>
          <a:ln w="9525" cmpd="sng">
            <a:noFill/>
            <a:prstDash val="solid"/>
            <a:headEnd type="none" w="med" len="med"/>
            <a:tailEnd type="triangle" w="med" len="med"/>
          </a:ln>
        </p:spPr>
        <p:txBody>
          <a:bodyPr wrap="square" lIns="76160" tIns="0" rIns="7616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852" eaLnBrk="0" hangingPunct="0">
              <a:lnSpc>
                <a:spcPct val="90000"/>
              </a:lnSpc>
              <a:spcBef>
                <a:spcPct val="50000"/>
              </a:spcBef>
            </a:pPr>
            <a:r>
              <a:rPr lang="en-US" altLang="en-US" sz="1200" b="1" dirty="0">
                <a:solidFill>
                  <a:schemeClr val="bg1"/>
                </a:solidFill>
              </a:rPr>
              <a:t>Framework for barriers for emission reduction</a:t>
            </a:r>
          </a:p>
        </p:txBody>
      </p:sp>
      <p:sp>
        <p:nvSpPr>
          <p:cNvPr id="13" name="txtboxCopyrightLine">
            <a:extLst>
              <a:ext uri="{FF2B5EF4-FFF2-40B4-BE49-F238E27FC236}">
                <a16:creationId xmlns:a16="http://schemas.microsoft.com/office/drawing/2014/main" id="{F2CF7A61-2E4D-4D99-ACA3-9178077C9AEB}"/>
              </a:ext>
            </a:extLst>
          </p:cNvPr>
          <p:cNvSpPr txBox="1"/>
          <p:nvPr/>
        </p:nvSpPr>
        <p:spPr>
          <a:xfrm>
            <a:off x="480889" y="5869023"/>
            <a:ext cx="8872383"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t>Source: IHS Markit</a:t>
            </a:r>
          </a:p>
        </p:txBody>
      </p:sp>
      <p:sp>
        <p:nvSpPr>
          <p:cNvPr id="14" name="txtboxCopyrightLine">
            <a:extLst>
              <a:ext uri="{FF2B5EF4-FFF2-40B4-BE49-F238E27FC236}">
                <a16:creationId xmlns:a16="http://schemas.microsoft.com/office/drawing/2014/main" id="{216B9AFC-E9E1-4761-A580-0D105E291CEC}"/>
              </a:ext>
            </a:extLst>
          </p:cNvPr>
          <p:cNvSpPr txBox="1"/>
          <p:nvPr/>
        </p:nvSpPr>
        <p:spPr>
          <a:xfrm>
            <a:off x="10371944" y="5869023"/>
            <a:ext cx="1347901" cy="367534"/>
          </a:xfrm>
          <a:prstGeom prst="rect">
            <a:avLst/>
          </a:prstGeom>
          <a:ln w="9525" cmpd="sng">
            <a:noFill/>
            <a:prstDash val="solid"/>
            <a:headEnd type="none" w="med" len="med"/>
            <a:tailEnd type="triangle" w="med" len="med"/>
          </a:ln>
        </p:spPr>
        <p:txBody>
          <a:bodyPr wrap="square" lIns="76180" tIns="0" rIns="76180" bIns="7618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2D91786-C30F-4D9A-81E2-9FFBA0889D50}" type="TxLink">
              <a:rPr lang="en-US" sz="700">
                <a:solidFill>
                  <a:srgbClr val="000000"/>
                </a:solidFill>
                <a:latin typeface="Arial" panose="020B0604020202020204" pitchFamily="34" charset="0"/>
                <a:cs typeface="Arial" pitchFamily="34" charset="0"/>
              </a:rPr>
              <a:pPr algn="r"/>
              <a:t>© 2022 IHS Markit</a:t>
            </a:fld>
            <a:endParaRPr lang="en-US" sz="700" dirty="0">
              <a:solidFill>
                <a:srgbClr val="000000"/>
              </a:solidFill>
              <a:latin typeface="Arial" panose="020B0604020202020204" pitchFamily="34" charset="0"/>
              <a:cs typeface="Arial" pitchFamily="34" charset="0"/>
            </a:endParaRPr>
          </a:p>
        </p:txBody>
      </p:sp>
      <p:pic>
        <p:nvPicPr>
          <p:cNvPr id="15" name="Graphic 14" descr="Document">
            <a:extLst>
              <a:ext uri="{FF2B5EF4-FFF2-40B4-BE49-F238E27FC236}">
                <a16:creationId xmlns:a16="http://schemas.microsoft.com/office/drawing/2014/main" id="{69185E1F-DA43-4494-B6CF-1E3C393B2E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558" y="3694004"/>
            <a:ext cx="662158" cy="662158"/>
          </a:xfrm>
          <a:prstGeom prst="rect">
            <a:avLst/>
          </a:prstGeom>
        </p:spPr>
      </p:pic>
      <p:sp>
        <p:nvSpPr>
          <p:cNvPr id="16" name="TextBox 15">
            <a:extLst>
              <a:ext uri="{FF2B5EF4-FFF2-40B4-BE49-F238E27FC236}">
                <a16:creationId xmlns:a16="http://schemas.microsoft.com/office/drawing/2014/main" id="{25F090B8-9A99-4714-A6CF-97362EC6F4DB}"/>
              </a:ext>
            </a:extLst>
          </p:cNvPr>
          <p:cNvSpPr txBox="1"/>
          <p:nvPr/>
        </p:nvSpPr>
        <p:spPr>
          <a:xfrm>
            <a:off x="1420917" y="2510466"/>
            <a:ext cx="4491236" cy="844194"/>
          </a:xfrm>
          <a:prstGeom prst="rect">
            <a:avLst/>
          </a:prstGeom>
          <a:noFill/>
        </p:spPr>
        <p:txBody>
          <a:bodyPr wrap="square" lIns="91392" tIns="91392" rIns="91392" bIns="91392" rtlCol="0" anchor="ctr">
            <a:noAutofit/>
          </a:bodyPr>
          <a:lstStyle/>
          <a:p>
            <a:r>
              <a:rPr lang="en-US" sz="1000" b="1" dirty="0">
                <a:solidFill>
                  <a:schemeClr val="tx2"/>
                </a:solidFill>
              </a:rPr>
              <a:t>Financial and commercial:</a:t>
            </a:r>
            <a:r>
              <a:rPr lang="en-US" sz="1000" dirty="0">
                <a:solidFill>
                  <a:schemeClr val="tx2"/>
                </a:solidFill>
              </a:rPr>
              <a:t> Barriers to financing or commercializing an emission reduction pathway. For example: capex constraints, contractual terms, low commodity prices, lack of financing partners, risk perception</a:t>
            </a:r>
          </a:p>
        </p:txBody>
      </p:sp>
      <p:pic>
        <p:nvPicPr>
          <p:cNvPr id="17" name="Graphic 16" descr="Upward trend">
            <a:extLst>
              <a:ext uri="{FF2B5EF4-FFF2-40B4-BE49-F238E27FC236}">
                <a16:creationId xmlns:a16="http://schemas.microsoft.com/office/drawing/2014/main" id="{1783BFED-01FE-4D6E-8F5C-F60B12A7C1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4743" y="3673868"/>
            <a:ext cx="702429" cy="702429"/>
          </a:xfrm>
          <a:prstGeom prst="rect">
            <a:avLst/>
          </a:prstGeom>
        </p:spPr>
      </p:pic>
      <p:sp>
        <p:nvSpPr>
          <p:cNvPr id="18" name="Rectangle 17">
            <a:extLst>
              <a:ext uri="{FF2B5EF4-FFF2-40B4-BE49-F238E27FC236}">
                <a16:creationId xmlns:a16="http://schemas.microsoft.com/office/drawing/2014/main" id="{71CE69AF-4CEA-44DD-97BC-D79B05CE11CC}"/>
              </a:ext>
            </a:extLst>
          </p:cNvPr>
          <p:cNvSpPr/>
          <p:nvPr/>
        </p:nvSpPr>
        <p:spPr>
          <a:xfrm>
            <a:off x="637027" y="1931155"/>
            <a:ext cx="5275126" cy="455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1">
                    <a:lumMod val="50000"/>
                  </a:schemeClr>
                </a:solidFill>
              </a:rPr>
              <a:t>Economic</a:t>
            </a:r>
          </a:p>
        </p:txBody>
      </p:sp>
      <p:sp>
        <p:nvSpPr>
          <p:cNvPr id="19" name="TextBox 18">
            <a:extLst>
              <a:ext uri="{FF2B5EF4-FFF2-40B4-BE49-F238E27FC236}">
                <a16:creationId xmlns:a16="http://schemas.microsoft.com/office/drawing/2014/main" id="{CF28CA62-35B7-45EF-BCFB-F0DFD3A50B2C}"/>
              </a:ext>
            </a:extLst>
          </p:cNvPr>
          <p:cNvSpPr txBox="1"/>
          <p:nvPr/>
        </p:nvSpPr>
        <p:spPr>
          <a:xfrm>
            <a:off x="7271849" y="2517602"/>
            <a:ext cx="4283125" cy="844194"/>
          </a:xfrm>
          <a:prstGeom prst="rect">
            <a:avLst/>
          </a:prstGeom>
          <a:noFill/>
        </p:spPr>
        <p:txBody>
          <a:bodyPr wrap="square" lIns="91392" tIns="91392" rIns="91392" bIns="91392" rtlCol="0" anchor="ctr">
            <a:noAutofit/>
          </a:bodyPr>
          <a:lstStyle/>
          <a:p>
            <a:r>
              <a:rPr lang="en-US" sz="1000" b="1" dirty="0">
                <a:solidFill>
                  <a:schemeClr val="tx2"/>
                </a:solidFill>
              </a:rPr>
              <a:t>Institutional capacity: </a:t>
            </a:r>
            <a:r>
              <a:rPr lang="en-US" sz="1000" dirty="0">
                <a:solidFill>
                  <a:schemeClr val="tx2"/>
                </a:solidFill>
              </a:rPr>
              <a:t>The ability of government to develop and implement policy and regulation (i.e., ability to enforce regulation, ability to uphold contracts, ability to prevent corruption)</a:t>
            </a:r>
          </a:p>
        </p:txBody>
      </p:sp>
      <p:sp>
        <p:nvSpPr>
          <p:cNvPr id="20" name="TextBox 19">
            <a:extLst>
              <a:ext uri="{FF2B5EF4-FFF2-40B4-BE49-F238E27FC236}">
                <a16:creationId xmlns:a16="http://schemas.microsoft.com/office/drawing/2014/main" id="{4F3783BE-1710-4FBA-9BB5-A03AD5F75A98}"/>
              </a:ext>
            </a:extLst>
          </p:cNvPr>
          <p:cNvSpPr txBox="1"/>
          <p:nvPr/>
        </p:nvSpPr>
        <p:spPr>
          <a:xfrm>
            <a:off x="1414029" y="3607330"/>
            <a:ext cx="4491236" cy="844194"/>
          </a:xfrm>
          <a:prstGeom prst="rect">
            <a:avLst/>
          </a:prstGeom>
          <a:noFill/>
        </p:spPr>
        <p:txBody>
          <a:bodyPr wrap="square" lIns="91392" tIns="91392" rIns="91392" bIns="91392" rtlCol="0" anchor="ctr">
            <a:noAutofit/>
          </a:bodyPr>
          <a:lstStyle/>
          <a:p>
            <a:r>
              <a:rPr lang="en-US" sz="1000" b="1" dirty="0">
                <a:solidFill>
                  <a:schemeClr val="tx2"/>
                </a:solidFill>
              </a:rPr>
              <a:t>Fiscal regime and regulatory: </a:t>
            </a:r>
            <a:r>
              <a:rPr lang="en-US" sz="1000" dirty="0">
                <a:solidFill>
                  <a:schemeClr val="tx2"/>
                </a:solidFill>
              </a:rPr>
              <a:t>A government-imposed policy barrier to achieving emission reductions. Barriers could include the following: O&amp;G fiscal terms, environmental policy, domestic power tariffs, etc.</a:t>
            </a:r>
          </a:p>
        </p:txBody>
      </p:sp>
      <p:sp>
        <p:nvSpPr>
          <p:cNvPr id="21" name="TextBox 20">
            <a:extLst>
              <a:ext uri="{FF2B5EF4-FFF2-40B4-BE49-F238E27FC236}">
                <a16:creationId xmlns:a16="http://schemas.microsoft.com/office/drawing/2014/main" id="{315B414C-0738-417F-99E3-4C37DF0BA2F9}"/>
              </a:ext>
            </a:extLst>
          </p:cNvPr>
          <p:cNvSpPr txBox="1"/>
          <p:nvPr/>
        </p:nvSpPr>
        <p:spPr>
          <a:xfrm>
            <a:off x="7271849" y="3539847"/>
            <a:ext cx="4283125" cy="970472"/>
          </a:xfrm>
          <a:prstGeom prst="rect">
            <a:avLst/>
          </a:prstGeom>
          <a:noFill/>
        </p:spPr>
        <p:txBody>
          <a:bodyPr wrap="square" lIns="91392" tIns="91392" rIns="91392" bIns="91392" rtlCol="0" anchor="t">
            <a:noAutofit/>
          </a:bodyPr>
          <a:lstStyle/>
          <a:p>
            <a:pPr>
              <a:spcBef>
                <a:spcPts val="1000"/>
              </a:spcBef>
              <a:buClr>
                <a:srgbClr val="00AB4E"/>
              </a:buClr>
              <a:defRPr/>
            </a:pPr>
            <a:r>
              <a:rPr lang="en-US" sz="1000" b="1" dirty="0">
                <a:solidFill>
                  <a:srgbClr val="000000">
                    <a:lumMod val="65000"/>
                    <a:lumOff val="35000"/>
                  </a:srgbClr>
                </a:solidFill>
              </a:rPr>
              <a:t>Competing corporate incentives: </a:t>
            </a:r>
            <a:r>
              <a:rPr lang="en-US" sz="1000" dirty="0">
                <a:solidFill>
                  <a:srgbClr val="000000">
                    <a:lumMod val="65000"/>
                    <a:lumOff val="35000"/>
                  </a:srgbClr>
                </a:solidFill>
              </a:rPr>
              <a:t>M</a:t>
            </a:r>
            <a:r>
              <a:rPr lang="en-US" sz="1000" dirty="0">
                <a:solidFill>
                  <a:schemeClr val="tx2"/>
                </a:solidFill>
              </a:rPr>
              <a:t>isalignment within companies (e.g., corporate management and business unit decision-making) or between companies (e.g., transport and storage guarantees; competitive behavior prohibiting sharing that would be beneficial to NPV and emissions reduction)</a:t>
            </a:r>
          </a:p>
        </p:txBody>
      </p:sp>
      <p:sp>
        <p:nvSpPr>
          <p:cNvPr id="22" name="TextBox 21">
            <a:extLst>
              <a:ext uri="{FF2B5EF4-FFF2-40B4-BE49-F238E27FC236}">
                <a16:creationId xmlns:a16="http://schemas.microsoft.com/office/drawing/2014/main" id="{8C60BDA9-5C1C-45BA-9381-E043D3D3C812}"/>
              </a:ext>
            </a:extLst>
          </p:cNvPr>
          <p:cNvSpPr txBox="1"/>
          <p:nvPr/>
        </p:nvSpPr>
        <p:spPr>
          <a:xfrm>
            <a:off x="1420917" y="4704193"/>
            <a:ext cx="4491236" cy="844194"/>
          </a:xfrm>
          <a:prstGeom prst="rect">
            <a:avLst/>
          </a:prstGeom>
          <a:noFill/>
        </p:spPr>
        <p:txBody>
          <a:bodyPr wrap="square" lIns="91392" tIns="91392" rIns="91392" bIns="91392" rtlCol="0" anchor="ctr">
            <a:noAutofit/>
          </a:bodyPr>
          <a:lstStyle/>
          <a:p>
            <a:r>
              <a:rPr lang="en-US" sz="1000" b="1" dirty="0">
                <a:solidFill>
                  <a:schemeClr val="tx2"/>
                </a:solidFill>
              </a:rPr>
              <a:t>Technology: </a:t>
            </a:r>
            <a:r>
              <a:rPr lang="en-US" sz="1000" dirty="0">
                <a:solidFill>
                  <a:schemeClr val="tx2"/>
                </a:solidFill>
              </a:rPr>
              <a:t>A technological barrier to emission reduction (i.e., technology availability, technology maturity)</a:t>
            </a:r>
          </a:p>
        </p:txBody>
      </p:sp>
      <p:sp>
        <p:nvSpPr>
          <p:cNvPr id="23" name="Rectangle 22">
            <a:extLst>
              <a:ext uri="{FF2B5EF4-FFF2-40B4-BE49-F238E27FC236}">
                <a16:creationId xmlns:a16="http://schemas.microsoft.com/office/drawing/2014/main" id="{FE64A118-424D-484C-ADD7-25ABD7BF15E5}"/>
              </a:ext>
            </a:extLst>
          </p:cNvPr>
          <p:cNvSpPr/>
          <p:nvPr/>
        </p:nvSpPr>
        <p:spPr>
          <a:xfrm>
            <a:off x="6357925" y="1931155"/>
            <a:ext cx="5197049" cy="455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1">
                    <a:lumMod val="50000"/>
                  </a:schemeClr>
                </a:solidFill>
              </a:rPr>
              <a:t>Non-economic</a:t>
            </a:r>
          </a:p>
        </p:txBody>
      </p:sp>
      <p:pic>
        <p:nvPicPr>
          <p:cNvPr id="24" name="Graphic 23" descr="Bank">
            <a:extLst>
              <a:ext uri="{FF2B5EF4-FFF2-40B4-BE49-F238E27FC236}">
                <a16:creationId xmlns:a16="http://schemas.microsoft.com/office/drawing/2014/main" id="{10C28D43-AA76-4430-A51C-55056D0EA7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4743" y="2581349"/>
            <a:ext cx="702429" cy="702429"/>
          </a:xfrm>
          <a:prstGeom prst="rect">
            <a:avLst/>
          </a:prstGeom>
        </p:spPr>
      </p:pic>
      <p:grpSp>
        <p:nvGrpSpPr>
          <p:cNvPr id="25" name="Group 123">
            <a:extLst>
              <a:ext uri="{FF2B5EF4-FFF2-40B4-BE49-F238E27FC236}">
                <a16:creationId xmlns:a16="http://schemas.microsoft.com/office/drawing/2014/main" id="{6717E5CF-DFC7-4EA7-829A-AEAE77508B70}"/>
              </a:ext>
            </a:extLst>
          </p:cNvPr>
          <p:cNvGrpSpPr/>
          <p:nvPr/>
        </p:nvGrpSpPr>
        <p:grpSpPr>
          <a:xfrm>
            <a:off x="641445" y="4790392"/>
            <a:ext cx="662158" cy="617400"/>
            <a:chOff x="8780463" y="1906588"/>
            <a:chExt cx="360363" cy="360363"/>
          </a:xfrm>
          <a:solidFill>
            <a:schemeClr val="accent1">
              <a:lumMod val="75000"/>
            </a:schemeClr>
          </a:solidFill>
        </p:grpSpPr>
        <p:sp>
          <p:nvSpPr>
            <p:cNvPr id="26" name="Freeform 93">
              <a:extLst>
                <a:ext uri="{FF2B5EF4-FFF2-40B4-BE49-F238E27FC236}">
                  <a16:creationId xmlns:a16="http://schemas.microsoft.com/office/drawing/2014/main" id="{41ADA5D5-3C0D-4E95-BAEB-20203200036E}"/>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pc="20">
                <a:solidFill>
                  <a:srgbClr val="FFFFFF"/>
                </a:solidFill>
                <a:latin typeface="Arial"/>
              </a:endParaRPr>
            </a:p>
          </p:txBody>
        </p:sp>
        <p:sp>
          <p:nvSpPr>
            <p:cNvPr id="27" name="Freeform 94">
              <a:extLst>
                <a:ext uri="{FF2B5EF4-FFF2-40B4-BE49-F238E27FC236}">
                  <a16:creationId xmlns:a16="http://schemas.microsoft.com/office/drawing/2014/main" id="{101923E7-C08D-4AC4-9925-D66886D46BFC}"/>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pc="20">
                <a:solidFill>
                  <a:srgbClr val="FFFFFF"/>
                </a:solidFill>
                <a:latin typeface="Arial"/>
              </a:endParaRPr>
            </a:p>
          </p:txBody>
        </p:sp>
        <p:sp>
          <p:nvSpPr>
            <p:cNvPr id="28" name="Freeform 95">
              <a:extLst>
                <a:ext uri="{FF2B5EF4-FFF2-40B4-BE49-F238E27FC236}">
                  <a16:creationId xmlns:a16="http://schemas.microsoft.com/office/drawing/2014/main" id="{45792E0E-026D-4A04-B14D-FC6F5DAD9455}"/>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pc="20">
                <a:solidFill>
                  <a:srgbClr val="FFFFFF"/>
                </a:solidFill>
                <a:latin typeface="Arial"/>
              </a:endParaRPr>
            </a:p>
          </p:txBody>
        </p:sp>
        <p:sp>
          <p:nvSpPr>
            <p:cNvPr id="29" name="Freeform 96">
              <a:extLst>
                <a:ext uri="{FF2B5EF4-FFF2-40B4-BE49-F238E27FC236}">
                  <a16:creationId xmlns:a16="http://schemas.microsoft.com/office/drawing/2014/main" id="{BF274778-DFBF-48B4-AACA-AF631425F8A5}"/>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pc="20">
                <a:solidFill>
                  <a:srgbClr val="FFFFFF"/>
                </a:solidFill>
                <a:latin typeface="Arial"/>
              </a:endParaRPr>
            </a:p>
          </p:txBody>
        </p:sp>
        <p:sp>
          <p:nvSpPr>
            <p:cNvPr id="30" name="Freeform 97">
              <a:extLst>
                <a:ext uri="{FF2B5EF4-FFF2-40B4-BE49-F238E27FC236}">
                  <a16:creationId xmlns:a16="http://schemas.microsoft.com/office/drawing/2014/main" id="{22F0C9C8-17B1-4F96-A271-95B13DD262EB}"/>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pc="20">
                <a:solidFill>
                  <a:srgbClr val="FFFFFF"/>
                </a:solidFill>
                <a:latin typeface="Arial"/>
              </a:endParaRPr>
            </a:p>
          </p:txBody>
        </p:sp>
        <p:sp>
          <p:nvSpPr>
            <p:cNvPr id="31" name="Freeform 98">
              <a:extLst>
                <a:ext uri="{FF2B5EF4-FFF2-40B4-BE49-F238E27FC236}">
                  <a16:creationId xmlns:a16="http://schemas.microsoft.com/office/drawing/2014/main" id="{4DC808E1-DFFD-4860-9F60-9A854112BF0A}"/>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pc="20">
                <a:solidFill>
                  <a:srgbClr val="FFFFFF"/>
                </a:solidFill>
                <a:latin typeface="Arial"/>
              </a:endParaRPr>
            </a:p>
          </p:txBody>
        </p:sp>
      </p:grpSp>
      <p:sp>
        <p:nvSpPr>
          <p:cNvPr id="32" name="Freeform 58">
            <a:extLst>
              <a:ext uri="{FF2B5EF4-FFF2-40B4-BE49-F238E27FC236}">
                <a16:creationId xmlns:a16="http://schemas.microsoft.com/office/drawing/2014/main" id="{81820585-BD42-4269-AEEB-DBBC06D4316F}"/>
              </a:ext>
            </a:extLst>
          </p:cNvPr>
          <p:cNvSpPr>
            <a:spLocks noEditPoints="1"/>
          </p:cNvSpPr>
          <p:nvPr/>
        </p:nvSpPr>
        <p:spPr bwMode="auto">
          <a:xfrm>
            <a:off x="696657" y="2641282"/>
            <a:ext cx="534595" cy="584390"/>
          </a:xfrm>
          <a:custGeom>
            <a:avLst/>
            <a:gdLst>
              <a:gd name="T0" fmla="*/ 91 w 182"/>
              <a:gd name="T1" fmla="*/ 146 h 194"/>
              <a:gd name="T2" fmla="*/ 92 w 182"/>
              <a:gd name="T3" fmla="*/ 134 h 194"/>
              <a:gd name="T4" fmla="*/ 15 w 182"/>
              <a:gd name="T5" fmla="*/ 126 h 194"/>
              <a:gd name="T6" fmla="*/ 141 w 182"/>
              <a:gd name="T7" fmla="*/ 126 h 194"/>
              <a:gd name="T8" fmla="*/ 83 w 182"/>
              <a:gd name="T9" fmla="*/ 184 h 194"/>
              <a:gd name="T10" fmla="*/ 83 w 182"/>
              <a:gd name="T11" fmla="*/ 177 h 194"/>
              <a:gd name="T12" fmla="*/ 134 w 182"/>
              <a:gd name="T13" fmla="*/ 126 h 194"/>
              <a:gd name="T14" fmla="*/ 101 w 182"/>
              <a:gd name="T15" fmla="*/ 124 h 194"/>
              <a:gd name="T16" fmla="*/ 88 w 182"/>
              <a:gd name="T17" fmla="*/ 100 h 194"/>
              <a:gd name="T18" fmla="*/ 92 w 182"/>
              <a:gd name="T19" fmla="*/ 110 h 194"/>
              <a:gd name="T20" fmla="*/ 98 w 182"/>
              <a:gd name="T21" fmla="*/ 92 h 194"/>
              <a:gd name="T22" fmla="*/ 78 w 182"/>
              <a:gd name="T23" fmla="*/ 84 h 194"/>
              <a:gd name="T24" fmla="*/ 60 w 182"/>
              <a:gd name="T25" fmla="*/ 108 h 194"/>
              <a:gd name="T26" fmla="*/ 78 w 182"/>
              <a:gd name="T27" fmla="*/ 128 h 194"/>
              <a:gd name="T28" fmla="*/ 72 w 182"/>
              <a:gd name="T29" fmla="*/ 137 h 194"/>
              <a:gd name="T30" fmla="*/ 59 w 182"/>
              <a:gd name="T31" fmla="*/ 139 h 194"/>
              <a:gd name="T32" fmla="*/ 78 w 182"/>
              <a:gd name="T33" fmla="*/ 161 h 194"/>
              <a:gd name="T34" fmla="*/ 88 w 182"/>
              <a:gd name="T35" fmla="*/ 161 h 194"/>
              <a:gd name="T36" fmla="*/ 73 w 182"/>
              <a:gd name="T37" fmla="*/ 108 h 194"/>
              <a:gd name="T38" fmla="*/ 78 w 182"/>
              <a:gd name="T39" fmla="*/ 100 h 194"/>
              <a:gd name="T40" fmla="*/ 139 w 182"/>
              <a:gd name="T41" fmla="*/ 73 h 194"/>
              <a:gd name="T42" fmla="*/ 139 w 182"/>
              <a:gd name="T43" fmla="*/ 80 h 194"/>
              <a:gd name="T44" fmla="*/ 129 w 182"/>
              <a:gd name="T45" fmla="*/ 69 h 194"/>
              <a:gd name="T46" fmla="*/ 129 w 182"/>
              <a:gd name="T47" fmla="*/ 48 h 194"/>
              <a:gd name="T48" fmla="*/ 126 w 182"/>
              <a:gd name="T49" fmla="*/ 57 h 194"/>
              <a:gd name="T50" fmla="*/ 170 w 182"/>
              <a:gd name="T51" fmla="*/ 67 h 194"/>
              <a:gd name="T52" fmla="*/ 118 w 182"/>
              <a:gd name="T53" fmla="*/ 63 h 194"/>
              <a:gd name="T54" fmla="*/ 120 w 182"/>
              <a:gd name="T55" fmla="*/ 42 h 194"/>
              <a:gd name="T56" fmla="*/ 136 w 182"/>
              <a:gd name="T57" fmla="*/ 36 h 194"/>
              <a:gd name="T58" fmla="*/ 149 w 182"/>
              <a:gd name="T59" fmla="*/ 52 h 194"/>
              <a:gd name="T60" fmla="*/ 139 w 182"/>
              <a:gd name="T61" fmla="*/ 53 h 194"/>
              <a:gd name="T62" fmla="*/ 136 w 182"/>
              <a:gd name="T63" fmla="*/ 61 h 194"/>
              <a:gd name="T64" fmla="*/ 149 w 182"/>
              <a:gd name="T65" fmla="*/ 70 h 194"/>
              <a:gd name="T66" fmla="*/ 145 w 182"/>
              <a:gd name="T67" fmla="*/ 88 h 194"/>
              <a:gd name="T68" fmla="*/ 132 w 182"/>
              <a:gd name="T69" fmla="*/ 17 h 194"/>
              <a:gd name="T70" fmla="*/ 132 w 182"/>
              <a:gd name="T71" fmla="*/ 24 h 194"/>
              <a:gd name="T72" fmla="*/ 154 w 182"/>
              <a:gd name="T73" fmla="*/ 112 h 194"/>
              <a:gd name="T74" fmla="*/ 33 w 182"/>
              <a:gd name="T75" fmla="*/ 28 h 194"/>
              <a:gd name="T76" fmla="*/ 36 w 182"/>
              <a:gd name="T77" fmla="*/ 23 h 194"/>
              <a:gd name="T78" fmla="*/ 35 w 182"/>
              <a:gd name="T79" fmla="*/ 71 h 194"/>
              <a:gd name="T80" fmla="*/ 71 w 182"/>
              <a:gd name="T81" fmla="*/ 38 h 194"/>
              <a:gd name="T82" fmla="*/ 77 w 182"/>
              <a:gd name="T83" fmla="*/ 38 h 194"/>
              <a:gd name="T84" fmla="*/ 30 w 182"/>
              <a:gd name="T85" fmla="*/ 76 h 194"/>
              <a:gd name="T86" fmla="*/ 41 w 182"/>
              <a:gd name="T87" fmla="*/ 51 h 194"/>
              <a:gd name="T88" fmla="*/ 44 w 182"/>
              <a:gd name="T89" fmla="*/ 43 h 194"/>
              <a:gd name="T90" fmla="*/ 61 w 182"/>
              <a:gd name="T91" fmla="*/ 56 h 194"/>
              <a:gd name="T92" fmla="*/ 10 w 182"/>
              <a:gd name="T93" fmla="*/ 38 h 194"/>
              <a:gd name="T94" fmla="*/ 52 w 182"/>
              <a:gd name="T95" fmla="*/ 45 h 194"/>
              <a:gd name="T96" fmla="*/ 45 w 182"/>
              <a:gd name="T97" fmla="*/ 35 h 194"/>
              <a:gd name="T98" fmla="*/ 42 w 182"/>
              <a:gd name="T99" fmla="*/ 24 h 194"/>
              <a:gd name="T100" fmla="*/ 51 w 182"/>
              <a:gd name="T101" fmla="*/ 28 h 194"/>
              <a:gd name="T102" fmla="*/ 41 w 182"/>
              <a:gd name="T103" fmla="*/ 17 h 194"/>
              <a:gd name="T104" fmla="*/ 36 w 182"/>
              <a:gd name="T105" fmla="*/ 17 h 194"/>
              <a:gd name="T106" fmla="*/ 27 w 182"/>
              <a:gd name="T107" fmla="*/ 34 h 194"/>
              <a:gd name="T108" fmla="*/ 36 w 182"/>
              <a:gd name="T109" fmla="*/ 51 h 194"/>
              <a:gd name="T110" fmla="*/ 32 w 182"/>
              <a:gd name="T111" fmla="*/ 43 h 194"/>
              <a:gd name="T112" fmla="*/ 27 w 182"/>
              <a:gd name="T113" fmla="*/ 52 h 194"/>
              <a:gd name="T114" fmla="*/ 36 w 182"/>
              <a:gd name="T115" fmla="*/ 62 h 194"/>
              <a:gd name="T116" fmla="*/ 49 w 182"/>
              <a:gd name="T117" fmla="*/ 5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194">
                <a:moveTo>
                  <a:pt x="92" y="134"/>
                </a:moveTo>
                <a:cubicBezTo>
                  <a:pt x="93" y="135"/>
                  <a:pt x="93" y="137"/>
                  <a:pt x="93" y="139"/>
                </a:cubicBezTo>
                <a:cubicBezTo>
                  <a:pt x="93" y="142"/>
                  <a:pt x="93" y="144"/>
                  <a:pt x="91" y="146"/>
                </a:cubicBezTo>
                <a:cubicBezTo>
                  <a:pt x="90" y="147"/>
                  <a:pt x="89" y="148"/>
                  <a:pt x="88" y="148"/>
                </a:cubicBezTo>
                <a:cubicBezTo>
                  <a:pt x="88" y="131"/>
                  <a:pt x="88" y="131"/>
                  <a:pt x="88" y="131"/>
                </a:cubicBezTo>
                <a:cubicBezTo>
                  <a:pt x="90" y="132"/>
                  <a:pt x="91" y="133"/>
                  <a:pt x="92" y="134"/>
                </a:cubicBezTo>
                <a:close/>
                <a:moveTo>
                  <a:pt x="150" y="126"/>
                </a:moveTo>
                <a:cubicBezTo>
                  <a:pt x="150" y="163"/>
                  <a:pt x="120" y="194"/>
                  <a:pt x="83" y="194"/>
                </a:cubicBezTo>
                <a:cubicBezTo>
                  <a:pt x="46" y="194"/>
                  <a:pt x="15" y="163"/>
                  <a:pt x="15" y="126"/>
                </a:cubicBezTo>
                <a:cubicBezTo>
                  <a:pt x="15" y="89"/>
                  <a:pt x="46" y="59"/>
                  <a:pt x="83" y="59"/>
                </a:cubicBezTo>
                <a:cubicBezTo>
                  <a:pt x="120" y="59"/>
                  <a:pt x="150" y="89"/>
                  <a:pt x="150" y="126"/>
                </a:cubicBezTo>
                <a:close/>
                <a:moveTo>
                  <a:pt x="141" y="126"/>
                </a:moveTo>
                <a:cubicBezTo>
                  <a:pt x="141" y="94"/>
                  <a:pt x="115" y="69"/>
                  <a:pt x="83" y="69"/>
                </a:cubicBezTo>
                <a:cubicBezTo>
                  <a:pt x="51" y="69"/>
                  <a:pt x="25" y="94"/>
                  <a:pt x="25" y="126"/>
                </a:cubicBezTo>
                <a:cubicBezTo>
                  <a:pt x="25" y="158"/>
                  <a:pt x="51" y="184"/>
                  <a:pt x="83" y="184"/>
                </a:cubicBezTo>
                <a:cubicBezTo>
                  <a:pt x="115" y="184"/>
                  <a:pt x="141" y="158"/>
                  <a:pt x="141" y="126"/>
                </a:cubicBezTo>
                <a:close/>
                <a:moveTo>
                  <a:pt x="134" y="126"/>
                </a:moveTo>
                <a:cubicBezTo>
                  <a:pt x="134" y="155"/>
                  <a:pt x="111" y="177"/>
                  <a:pt x="83" y="177"/>
                </a:cubicBezTo>
                <a:cubicBezTo>
                  <a:pt x="55" y="177"/>
                  <a:pt x="32" y="155"/>
                  <a:pt x="32" y="126"/>
                </a:cubicBezTo>
                <a:cubicBezTo>
                  <a:pt x="32" y="98"/>
                  <a:pt x="55" y="75"/>
                  <a:pt x="83" y="75"/>
                </a:cubicBezTo>
                <a:cubicBezTo>
                  <a:pt x="111" y="75"/>
                  <a:pt x="134" y="98"/>
                  <a:pt x="134" y="126"/>
                </a:cubicBezTo>
                <a:close/>
                <a:moveTo>
                  <a:pt x="107" y="139"/>
                </a:moveTo>
                <a:cubicBezTo>
                  <a:pt x="107" y="136"/>
                  <a:pt x="106" y="133"/>
                  <a:pt x="105" y="131"/>
                </a:cubicBezTo>
                <a:cubicBezTo>
                  <a:pt x="104" y="128"/>
                  <a:pt x="103" y="126"/>
                  <a:pt x="101" y="124"/>
                </a:cubicBezTo>
                <a:cubicBezTo>
                  <a:pt x="99" y="123"/>
                  <a:pt x="97" y="121"/>
                  <a:pt x="94" y="120"/>
                </a:cubicBezTo>
                <a:cubicBezTo>
                  <a:pt x="93" y="119"/>
                  <a:pt x="91" y="119"/>
                  <a:pt x="88" y="118"/>
                </a:cubicBezTo>
                <a:cubicBezTo>
                  <a:pt x="88" y="100"/>
                  <a:pt x="88" y="100"/>
                  <a:pt x="88" y="100"/>
                </a:cubicBezTo>
                <a:cubicBezTo>
                  <a:pt x="88" y="101"/>
                  <a:pt x="89" y="101"/>
                  <a:pt x="90" y="102"/>
                </a:cubicBezTo>
                <a:cubicBezTo>
                  <a:pt x="91" y="103"/>
                  <a:pt x="91" y="105"/>
                  <a:pt x="92" y="108"/>
                </a:cubicBezTo>
                <a:cubicBezTo>
                  <a:pt x="92" y="110"/>
                  <a:pt x="92" y="110"/>
                  <a:pt x="92" y="110"/>
                </a:cubicBezTo>
                <a:cubicBezTo>
                  <a:pt x="105" y="108"/>
                  <a:pt x="105" y="108"/>
                  <a:pt x="105" y="108"/>
                </a:cubicBezTo>
                <a:cubicBezTo>
                  <a:pt x="105" y="106"/>
                  <a:pt x="105" y="106"/>
                  <a:pt x="105" y="106"/>
                </a:cubicBezTo>
                <a:cubicBezTo>
                  <a:pt x="104" y="100"/>
                  <a:pt x="102" y="96"/>
                  <a:pt x="98" y="92"/>
                </a:cubicBezTo>
                <a:cubicBezTo>
                  <a:pt x="95" y="90"/>
                  <a:pt x="92" y="89"/>
                  <a:pt x="88" y="88"/>
                </a:cubicBezTo>
                <a:cubicBezTo>
                  <a:pt x="88" y="84"/>
                  <a:pt x="88" y="84"/>
                  <a:pt x="88" y="84"/>
                </a:cubicBezTo>
                <a:cubicBezTo>
                  <a:pt x="78" y="84"/>
                  <a:pt x="78" y="84"/>
                  <a:pt x="78" y="84"/>
                </a:cubicBezTo>
                <a:cubicBezTo>
                  <a:pt x="78" y="88"/>
                  <a:pt x="78" y="88"/>
                  <a:pt x="78" y="88"/>
                </a:cubicBezTo>
                <a:cubicBezTo>
                  <a:pt x="73" y="89"/>
                  <a:pt x="70" y="90"/>
                  <a:pt x="67" y="93"/>
                </a:cubicBezTo>
                <a:cubicBezTo>
                  <a:pt x="63" y="97"/>
                  <a:pt x="60" y="102"/>
                  <a:pt x="60" y="108"/>
                </a:cubicBezTo>
                <a:cubicBezTo>
                  <a:pt x="60" y="112"/>
                  <a:pt x="61" y="115"/>
                  <a:pt x="63" y="118"/>
                </a:cubicBezTo>
                <a:cubicBezTo>
                  <a:pt x="64" y="121"/>
                  <a:pt x="66" y="123"/>
                  <a:pt x="69" y="125"/>
                </a:cubicBezTo>
                <a:cubicBezTo>
                  <a:pt x="72" y="126"/>
                  <a:pt x="75" y="128"/>
                  <a:pt x="78" y="128"/>
                </a:cubicBezTo>
                <a:cubicBezTo>
                  <a:pt x="78" y="148"/>
                  <a:pt x="78" y="148"/>
                  <a:pt x="78" y="148"/>
                </a:cubicBezTo>
                <a:cubicBezTo>
                  <a:pt x="77" y="148"/>
                  <a:pt x="76" y="147"/>
                  <a:pt x="75" y="145"/>
                </a:cubicBezTo>
                <a:cubicBezTo>
                  <a:pt x="73" y="144"/>
                  <a:pt x="72" y="141"/>
                  <a:pt x="72" y="137"/>
                </a:cubicBezTo>
                <a:cubicBezTo>
                  <a:pt x="71" y="135"/>
                  <a:pt x="71" y="135"/>
                  <a:pt x="71" y="135"/>
                </a:cubicBezTo>
                <a:cubicBezTo>
                  <a:pt x="59" y="137"/>
                  <a:pt x="59" y="137"/>
                  <a:pt x="59" y="137"/>
                </a:cubicBezTo>
                <a:cubicBezTo>
                  <a:pt x="59" y="139"/>
                  <a:pt x="59" y="139"/>
                  <a:pt x="59" y="139"/>
                </a:cubicBezTo>
                <a:cubicBezTo>
                  <a:pt x="59" y="144"/>
                  <a:pt x="60" y="148"/>
                  <a:pt x="62" y="151"/>
                </a:cubicBezTo>
                <a:cubicBezTo>
                  <a:pt x="64" y="154"/>
                  <a:pt x="67" y="156"/>
                  <a:pt x="70" y="158"/>
                </a:cubicBezTo>
                <a:cubicBezTo>
                  <a:pt x="72" y="159"/>
                  <a:pt x="75" y="160"/>
                  <a:pt x="78" y="161"/>
                </a:cubicBezTo>
                <a:cubicBezTo>
                  <a:pt x="78" y="169"/>
                  <a:pt x="78" y="169"/>
                  <a:pt x="78" y="169"/>
                </a:cubicBezTo>
                <a:cubicBezTo>
                  <a:pt x="88" y="169"/>
                  <a:pt x="88" y="169"/>
                  <a:pt x="88" y="169"/>
                </a:cubicBezTo>
                <a:cubicBezTo>
                  <a:pt x="88" y="161"/>
                  <a:pt x="88" y="161"/>
                  <a:pt x="88" y="161"/>
                </a:cubicBezTo>
                <a:cubicBezTo>
                  <a:pt x="93" y="160"/>
                  <a:pt x="97" y="158"/>
                  <a:pt x="101" y="154"/>
                </a:cubicBezTo>
                <a:cubicBezTo>
                  <a:pt x="105" y="150"/>
                  <a:pt x="107" y="145"/>
                  <a:pt x="107" y="139"/>
                </a:cubicBezTo>
                <a:close/>
                <a:moveTo>
                  <a:pt x="73" y="108"/>
                </a:moveTo>
                <a:cubicBezTo>
                  <a:pt x="73" y="110"/>
                  <a:pt x="74" y="111"/>
                  <a:pt x="75" y="113"/>
                </a:cubicBezTo>
                <a:cubicBezTo>
                  <a:pt x="76" y="114"/>
                  <a:pt x="77" y="114"/>
                  <a:pt x="78" y="115"/>
                </a:cubicBezTo>
                <a:cubicBezTo>
                  <a:pt x="78" y="100"/>
                  <a:pt x="78" y="100"/>
                  <a:pt x="78" y="100"/>
                </a:cubicBezTo>
                <a:cubicBezTo>
                  <a:pt x="77" y="101"/>
                  <a:pt x="76" y="101"/>
                  <a:pt x="75" y="102"/>
                </a:cubicBezTo>
                <a:cubicBezTo>
                  <a:pt x="74" y="104"/>
                  <a:pt x="73" y="106"/>
                  <a:pt x="73" y="108"/>
                </a:cubicBezTo>
                <a:close/>
                <a:moveTo>
                  <a:pt x="139" y="73"/>
                </a:moveTo>
                <a:cubicBezTo>
                  <a:pt x="138" y="72"/>
                  <a:pt x="138" y="71"/>
                  <a:pt x="136" y="71"/>
                </a:cubicBezTo>
                <a:cubicBezTo>
                  <a:pt x="136" y="76"/>
                  <a:pt x="136" y="76"/>
                  <a:pt x="136" y="76"/>
                </a:cubicBezTo>
                <a:cubicBezTo>
                  <a:pt x="137" y="77"/>
                  <a:pt x="138" y="79"/>
                  <a:pt x="139" y="80"/>
                </a:cubicBezTo>
                <a:cubicBezTo>
                  <a:pt x="140" y="79"/>
                  <a:pt x="140" y="78"/>
                  <a:pt x="140" y="77"/>
                </a:cubicBezTo>
                <a:cubicBezTo>
                  <a:pt x="140" y="75"/>
                  <a:pt x="140" y="73"/>
                  <a:pt x="139" y="73"/>
                </a:cubicBezTo>
                <a:close/>
                <a:moveTo>
                  <a:pt x="129" y="69"/>
                </a:moveTo>
                <a:cubicBezTo>
                  <a:pt x="128" y="68"/>
                  <a:pt x="127" y="68"/>
                  <a:pt x="126" y="68"/>
                </a:cubicBezTo>
                <a:cubicBezTo>
                  <a:pt x="127" y="68"/>
                  <a:pt x="128" y="69"/>
                  <a:pt x="129" y="69"/>
                </a:cubicBezTo>
                <a:close/>
                <a:moveTo>
                  <a:pt x="129" y="48"/>
                </a:moveTo>
                <a:cubicBezTo>
                  <a:pt x="128" y="48"/>
                  <a:pt x="127" y="48"/>
                  <a:pt x="126" y="49"/>
                </a:cubicBezTo>
                <a:cubicBezTo>
                  <a:pt x="125" y="50"/>
                  <a:pt x="125" y="52"/>
                  <a:pt x="125" y="53"/>
                </a:cubicBezTo>
                <a:cubicBezTo>
                  <a:pt x="125" y="55"/>
                  <a:pt x="125" y="56"/>
                  <a:pt x="126" y="57"/>
                </a:cubicBezTo>
                <a:cubicBezTo>
                  <a:pt x="127" y="58"/>
                  <a:pt x="128" y="58"/>
                  <a:pt x="129" y="59"/>
                </a:cubicBezTo>
                <a:lnTo>
                  <a:pt x="129" y="48"/>
                </a:lnTo>
                <a:close/>
                <a:moveTo>
                  <a:pt x="170" y="67"/>
                </a:moveTo>
                <a:cubicBezTo>
                  <a:pt x="170" y="46"/>
                  <a:pt x="153" y="29"/>
                  <a:pt x="132" y="29"/>
                </a:cubicBezTo>
                <a:cubicBezTo>
                  <a:pt x="116" y="29"/>
                  <a:pt x="102" y="40"/>
                  <a:pt x="96" y="55"/>
                </a:cubicBezTo>
                <a:cubicBezTo>
                  <a:pt x="104" y="56"/>
                  <a:pt x="112" y="59"/>
                  <a:pt x="118" y="63"/>
                </a:cubicBezTo>
                <a:cubicBezTo>
                  <a:pt x="118" y="62"/>
                  <a:pt x="117" y="61"/>
                  <a:pt x="117" y="61"/>
                </a:cubicBezTo>
                <a:cubicBezTo>
                  <a:pt x="116" y="59"/>
                  <a:pt x="115" y="56"/>
                  <a:pt x="115" y="54"/>
                </a:cubicBezTo>
                <a:cubicBezTo>
                  <a:pt x="115" y="49"/>
                  <a:pt x="117" y="45"/>
                  <a:pt x="120" y="42"/>
                </a:cubicBezTo>
                <a:cubicBezTo>
                  <a:pt x="122" y="40"/>
                  <a:pt x="125" y="39"/>
                  <a:pt x="129" y="39"/>
                </a:cubicBezTo>
                <a:cubicBezTo>
                  <a:pt x="129" y="36"/>
                  <a:pt x="129" y="36"/>
                  <a:pt x="129" y="36"/>
                </a:cubicBezTo>
                <a:cubicBezTo>
                  <a:pt x="136" y="36"/>
                  <a:pt x="136" y="36"/>
                  <a:pt x="136" y="36"/>
                </a:cubicBezTo>
                <a:cubicBezTo>
                  <a:pt x="136" y="39"/>
                  <a:pt x="136" y="39"/>
                  <a:pt x="136" y="39"/>
                </a:cubicBezTo>
                <a:cubicBezTo>
                  <a:pt x="139" y="39"/>
                  <a:pt x="141" y="40"/>
                  <a:pt x="143" y="42"/>
                </a:cubicBezTo>
                <a:cubicBezTo>
                  <a:pt x="146" y="44"/>
                  <a:pt x="148" y="48"/>
                  <a:pt x="149" y="52"/>
                </a:cubicBezTo>
                <a:cubicBezTo>
                  <a:pt x="149" y="54"/>
                  <a:pt x="149" y="54"/>
                  <a:pt x="149" y="54"/>
                </a:cubicBezTo>
                <a:cubicBezTo>
                  <a:pt x="139" y="55"/>
                  <a:pt x="139" y="55"/>
                  <a:pt x="139" y="55"/>
                </a:cubicBezTo>
                <a:cubicBezTo>
                  <a:pt x="139" y="53"/>
                  <a:pt x="139" y="53"/>
                  <a:pt x="139" y="53"/>
                </a:cubicBezTo>
                <a:cubicBezTo>
                  <a:pt x="139" y="51"/>
                  <a:pt x="138" y="50"/>
                  <a:pt x="137" y="49"/>
                </a:cubicBezTo>
                <a:cubicBezTo>
                  <a:pt x="137" y="48"/>
                  <a:pt x="136" y="48"/>
                  <a:pt x="136" y="48"/>
                </a:cubicBezTo>
                <a:cubicBezTo>
                  <a:pt x="136" y="61"/>
                  <a:pt x="136" y="61"/>
                  <a:pt x="136" y="61"/>
                </a:cubicBezTo>
                <a:cubicBezTo>
                  <a:pt x="138" y="61"/>
                  <a:pt x="140" y="62"/>
                  <a:pt x="141" y="62"/>
                </a:cubicBezTo>
                <a:cubicBezTo>
                  <a:pt x="143" y="63"/>
                  <a:pt x="144" y="64"/>
                  <a:pt x="146" y="66"/>
                </a:cubicBezTo>
                <a:cubicBezTo>
                  <a:pt x="147" y="67"/>
                  <a:pt x="148" y="68"/>
                  <a:pt x="149" y="70"/>
                </a:cubicBezTo>
                <a:cubicBezTo>
                  <a:pt x="149" y="72"/>
                  <a:pt x="150" y="74"/>
                  <a:pt x="150" y="76"/>
                </a:cubicBezTo>
                <a:cubicBezTo>
                  <a:pt x="150" y="81"/>
                  <a:pt x="148" y="85"/>
                  <a:pt x="145" y="88"/>
                </a:cubicBezTo>
                <a:cubicBezTo>
                  <a:pt x="145" y="88"/>
                  <a:pt x="145" y="88"/>
                  <a:pt x="145" y="88"/>
                </a:cubicBezTo>
                <a:cubicBezTo>
                  <a:pt x="147" y="92"/>
                  <a:pt x="149" y="96"/>
                  <a:pt x="151" y="100"/>
                </a:cubicBezTo>
                <a:cubicBezTo>
                  <a:pt x="162" y="93"/>
                  <a:pt x="170" y="81"/>
                  <a:pt x="170" y="67"/>
                </a:cubicBezTo>
                <a:close/>
                <a:moveTo>
                  <a:pt x="132" y="17"/>
                </a:moveTo>
                <a:cubicBezTo>
                  <a:pt x="109" y="17"/>
                  <a:pt x="90" y="32"/>
                  <a:pt x="84" y="53"/>
                </a:cubicBezTo>
                <a:cubicBezTo>
                  <a:pt x="87" y="53"/>
                  <a:pt x="89" y="53"/>
                  <a:pt x="91" y="54"/>
                </a:cubicBezTo>
                <a:cubicBezTo>
                  <a:pt x="97" y="37"/>
                  <a:pt x="113" y="24"/>
                  <a:pt x="132" y="24"/>
                </a:cubicBezTo>
                <a:cubicBezTo>
                  <a:pt x="156" y="24"/>
                  <a:pt x="175" y="43"/>
                  <a:pt x="175" y="67"/>
                </a:cubicBezTo>
                <a:cubicBezTo>
                  <a:pt x="175" y="83"/>
                  <a:pt x="166" y="97"/>
                  <a:pt x="153" y="105"/>
                </a:cubicBezTo>
                <a:cubicBezTo>
                  <a:pt x="153" y="107"/>
                  <a:pt x="154" y="109"/>
                  <a:pt x="154" y="112"/>
                </a:cubicBezTo>
                <a:cubicBezTo>
                  <a:pt x="171" y="103"/>
                  <a:pt x="182" y="86"/>
                  <a:pt x="182" y="67"/>
                </a:cubicBezTo>
                <a:cubicBezTo>
                  <a:pt x="182" y="40"/>
                  <a:pt x="159" y="17"/>
                  <a:pt x="132" y="17"/>
                </a:cubicBezTo>
                <a:close/>
                <a:moveTo>
                  <a:pt x="33" y="28"/>
                </a:moveTo>
                <a:cubicBezTo>
                  <a:pt x="33" y="29"/>
                  <a:pt x="33" y="30"/>
                  <a:pt x="34" y="31"/>
                </a:cubicBezTo>
                <a:cubicBezTo>
                  <a:pt x="35" y="31"/>
                  <a:pt x="35" y="32"/>
                  <a:pt x="36" y="32"/>
                </a:cubicBezTo>
                <a:cubicBezTo>
                  <a:pt x="36" y="23"/>
                  <a:pt x="36" y="23"/>
                  <a:pt x="36" y="23"/>
                </a:cubicBezTo>
                <a:cubicBezTo>
                  <a:pt x="35" y="24"/>
                  <a:pt x="35" y="24"/>
                  <a:pt x="34" y="25"/>
                </a:cubicBezTo>
                <a:cubicBezTo>
                  <a:pt x="34" y="25"/>
                  <a:pt x="33" y="26"/>
                  <a:pt x="33" y="28"/>
                </a:cubicBezTo>
                <a:close/>
                <a:moveTo>
                  <a:pt x="35" y="71"/>
                </a:moveTo>
                <a:cubicBezTo>
                  <a:pt x="19" y="69"/>
                  <a:pt x="6" y="55"/>
                  <a:pt x="6" y="38"/>
                </a:cubicBezTo>
                <a:cubicBezTo>
                  <a:pt x="6" y="20"/>
                  <a:pt x="20" y="5"/>
                  <a:pt x="39" y="5"/>
                </a:cubicBezTo>
                <a:cubicBezTo>
                  <a:pt x="57" y="5"/>
                  <a:pt x="71" y="20"/>
                  <a:pt x="71" y="38"/>
                </a:cubicBezTo>
                <a:cubicBezTo>
                  <a:pt x="71" y="44"/>
                  <a:pt x="70" y="50"/>
                  <a:pt x="67" y="55"/>
                </a:cubicBezTo>
                <a:cubicBezTo>
                  <a:pt x="69" y="54"/>
                  <a:pt x="71" y="54"/>
                  <a:pt x="73" y="54"/>
                </a:cubicBezTo>
                <a:cubicBezTo>
                  <a:pt x="76" y="49"/>
                  <a:pt x="77" y="44"/>
                  <a:pt x="77" y="38"/>
                </a:cubicBezTo>
                <a:cubicBezTo>
                  <a:pt x="77" y="17"/>
                  <a:pt x="60" y="0"/>
                  <a:pt x="39" y="0"/>
                </a:cubicBezTo>
                <a:cubicBezTo>
                  <a:pt x="17" y="0"/>
                  <a:pt x="0" y="17"/>
                  <a:pt x="0" y="38"/>
                </a:cubicBezTo>
                <a:cubicBezTo>
                  <a:pt x="0" y="56"/>
                  <a:pt x="13" y="72"/>
                  <a:pt x="30" y="76"/>
                </a:cubicBezTo>
                <a:cubicBezTo>
                  <a:pt x="32" y="74"/>
                  <a:pt x="33" y="72"/>
                  <a:pt x="35" y="71"/>
                </a:cubicBezTo>
                <a:close/>
                <a:moveTo>
                  <a:pt x="41" y="41"/>
                </a:moveTo>
                <a:cubicBezTo>
                  <a:pt x="41" y="51"/>
                  <a:pt x="41" y="51"/>
                  <a:pt x="41" y="51"/>
                </a:cubicBezTo>
                <a:cubicBezTo>
                  <a:pt x="42" y="51"/>
                  <a:pt x="43" y="50"/>
                  <a:pt x="43" y="49"/>
                </a:cubicBezTo>
                <a:cubicBezTo>
                  <a:pt x="44" y="48"/>
                  <a:pt x="45" y="47"/>
                  <a:pt x="45" y="46"/>
                </a:cubicBezTo>
                <a:cubicBezTo>
                  <a:pt x="45" y="44"/>
                  <a:pt x="44" y="43"/>
                  <a:pt x="44" y="43"/>
                </a:cubicBezTo>
                <a:cubicBezTo>
                  <a:pt x="43" y="42"/>
                  <a:pt x="43" y="42"/>
                  <a:pt x="41" y="41"/>
                </a:cubicBezTo>
                <a:close/>
                <a:moveTo>
                  <a:pt x="67" y="38"/>
                </a:moveTo>
                <a:cubicBezTo>
                  <a:pt x="67" y="45"/>
                  <a:pt x="65" y="51"/>
                  <a:pt x="61" y="56"/>
                </a:cubicBezTo>
                <a:cubicBezTo>
                  <a:pt x="53" y="59"/>
                  <a:pt x="46" y="63"/>
                  <a:pt x="40" y="67"/>
                </a:cubicBezTo>
                <a:cubicBezTo>
                  <a:pt x="39" y="67"/>
                  <a:pt x="39" y="67"/>
                  <a:pt x="39" y="67"/>
                </a:cubicBezTo>
                <a:cubicBezTo>
                  <a:pt x="23" y="67"/>
                  <a:pt x="10" y="54"/>
                  <a:pt x="10" y="38"/>
                </a:cubicBezTo>
                <a:cubicBezTo>
                  <a:pt x="10" y="22"/>
                  <a:pt x="23" y="9"/>
                  <a:pt x="39" y="9"/>
                </a:cubicBezTo>
                <a:cubicBezTo>
                  <a:pt x="55" y="9"/>
                  <a:pt x="67" y="22"/>
                  <a:pt x="67" y="38"/>
                </a:cubicBezTo>
                <a:close/>
                <a:moveTo>
                  <a:pt x="52" y="45"/>
                </a:moveTo>
                <a:cubicBezTo>
                  <a:pt x="52" y="44"/>
                  <a:pt x="52" y="42"/>
                  <a:pt x="51" y="41"/>
                </a:cubicBezTo>
                <a:cubicBezTo>
                  <a:pt x="51" y="39"/>
                  <a:pt x="50" y="38"/>
                  <a:pt x="49" y="37"/>
                </a:cubicBezTo>
                <a:cubicBezTo>
                  <a:pt x="48" y="36"/>
                  <a:pt x="47" y="35"/>
                  <a:pt x="45" y="35"/>
                </a:cubicBezTo>
                <a:cubicBezTo>
                  <a:pt x="44" y="34"/>
                  <a:pt x="43" y="34"/>
                  <a:pt x="41" y="33"/>
                </a:cubicBezTo>
                <a:cubicBezTo>
                  <a:pt x="41" y="24"/>
                  <a:pt x="41" y="24"/>
                  <a:pt x="41" y="24"/>
                </a:cubicBezTo>
                <a:cubicBezTo>
                  <a:pt x="42" y="24"/>
                  <a:pt x="42" y="24"/>
                  <a:pt x="42" y="24"/>
                </a:cubicBezTo>
                <a:cubicBezTo>
                  <a:pt x="43" y="25"/>
                  <a:pt x="44" y="26"/>
                  <a:pt x="44" y="28"/>
                </a:cubicBezTo>
                <a:cubicBezTo>
                  <a:pt x="44" y="29"/>
                  <a:pt x="44" y="29"/>
                  <a:pt x="44" y="29"/>
                </a:cubicBezTo>
                <a:cubicBezTo>
                  <a:pt x="51" y="28"/>
                  <a:pt x="51" y="28"/>
                  <a:pt x="51" y="28"/>
                </a:cubicBezTo>
                <a:cubicBezTo>
                  <a:pt x="51" y="27"/>
                  <a:pt x="51" y="27"/>
                  <a:pt x="51" y="27"/>
                </a:cubicBezTo>
                <a:cubicBezTo>
                  <a:pt x="51" y="23"/>
                  <a:pt x="49" y="21"/>
                  <a:pt x="47" y="19"/>
                </a:cubicBezTo>
                <a:cubicBezTo>
                  <a:pt x="46" y="18"/>
                  <a:pt x="44" y="17"/>
                  <a:pt x="41" y="17"/>
                </a:cubicBezTo>
                <a:cubicBezTo>
                  <a:pt x="41" y="14"/>
                  <a:pt x="41" y="14"/>
                  <a:pt x="41" y="14"/>
                </a:cubicBezTo>
                <a:cubicBezTo>
                  <a:pt x="36" y="14"/>
                  <a:pt x="36" y="14"/>
                  <a:pt x="36" y="14"/>
                </a:cubicBezTo>
                <a:cubicBezTo>
                  <a:pt x="36" y="17"/>
                  <a:pt x="36" y="17"/>
                  <a:pt x="36" y="17"/>
                </a:cubicBezTo>
                <a:cubicBezTo>
                  <a:pt x="33" y="17"/>
                  <a:pt x="31" y="18"/>
                  <a:pt x="30" y="19"/>
                </a:cubicBezTo>
                <a:cubicBezTo>
                  <a:pt x="27" y="21"/>
                  <a:pt x="26" y="24"/>
                  <a:pt x="26" y="28"/>
                </a:cubicBezTo>
                <a:cubicBezTo>
                  <a:pt x="26" y="30"/>
                  <a:pt x="26" y="32"/>
                  <a:pt x="27" y="34"/>
                </a:cubicBezTo>
                <a:cubicBezTo>
                  <a:pt x="28" y="35"/>
                  <a:pt x="29" y="36"/>
                  <a:pt x="31" y="37"/>
                </a:cubicBezTo>
                <a:cubicBezTo>
                  <a:pt x="33" y="38"/>
                  <a:pt x="34" y="39"/>
                  <a:pt x="36" y="39"/>
                </a:cubicBezTo>
                <a:cubicBezTo>
                  <a:pt x="36" y="51"/>
                  <a:pt x="36" y="51"/>
                  <a:pt x="36" y="51"/>
                </a:cubicBezTo>
                <a:cubicBezTo>
                  <a:pt x="35" y="50"/>
                  <a:pt x="35" y="50"/>
                  <a:pt x="34" y="49"/>
                </a:cubicBezTo>
                <a:cubicBezTo>
                  <a:pt x="33" y="48"/>
                  <a:pt x="33" y="47"/>
                  <a:pt x="32" y="44"/>
                </a:cubicBezTo>
                <a:cubicBezTo>
                  <a:pt x="32" y="43"/>
                  <a:pt x="32" y="43"/>
                  <a:pt x="32" y="43"/>
                </a:cubicBezTo>
                <a:cubicBezTo>
                  <a:pt x="25" y="44"/>
                  <a:pt x="25" y="44"/>
                  <a:pt x="25" y="44"/>
                </a:cubicBezTo>
                <a:cubicBezTo>
                  <a:pt x="25" y="46"/>
                  <a:pt x="25" y="46"/>
                  <a:pt x="25" y="46"/>
                </a:cubicBezTo>
                <a:cubicBezTo>
                  <a:pt x="25" y="48"/>
                  <a:pt x="26" y="50"/>
                  <a:pt x="27" y="52"/>
                </a:cubicBezTo>
                <a:cubicBezTo>
                  <a:pt x="28" y="54"/>
                  <a:pt x="30" y="55"/>
                  <a:pt x="31" y="56"/>
                </a:cubicBezTo>
                <a:cubicBezTo>
                  <a:pt x="33" y="57"/>
                  <a:pt x="34" y="57"/>
                  <a:pt x="36" y="58"/>
                </a:cubicBezTo>
                <a:cubicBezTo>
                  <a:pt x="36" y="62"/>
                  <a:pt x="36" y="62"/>
                  <a:pt x="36" y="62"/>
                </a:cubicBezTo>
                <a:cubicBezTo>
                  <a:pt x="41" y="62"/>
                  <a:pt x="41" y="62"/>
                  <a:pt x="41" y="62"/>
                </a:cubicBezTo>
                <a:cubicBezTo>
                  <a:pt x="41" y="58"/>
                  <a:pt x="41" y="58"/>
                  <a:pt x="41" y="58"/>
                </a:cubicBezTo>
                <a:cubicBezTo>
                  <a:pt x="44" y="57"/>
                  <a:pt x="47" y="56"/>
                  <a:pt x="49" y="54"/>
                </a:cubicBezTo>
                <a:cubicBezTo>
                  <a:pt x="51" y="52"/>
                  <a:pt x="52" y="49"/>
                  <a:pt x="52" y="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pc="20">
              <a:solidFill>
                <a:srgbClr val="FFFFFF"/>
              </a:solidFill>
              <a:latin typeface="Arial"/>
            </a:endParaRPr>
          </a:p>
        </p:txBody>
      </p:sp>
    </p:spTree>
    <p:extLst>
      <p:ext uri="{BB962C8B-B14F-4D97-AF65-F5344CB8AC3E}">
        <p14:creationId xmlns:p14="http://schemas.microsoft.com/office/powerpoint/2010/main" val="1034526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E969-0AC5-435A-8D44-D77771370F6D}"/>
              </a:ext>
            </a:extLst>
          </p:cNvPr>
          <p:cNvSpPr>
            <a:spLocks noGrp="1"/>
          </p:cNvSpPr>
          <p:nvPr>
            <p:ph type="title"/>
          </p:nvPr>
        </p:nvSpPr>
        <p:spPr/>
        <p:txBody>
          <a:bodyPr/>
          <a:lstStyle/>
          <a:p>
            <a:r>
              <a:rPr lang="en-US" dirty="0"/>
              <a:t>Special thanks</a:t>
            </a:r>
          </a:p>
        </p:txBody>
      </p:sp>
      <p:sp>
        <p:nvSpPr>
          <p:cNvPr id="3" name="Content Placeholder 2">
            <a:extLst>
              <a:ext uri="{FF2B5EF4-FFF2-40B4-BE49-F238E27FC236}">
                <a16:creationId xmlns:a16="http://schemas.microsoft.com/office/drawing/2014/main" id="{78DF0C66-4681-4B40-907F-FFEC63669DB9}"/>
              </a:ext>
            </a:extLst>
          </p:cNvPr>
          <p:cNvSpPr>
            <a:spLocks noGrp="1"/>
          </p:cNvSpPr>
          <p:nvPr>
            <p:ph idx="1"/>
          </p:nvPr>
        </p:nvSpPr>
        <p:spPr/>
        <p:txBody>
          <a:bodyPr/>
          <a:lstStyle/>
          <a:p>
            <a:pPr marL="0" indent="0">
              <a:buNone/>
            </a:pPr>
            <a:r>
              <a:rPr lang="en-US" dirty="0"/>
              <a:t>Special thanks to the following teams at IHS Markit for their contribution to this report:</a:t>
            </a:r>
          </a:p>
          <a:p>
            <a:r>
              <a:rPr lang="en-US" dirty="0"/>
              <a:t>Clean Energy Technology</a:t>
            </a:r>
          </a:p>
          <a:p>
            <a:r>
              <a:rPr lang="en-US" dirty="0"/>
              <a:t>Upstream Consulting</a:t>
            </a:r>
          </a:p>
        </p:txBody>
      </p:sp>
      <p:sp>
        <p:nvSpPr>
          <p:cNvPr id="4" name="Footer Placeholder 3">
            <a:extLst>
              <a:ext uri="{FF2B5EF4-FFF2-40B4-BE49-F238E27FC236}">
                <a16:creationId xmlns:a16="http://schemas.microsoft.com/office/drawing/2014/main" id="{4479A1A4-4476-46E9-B3CA-697BEB1E58DF}"/>
              </a:ext>
            </a:extLst>
          </p:cNvPr>
          <p:cNvSpPr>
            <a:spLocks noGrp="1"/>
          </p:cNvSpPr>
          <p:nvPr>
            <p:ph type="ftr" sz="quarter" idx="11"/>
          </p:nvPr>
        </p:nvSpPr>
        <p:spPr/>
        <p:txBody>
          <a:bodyPr/>
          <a:lstStyle/>
          <a:p>
            <a:r>
              <a:rPr lang="en-US" dirty="0"/>
              <a:t>Oil Sands Dialogue | July 2022</a:t>
            </a:r>
          </a:p>
        </p:txBody>
      </p:sp>
    </p:spTree>
    <p:extLst>
      <p:ext uri="{BB962C8B-B14F-4D97-AF65-F5344CB8AC3E}">
        <p14:creationId xmlns:p14="http://schemas.microsoft.com/office/powerpoint/2010/main" val="650655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26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D2F1-168A-4305-B4A8-5FBE7CD046FF}"/>
              </a:ext>
            </a:extLst>
          </p:cNvPr>
          <p:cNvSpPr>
            <a:spLocks noGrp="1"/>
          </p:cNvSpPr>
          <p:nvPr>
            <p:ph type="title"/>
          </p:nvPr>
        </p:nvSpPr>
        <p:spPr/>
        <p:txBody>
          <a:bodyPr/>
          <a:lstStyle/>
          <a:p>
            <a:r>
              <a:rPr lang="en-US"/>
              <a:t>Key messages</a:t>
            </a:r>
          </a:p>
        </p:txBody>
      </p:sp>
      <p:sp>
        <p:nvSpPr>
          <p:cNvPr id="3" name="Content Placeholder 2">
            <a:extLst>
              <a:ext uri="{FF2B5EF4-FFF2-40B4-BE49-F238E27FC236}">
                <a16:creationId xmlns:a16="http://schemas.microsoft.com/office/drawing/2014/main" id="{C6D22EBE-FD9E-47EA-9D16-D661183D29ED}"/>
              </a:ext>
            </a:extLst>
          </p:cNvPr>
          <p:cNvSpPr>
            <a:spLocks noGrp="1"/>
          </p:cNvSpPr>
          <p:nvPr>
            <p:ph idx="1"/>
          </p:nvPr>
        </p:nvSpPr>
        <p:spPr/>
        <p:txBody>
          <a:bodyPr/>
          <a:lstStyle/>
          <a:p>
            <a:r>
              <a:rPr lang="en-US" b="1" dirty="0"/>
              <a:t>Pressure to accelerate the energy transition is building and domestically Canada is seeking a 40–45% reduction in greenhouse gas (GHG) emissions by 2030 from 2005 levels. </a:t>
            </a:r>
            <a:r>
              <a:rPr lang="en-US" dirty="0"/>
              <a:t>However, few reductions have been achieved to date leaving only eight years for Canada to make very sizeable reductions in order to meet its ambition. This will require actions from across the economy, including oil and gas, which has historically been a source of GHG emissions growth.  </a:t>
            </a:r>
          </a:p>
          <a:p>
            <a:r>
              <a:rPr lang="en-US" b="1" dirty="0"/>
              <a:t>Over the past decade oil sands growth made it a major economic engine, but that growth also outstripped GHG intensity reductions, leading to a rise of absolute emissions. </a:t>
            </a:r>
            <a:r>
              <a:rPr lang="en-US" dirty="0"/>
              <a:t>Since 2009 (the earliest IHS Markit can accurately estimate oil sands emissions), oil sands production more than doubled, GHG intensity fell by 21%, and absolute emissions rose by 29 million metric tons (</a:t>
            </a:r>
            <a:r>
              <a:rPr lang="en-US" dirty="0" err="1"/>
              <a:t>MMt</a:t>
            </a:r>
            <a:r>
              <a:rPr lang="en-US" dirty="0"/>
              <a:t>).</a:t>
            </a:r>
          </a:p>
          <a:p>
            <a:r>
              <a:rPr lang="en-US" b="1" dirty="0"/>
              <a:t>Oil sands operations share many similarities with industrial plants, relying heavily upon stationary combustion sources that make them aimable for carbon capture and storage (CCS). </a:t>
            </a:r>
            <a:r>
              <a:rPr lang="en-US" dirty="0"/>
              <a:t>IHS Markit estimates about 85% of oil sands emissions come from stationary combustions with varying degrees of CO</a:t>
            </a:r>
            <a:r>
              <a:rPr lang="en-US" baseline="-25000" dirty="0"/>
              <a:t>2 </a:t>
            </a:r>
            <a:r>
              <a:rPr lang="en-US" dirty="0"/>
              <a:t>concentration, which impacts capture cost. </a:t>
            </a:r>
          </a:p>
          <a:p>
            <a:r>
              <a:rPr lang="en-US" b="1" dirty="0"/>
              <a:t>There are multitude of factors that influence the relative attractiveness and opportunities for CCS in the oil sands. </a:t>
            </a:r>
            <a:r>
              <a:rPr lang="en-US" dirty="0"/>
              <a:t>This includes not only the purity of CO</a:t>
            </a:r>
            <a:r>
              <a:rPr lang="en-US" baseline="-25000" dirty="0"/>
              <a:t>2</a:t>
            </a:r>
            <a:r>
              <a:rPr lang="en-US" dirty="0"/>
              <a:t> found in flue gas streams, but also </a:t>
            </a:r>
            <a:r>
              <a:rPr lang="en-US" dirty="0" err="1"/>
              <a:t>retrofitability</a:t>
            </a:r>
            <a:r>
              <a:rPr lang="en-US" dirty="0"/>
              <a:t>, as well as transportation cost. Although emissions from hydrogen production may have the highest concentration of CO</a:t>
            </a:r>
            <a:r>
              <a:rPr lang="en-US" baseline="-25000" dirty="0"/>
              <a:t>2</a:t>
            </a:r>
            <a:r>
              <a:rPr lang="en-US" dirty="0"/>
              <a:t> in the oil sands, ease of access may be a challenge in comparison to free standing boilers for example.</a:t>
            </a:r>
          </a:p>
        </p:txBody>
      </p:sp>
      <p:sp>
        <p:nvSpPr>
          <p:cNvPr id="4" name="Footer Placeholder 3">
            <a:extLst>
              <a:ext uri="{FF2B5EF4-FFF2-40B4-BE49-F238E27FC236}">
                <a16:creationId xmlns:a16="http://schemas.microsoft.com/office/drawing/2014/main" id="{8F473B02-A698-4BC6-82DC-804B076E71F4}"/>
              </a:ext>
            </a:extLst>
          </p:cNvPr>
          <p:cNvSpPr>
            <a:spLocks noGrp="1"/>
          </p:cNvSpPr>
          <p:nvPr>
            <p:ph type="ftr" sz="quarter" idx="11"/>
          </p:nvPr>
        </p:nvSpPr>
        <p:spPr/>
        <p:txBody>
          <a:bodyPr/>
          <a:lstStyle/>
          <a:p>
            <a:r>
              <a:rPr lang="en-US" dirty="0"/>
              <a:t>Oil Sands Dialogue | July 2022</a:t>
            </a:r>
          </a:p>
        </p:txBody>
      </p:sp>
    </p:spTree>
    <p:extLst>
      <p:ext uri="{BB962C8B-B14F-4D97-AF65-F5344CB8AC3E}">
        <p14:creationId xmlns:p14="http://schemas.microsoft.com/office/powerpoint/2010/main" val="7443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900E-910D-460A-8089-31B4E523A0B6}"/>
              </a:ext>
            </a:extLst>
          </p:cNvPr>
          <p:cNvSpPr>
            <a:spLocks noGrp="1"/>
          </p:cNvSpPr>
          <p:nvPr>
            <p:ph type="title"/>
          </p:nvPr>
        </p:nvSpPr>
        <p:spPr/>
        <p:txBody>
          <a:bodyPr/>
          <a:lstStyle/>
          <a:p>
            <a:r>
              <a:rPr lang="en-US"/>
              <a:t>Canada’s emission composition</a:t>
            </a:r>
          </a:p>
        </p:txBody>
      </p:sp>
      <p:graphicFrame>
        <p:nvGraphicFramePr>
          <p:cNvPr id="14" name="Content Placeholder 13">
            <a:extLst>
              <a:ext uri="{FF2B5EF4-FFF2-40B4-BE49-F238E27FC236}">
                <a16:creationId xmlns:a16="http://schemas.microsoft.com/office/drawing/2014/main" id="{B3AD656A-970D-47E8-93BF-99CDDC2B2733}"/>
              </a:ext>
            </a:extLst>
          </p:cNvPr>
          <p:cNvGraphicFramePr>
            <a:graphicFrameLocks noGrp="1"/>
          </p:cNvGraphicFramePr>
          <p:nvPr>
            <p:ph idx="1"/>
          </p:nvPr>
        </p:nvGraphicFramePr>
        <p:xfrm>
          <a:off x="480888" y="1484820"/>
          <a:ext cx="5470687" cy="4751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6">
            <a:extLst>
              <a:ext uri="{FF2B5EF4-FFF2-40B4-BE49-F238E27FC236}">
                <a16:creationId xmlns:a16="http://schemas.microsoft.com/office/drawing/2014/main" id="{556F0252-F2E5-44F9-A308-30E2CF43295F}"/>
              </a:ext>
            </a:extLst>
          </p:cNvPr>
          <p:cNvGraphicFramePr>
            <a:graphicFrameLocks noGrp="1"/>
          </p:cNvGraphicFramePr>
          <p:nvPr>
            <p:ph idx="11"/>
            <p:extLst>
              <p:ext uri="{D42A27DB-BD31-4B8C-83A1-F6EECF244321}">
                <p14:modId xmlns:p14="http://schemas.microsoft.com/office/powerpoint/2010/main" val="3557161177"/>
              </p:ext>
            </p:extLst>
          </p:nvPr>
        </p:nvGraphicFramePr>
        <p:xfrm>
          <a:off x="6240426" y="1484820"/>
          <a:ext cx="5470688" cy="4751738"/>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a:extLst>
              <a:ext uri="{FF2B5EF4-FFF2-40B4-BE49-F238E27FC236}">
                <a16:creationId xmlns:a16="http://schemas.microsoft.com/office/drawing/2014/main" id="{9B53CBEB-5C67-4B61-83EA-337C91F04769}"/>
              </a:ext>
            </a:extLst>
          </p:cNvPr>
          <p:cNvSpPr>
            <a:spLocks noGrp="1"/>
          </p:cNvSpPr>
          <p:nvPr>
            <p:ph type="ftr" sz="quarter" idx="12"/>
          </p:nvPr>
        </p:nvSpPr>
        <p:spPr/>
        <p:txBody>
          <a:bodyPr/>
          <a:lstStyle/>
          <a:p>
            <a:r>
              <a:rPr lang="en-US" dirty="0"/>
              <a:t>Oil Sands Dialogue | July 2022</a:t>
            </a:r>
          </a:p>
        </p:txBody>
      </p:sp>
      <p:sp>
        <p:nvSpPr>
          <p:cNvPr id="16" name="txtBoxMetadata" hidden="1">
            <a:extLst>
              <a:ext uri="{FF2B5EF4-FFF2-40B4-BE49-F238E27FC236}">
                <a16:creationId xmlns:a16="http://schemas.microsoft.com/office/drawing/2014/main" id="{79209063-415A-4148-858A-E5C3BA702D66}"/>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11-Mar-22 7:01:04 PM</a:t>
            </a:r>
          </a:p>
          <a:p>
            <a:r>
              <a:rPr lang="en-US" sz="100">
                <a:solidFill>
                  <a:srgbClr val="FFFFFF"/>
                </a:solidFill>
              </a:rPr>
              <a:t>by yoges.palaniappan</a:t>
            </a:r>
            <a:endParaRPr lang="en-US" sz="100" dirty="0" err="1">
              <a:solidFill>
                <a:srgbClr val="FFFFFF"/>
              </a:solidFill>
            </a:endParaRPr>
          </a:p>
        </p:txBody>
      </p:sp>
    </p:spTree>
    <p:extLst>
      <p:ext uri="{BB962C8B-B14F-4D97-AF65-F5344CB8AC3E}">
        <p14:creationId xmlns:p14="http://schemas.microsoft.com/office/powerpoint/2010/main" val="118642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5CBB-3A16-4F14-BECA-1DE0171DD800}"/>
              </a:ext>
            </a:extLst>
          </p:cNvPr>
          <p:cNvSpPr>
            <a:spLocks noGrp="1"/>
          </p:cNvSpPr>
          <p:nvPr>
            <p:ph type="title"/>
          </p:nvPr>
        </p:nvSpPr>
        <p:spPr/>
        <p:txBody>
          <a:bodyPr/>
          <a:lstStyle/>
          <a:p>
            <a:r>
              <a:rPr lang="en-US"/>
              <a:t>Composition of oil and gas sector GHG emissions in 2019</a:t>
            </a:r>
          </a:p>
        </p:txBody>
      </p:sp>
      <p:graphicFrame>
        <p:nvGraphicFramePr>
          <p:cNvPr id="8" name="Content Placeholder 8">
            <a:extLst>
              <a:ext uri="{FF2B5EF4-FFF2-40B4-BE49-F238E27FC236}">
                <a16:creationId xmlns:a16="http://schemas.microsoft.com/office/drawing/2014/main" id="{868DB96F-AFC9-4055-9760-78EE71568546}"/>
              </a:ext>
            </a:extLst>
          </p:cNvPr>
          <p:cNvGraphicFramePr>
            <a:graphicFrameLocks noGrp="1"/>
          </p:cNvGraphicFramePr>
          <p:nvPr>
            <p:ph idx="1"/>
          </p:nvPr>
        </p:nvGraphicFramePr>
        <p:xfrm>
          <a:off x="480888" y="1484820"/>
          <a:ext cx="5470687" cy="4751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a:extLst>
              <a:ext uri="{FF2B5EF4-FFF2-40B4-BE49-F238E27FC236}">
                <a16:creationId xmlns:a16="http://schemas.microsoft.com/office/drawing/2014/main" id="{CE0D15D2-50CE-42E5-9A52-F787CC020AE8}"/>
              </a:ext>
            </a:extLst>
          </p:cNvPr>
          <p:cNvGraphicFramePr>
            <a:graphicFrameLocks noGrp="1"/>
          </p:cNvGraphicFramePr>
          <p:nvPr>
            <p:ph idx="11"/>
          </p:nvPr>
        </p:nvGraphicFramePr>
        <p:xfrm>
          <a:off x="6240426" y="1484820"/>
          <a:ext cx="5470688" cy="47517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a:extLst>
              <a:ext uri="{FF2B5EF4-FFF2-40B4-BE49-F238E27FC236}">
                <a16:creationId xmlns:a16="http://schemas.microsoft.com/office/drawing/2014/main" id="{BB37A371-7B48-48FA-94AC-842123DA7CFA}"/>
              </a:ext>
            </a:extLst>
          </p:cNvPr>
          <p:cNvSpPr>
            <a:spLocks noGrp="1"/>
          </p:cNvSpPr>
          <p:nvPr>
            <p:ph type="ftr" sz="quarter" idx="12"/>
          </p:nvPr>
        </p:nvSpPr>
        <p:spPr/>
        <p:txBody>
          <a:bodyPr/>
          <a:lstStyle/>
          <a:p>
            <a:r>
              <a:rPr lang="en-US" dirty="0"/>
              <a:t>Oil Sands Dialogue | July 2022</a:t>
            </a:r>
          </a:p>
        </p:txBody>
      </p:sp>
      <p:sp>
        <p:nvSpPr>
          <p:cNvPr id="4" name="txtBoxMetadata" hidden="1">
            <a:extLst>
              <a:ext uri="{FF2B5EF4-FFF2-40B4-BE49-F238E27FC236}">
                <a16:creationId xmlns:a16="http://schemas.microsoft.com/office/drawing/2014/main" id="{83B53F61-7761-4BA5-BF06-40D368F39ED0}"/>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11-Mar-22 8:27:05 PM</a:t>
            </a:r>
          </a:p>
          <a:p>
            <a:r>
              <a:rPr lang="en-US" sz="100">
                <a:solidFill>
                  <a:srgbClr val="FFFFFF"/>
                </a:solidFill>
              </a:rPr>
              <a:t>by yoges.palaniappan</a:t>
            </a:r>
            <a:endParaRPr lang="en-US" sz="100" dirty="0" err="1">
              <a:solidFill>
                <a:srgbClr val="FFFFFF"/>
              </a:solidFill>
            </a:endParaRPr>
          </a:p>
        </p:txBody>
      </p:sp>
    </p:spTree>
    <p:extLst>
      <p:ext uri="{BB962C8B-B14F-4D97-AF65-F5344CB8AC3E}">
        <p14:creationId xmlns:p14="http://schemas.microsoft.com/office/powerpoint/2010/main" val="398241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C1A1-C694-4F04-ACC5-2891D8C26117}"/>
              </a:ext>
            </a:extLst>
          </p:cNvPr>
          <p:cNvSpPr>
            <a:spLocks noGrp="1"/>
          </p:cNvSpPr>
          <p:nvPr>
            <p:ph type="title"/>
          </p:nvPr>
        </p:nvSpPr>
        <p:spPr/>
        <p:txBody>
          <a:bodyPr/>
          <a:lstStyle/>
          <a:p>
            <a:r>
              <a:rPr lang="en-US" dirty="0"/>
              <a:t>Change in oil sands emissions (intensity, absolute, and production)</a:t>
            </a:r>
          </a:p>
        </p:txBody>
      </p:sp>
      <p:graphicFrame>
        <p:nvGraphicFramePr>
          <p:cNvPr id="16" name="Content Placeholder 15">
            <a:extLst>
              <a:ext uri="{FF2B5EF4-FFF2-40B4-BE49-F238E27FC236}">
                <a16:creationId xmlns:a16="http://schemas.microsoft.com/office/drawing/2014/main" id="{1A24494C-C39F-4008-9A96-791BDE8DA2CF}"/>
              </a:ext>
            </a:extLst>
          </p:cNvPr>
          <p:cNvGraphicFramePr>
            <a:graphicFrameLocks noGrp="1"/>
          </p:cNvGraphicFramePr>
          <p:nvPr>
            <p:ph idx="1"/>
          </p:nvPr>
        </p:nvGraphicFramePr>
        <p:xfrm>
          <a:off x="480888" y="1484820"/>
          <a:ext cx="11230225"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5876DF8F-3961-40FE-B218-C98982F1B46E}"/>
              </a:ext>
            </a:extLst>
          </p:cNvPr>
          <p:cNvSpPr>
            <a:spLocks noGrp="1"/>
          </p:cNvSpPr>
          <p:nvPr>
            <p:ph type="ftr" sz="quarter" idx="11"/>
          </p:nvPr>
        </p:nvSpPr>
        <p:spPr/>
        <p:txBody>
          <a:bodyPr/>
          <a:lstStyle/>
          <a:p>
            <a:r>
              <a:rPr lang="en-US" dirty="0"/>
              <a:t>Oil Sands Dialogue | July 2022</a:t>
            </a:r>
          </a:p>
        </p:txBody>
      </p:sp>
      <p:sp>
        <p:nvSpPr>
          <p:cNvPr id="20" name="txtBoxMetadata" hidden="1">
            <a:extLst>
              <a:ext uri="{FF2B5EF4-FFF2-40B4-BE49-F238E27FC236}">
                <a16:creationId xmlns:a16="http://schemas.microsoft.com/office/drawing/2014/main" id="{51EC531F-C66E-4B19-A76C-D9E5B8685B86}"/>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11-Mar-22 8:37:59 PM</a:t>
            </a:r>
          </a:p>
          <a:p>
            <a:r>
              <a:rPr lang="en-US" sz="100">
                <a:solidFill>
                  <a:srgbClr val="FFFFFF"/>
                </a:solidFill>
              </a:rPr>
              <a:t>by yoges.palaniappan</a:t>
            </a:r>
            <a:endParaRPr lang="en-US" sz="100" dirty="0" err="1">
              <a:solidFill>
                <a:srgbClr val="FFFFFF"/>
              </a:solidFill>
            </a:endParaRPr>
          </a:p>
        </p:txBody>
      </p:sp>
      <p:sp>
        <p:nvSpPr>
          <p:cNvPr id="29" name="TextBox 28">
            <a:extLst>
              <a:ext uri="{FF2B5EF4-FFF2-40B4-BE49-F238E27FC236}">
                <a16:creationId xmlns:a16="http://schemas.microsoft.com/office/drawing/2014/main" id="{E8682717-AB39-4436-96CD-A73149FF0362}"/>
              </a:ext>
            </a:extLst>
          </p:cNvPr>
          <p:cNvSpPr txBox="1"/>
          <p:nvPr/>
        </p:nvSpPr>
        <p:spPr>
          <a:xfrm>
            <a:off x="10148071" y="2666474"/>
            <a:ext cx="1440020" cy="400006"/>
          </a:xfrm>
          <a:prstGeom prst="rect">
            <a:avLst/>
          </a:prstGeom>
          <a:noFill/>
        </p:spPr>
        <p:txBody>
          <a:bodyPr wrap="square" lIns="71981" rIns="71981" rtlCol="0">
            <a:spAutoFit/>
          </a:bodyPr>
          <a:lstStyle/>
          <a:p>
            <a:r>
              <a:rPr lang="en-US" sz="1000" dirty="0">
                <a:solidFill>
                  <a:srgbClr val="000000"/>
                </a:solidFill>
                <a:latin typeface="Arial"/>
              </a:rPr>
              <a:t>Production</a:t>
            </a:r>
          </a:p>
          <a:p>
            <a:r>
              <a:rPr lang="en-US" sz="1000" dirty="0">
                <a:solidFill>
                  <a:srgbClr val="000000"/>
                </a:solidFill>
                <a:latin typeface="Arial"/>
              </a:rPr>
              <a:t>&gt;100% 1.5 million b/d</a:t>
            </a:r>
          </a:p>
        </p:txBody>
      </p:sp>
      <p:sp>
        <p:nvSpPr>
          <p:cNvPr id="30" name="TextBox 29">
            <a:extLst>
              <a:ext uri="{FF2B5EF4-FFF2-40B4-BE49-F238E27FC236}">
                <a16:creationId xmlns:a16="http://schemas.microsoft.com/office/drawing/2014/main" id="{BEF64C28-6AB4-4BF9-82D4-6ABABDC8FD44}"/>
              </a:ext>
            </a:extLst>
          </p:cNvPr>
          <p:cNvSpPr txBox="1"/>
          <p:nvPr/>
        </p:nvSpPr>
        <p:spPr>
          <a:xfrm>
            <a:off x="10148071" y="3429000"/>
            <a:ext cx="1405195" cy="400006"/>
          </a:xfrm>
          <a:prstGeom prst="rect">
            <a:avLst/>
          </a:prstGeom>
          <a:noFill/>
        </p:spPr>
        <p:txBody>
          <a:bodyPr wrap="square" lIns="71981" rIns="71981" rtlCol="0">
            <a:spAutoFit/>
          </a:bodyPr>
          <a:lstStyle/>
          <a:p>
            <a:r>
              <a:rPr lang="en-US" sz="1000" dirty="0">
                <a:solidFill>
                  <a:srgbClr val="000000"/>
                </a:solidFill>
                <a:latin typeface="Arial"/>
              </a:rPr>
              <a:t>GHG intensity</a:t>
            </a:r>
          </a:p>
          <a:p>
            <a:r>
              <a:rPr lang="en-US" sz="1000" dirty="0">
                <a:solidFill>
                  <a:srgbClr val="000000"/>
                </a:solidFill>
                <a:latin typeface="Arial"/>
              </a:rPr>
              <a:t>20% or 17 kgCO</a:t>
            </a:r>
            <a:r>
              <a:rPr lang="en-US" sz="1000" baseline="-25000" dirty="0">
                <a:solidFill>
                  <a:srgbClr val="000000"/>
                </a:solidFill>
                <a:latin typeface="Arial"/>
              </a:rPr>
              <a:t>2</a:t>
            </a:r>
            <a:r>
              <a:rPr lang="en-US" sz="1000" dirty="0">
                <a:solidFill>
                  <a:srgbClr val="000000"/>
                </a:solidFill>
                <a:latin typeface="Arial"/>
              </a:rPr>
              <a:t>e/bbl</a:t>
            </a:r>
          </a:p>
        </p:txBody>
      </p:sp>
      <p:sp>
        <p:nvSpPr>
          <p:cNvPr id="11" name="txtBoxSourceLine">
            <a:extLst>
              <a:ext uri="{FF2B5EF4-FFF2-40B4-BE49-F238E27FC236}">
                <a16:creationId xmlns:a16="http://schemas.microsoft.com/office/drawing/2014/main" id="{BE4D8997-02EC-4F32-A698-8ADEC3394038}"/>
              </a:ext>
            </a:extLst>
          </p:cNvPr>
          <p:cNvSpPr txBox="1"/>
          <p:nvPr/>
        </p:nvSpPr>
        <p:spPr>
          <a:xfrm>
            <a:off x="480887" y="5950920"/>
            <a:ext cx="9259883" cy="179948"/>
          </a:xfrm>
          <a:prstGeom prst="rect">
            <a:avLst/>
          </a:prstGeom>
          <a:ln w="9525" cmpd="sng">
            <a:noFill/>
            <a:prstDash val="solid"/>
            <a:headEnd type="none" w="med" len="med"/>
            <a:tailEnd type="triangle" w="med" len="med"/>
          </a:ln>
        </p:spPr>
        <p:txBody>
          <a:bodyPr wrap="square" lIns="76180" tIns="0" rIns="76180" bIns="71981"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dirty="0">
                <a:latin typeface="Arial" panose="020B0604020202020204" pitchFamily="34" charset="0"/>
                <a:cs typeface="Arial" pitchFamily="34" charset="0"/>
              </a:rPr>
              <a:t>Note: SCO = Synthetic crude oil. SAGD = Steam-assisted gravity drainage. CSS = Cyclic steam stimulation. PFT = Paraffinic froth treatment. </a:t>
            </a:r>
          </a:p>
        </p:txBody>
      </p:sp>
    </p:spTree>
    <p:extLst>
      <p:ext uri="{BB962C8B-B14F-4D97-AF65-F5344CB8AC3E}">
        <p14:creationId xmlns:p14="http://schemas.microsoft.com/office/powerpoint/2010/main" val="336756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CF9E-7E65-49D0-B2FF-50220AAE64BF}"/>
              </a:ext>
            </a:extLst>
          </p:cNvPr>
          <p:cNvSpPr>
            <a:spLocks noGrp="1"/>
          </p:cNvSpPr>
          <p:nvPr>
            <p:ph type="title"/>
          </p:nvPr>
        </p:nvSpPr>
        <p:spPr/>
        <p:txBody>
          <a:bodyPr/>
          <a:lstStyle/>
          <a:p>
            <a:r>
              <a:rPr lang="en-US" dirty="0"/>
              <a:t>The value of Canada’s hydrocarbon sector has grown along side production growth with significant potential value forecast</a:t>
            </a:r>
          </a:p>
        </p:txBody>
      </p:sp>
      <p:graphicFrame>
        <p:nvGraphicFramePr>
          <p:cNvPr id="19" name="Chart1">
            <a:extLst>
              <a:ext uri="{FF2B5EF4-FFF2-40B4-BE49-F238E27FC236}">
                <a16:creationId xmlns:a16="http://schemas.microsoft.com/office/drawing/2014/main" id="{8EF8B74D-96A5-45AF-8A23-CB03F08D3098}"/>
              </a:ext>
            </a:extLst>
          </p:cNvPr>
          <p:cNvGraphicFramePr>
            <a:graphicFrameLocks noGrp="1"/>
          </p:cNvGraphicFramePr>
          <p:nvPr>
            <p:ph idx="1"/>
          </p:nvPr>
        </p:nvGraphicFramePr>
        <p:xfrm>
          <a:off x="480888" y="1484820"/>
          <a:ext cx="11230225" cy="4751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24FEE206-F173-4A0F-B1E3-C3E9989D5395}"/>
              </a:ext>
            </a:extLst>
          </p:cNvPr>
          <p:cNvSpPr>
            <a:spLocks noGrp="1"/>
          </p:cNvSpPr>
          <p:nvPr>
            <p:ph type="ftr" sz="quarter" idx="11"/>
          </p:nvPr>
        </p:nvSpPr>
        <p:spPr/>
        <p:txBody>
          <a:bodyPr/>
          <a:lstStyle/>
          <a:p>
            <a:r>
              <a:rPr lang="en-US" dirty="0"/>
              <a:t>Oil Sands Dialogue | July 2022</a:t>
            </a:r>
          </a:p>
        </p:txBody>
      </p:sp>
      <p:sp>
        <p:nvSpPr>
          <p:cNvPr id="6" name="txtBoxMetadata" hidden="1">
            <a:extLst>
              <a:ext uri="{FF2B5EF4-FFF2-40B4-BE49-F238E27FC236}">
                <a16:creationId xmlns:a16="http://schemas.microsoft.com/office/drawing/2014/main" id="{8FD56DDF-5B5C-484A-97C0-5D8327047906}"/>
              </a:ext>
            </a:extLst>
          </p:cNvPr>
          <p:cNvSpPr txBox="1"/>
          <p:nvPr/>
        </p:nvSpPr>
        <p:spPr>
          <a:xfrm>
            <a:off x="12179304" y="-1269670"/>
            <a:ext cx="12697" cy="661548"/>
          </a:xfrm>
          <a:prstGeom prst="rect">
            <a:avLst/>
          </a:prstGeom>
          <a:noFill/>
        </p:spPr>
        <p:txBody>
          <a:bodyPr vert="horz" wrap="square" lIns="71981" rIns="71981" rtlCol="0">
            <a:spAutoFit/>
          </a:bodyPr>
          <a:lstStyle/>
          <a:p>
            <a:r>
              <a:rPr lang="en-US" sz="100">
                <a:solidFill>
                  <a:srgbClr val="FFFFFF"/>
                </a:solidFill>
              </a:rPr>
              <a:t>11-Mar-22 7:06:08 PM</a:t>
            </a:r>
          </a:p>
          <a:p>
            <a:r>
              <a:rPr lang="en-US" sz="100">
                <a:solidFill>
                  <a:srgbClr val="FFFFFF"/>
                </a:solidFill>
              </a:rPr>
              <a:t>by yoges.palaniappan</a:t>
            </a:r>
            <a:endParaRPr lang="en-US" sz="100" dirty="0" err="1">
              <a:solidFill>
                <a:srgbClr val="FFFFFF"/>
              </a:solidFill>
            </a:endParaRPr>
          </a:p>
        </p:txBody>
      </p:sp>
    </p:spTree>
    <p:extLst>
      <p:ext uri="{BB962C8B-B14F-4D97-AF65-F5344CB8AC3E}">
        <p14:creationId xmlns:p14="http://schemas.microsoft.com/office/powerpoint/2010/main" val="269027001"/>
      </p:ext>
    </p:extLst>
  </p:cSld>
  <p:clrMapOvr>
    <a:masterClrMapping/>
  </p:clrMapOvr>
</p:sld>
</file>

<file path=ppt/theme/theme1.xml><?xml version="1.0" encoding="utf-8"?>
<a:theme xmlns:a="http://schemas.openxmlformats.org/drawingml/2006/main" name="2022 TRANSITION_Analyst Report Template">
  <a:themeElements>
    <a:clrScheme name="Custom 52">
      <a:dk1>
        <a:srgbClr val="000000"/>
      </a:dk1>
      <a:lt1>
        <a:srgbClr val="FFFFFF"/>
      </a:lt1>
      <a:dk2>
        <a:srgbClr val="4B4B4B"/>
      </a:dk2>
      <a:lt2>
        <a:srgbClr val="999999"/>
      </a:lt2>
      <a:accent1>
        <a:srgbClr val="00AB4E"/>
      </a:accent1>
      <a:accent2>
        <a:srgbClr val="B1B3B6"/>
      </a:accent2>
      <a:accent3>
        <a:srgbClr val="009697"/>
      </a:accent3>
      <a:accent4>
        <a:srgbClr val="8DC63F"/>
      </a:accent4>
      <a:accent5>
        <a:srgbClr val="00B5F1"/>
      </a:accent5>
      <a:accent6>
        <a:srgbClr val="F7941D"/>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lIns="144000" tIns="108000" rIns="144000" bIns="144000" rtlCol="0" anchor="ctr"/>
      <a:lstStyle>
        <a:defPPr algn="ctr">
          <a:defRPr sz="1200" b="1" spc="2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F80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rIns="72000" rtlCol="0">
        <a:spAutoFit/>
      </a:bodyPr>
      <a:lstStyle>
        <a:defPPr>
          <a:defRPr sz="1000" dirty="0" err="1" smtClean="0"/>
        </a:defPPr>
      </a:lstStyle>
    </a:txDef>
  </a:objectDefaults>
  <a:extraClrSchemeLst/>
  <a:custClrLst>
    <a:custClr name="Brand Green">
      <a:srgbClr val="00AB4E"/>
    </a:custClr>
    <a:custClr name="Brand Gray Tint">
      <a:srgbClr val="B1B3B6"/>
    </a:custClr>
    <a:custClr name="Brand Teal">
      <a:srgbClr val="009697"/>
    </a:custClr>
    <a:custClr name="Brand Bright Green">
      <a:srgbClr val="8DC63F"/>
    </a:custClr>
    <a:custClr name="Brand Blue">
      <a:srgbClr val="00B5F1"/>
    </a:custClr>
    <a:custClr name="Brand Orange">
      <a:srgbClr val="F7941D"/>
    </a:custClr>
    <a:custClr name="Brand Purple">
      <a:srgbClr val="96157C"/>
    </a:custClr>
    <a:custClr name="Brand Red Tint">
      <a:srgbClr val="FABFB7"/>
    </a:custClr>
    <a:custClr name="Brand Red">
      <a:srgbClr val="EE2F53"/>
    </a:custClr>
    <a:custClr name="Brand Blue Tint">
      <a:srgbClr val="B6E4FA"/>
    </a:custClr>
    <a:custClr name="Brand Mid Blue">
      <a:srgbClr val="0066B3"/>
    </a:custClr>
    <a:custClr name="Brand Light Yellow">
      <a:srgbClr val="FFD200"/>
    </a:custClr>
    <a:custClr name="Brand Dark Gray">
      <a:srgbClr val="58595B"/>
    </a:custClr>
    <a:custClr name="Brand Teal Tint">
      <a:srgbClr val="8DC0C4"/>
    </a:custClr>
    <a:custClr name="Brand Burnt Orange">
      <a:srgbClr val="C84623"/>
    </a:custClr>
    <a:custClr name="Brand Bright Green Tint">
      <a:srgbClr val="C4DF9B"/>
    </a:custClr>
    <a:custClr name="Brand Dark Blue">
      <a:srgbClr val="103C68"/>
    </a:custClr>
    <a:custClr name="Brand Dark Purple Tint">
      <a:srgbClr val="8F7890"/>
    </a:custClr>
    <a:custClr name="Brand Yellow Tint">
      <a:srgbClr val="FFE694"/>
    </a:custClr>
    <a:custClr name="Brand Dark Green">
      <a:srgbClr val="265B3F"/>
    </a:custClr>
    <a:custClr name="Brand Orange Tint">
      <a:srgbClr val="FBB161"/>
    </a:custClr>
    <a:custClr name="Brand Dark Purple">
      <a:srgbClr val="4B254C"/>
    </a:custClr>
    <a:custClr name="Brand Gray">
      <a:srgbClr val="939598"/>
    </a:custClr>
    <a:custClr name="Brand Landfill 1">
      <a:srgbClr val="F2F1EC"/>
    </a:custClr>
    <a:custClr name="Brand Landfill 2">
      <a:srgbClr val="E3E3DF"/>
    </a:custClr>
    <a:custClr name="Brand Landfill 3">
      <a:srgbClr val="D2D2CF"/>
    </a:custClr>
    <a:custClr name="Brand Map Gray 4">
      <a:srgbClr val="B3BABB"/>
    </a:custClr>
    <a:custClr name="Brand Admin borders">
      <a:srgbClr val="9DA5A7"/>
    </a:custClr>
    <a:custClr name="Brand Country borders">
      <a:srgbClr val="797F81"/>
    </a:custClr>
    <a:custClr name="Brand Country names">
      <a:srgbClr val="434A4F"/>
    </a:custClr>
    <a:custClr name="Brand Ocean fills">
      <a:srgbClr val="D1DFE7"/>
    </a:custClr>
    <a:custClr name="Brand Rivers">
      <a:srgbClr val="8EBBD0"/>
    </a:custClr>
    <a:custClr name="Brand Bodies of water text">
      <a:srgbClr val="467082"/>
    </a:custClr>
    <a:custClr name="Brand Neutral Gray">
      <a:srgbClr val="7F8080"/>
    </a:custClr>
  </a:custClrLst>
  <a:extLst>
    <a:ext uri="{05A4C25C-085E-4340-85A3-A5531E510DB2}">
      <thm15:themeFamily xmlns:thm15="http://schemas.microsoft.com/office/thememl/2012/main" name="2022 TRANSITION - Analyst Report Template.pptx" id="{15AD5A85-609D-43E2-A0E0-A0041EB08205}" vid="{A8B7C1FE-F5ED-4DE2-A232-D4CE412999B1}"/>
    </a:ext>
  </a:extLst>
</a:theme>
</file>

<file path=ppt/theme/theme2.xml><?xml version="1.0" encoding="utf-8"?>
<a:theme xmlns:a="http://schemas.openxmlformats.org/drawingml/2006/main" name="Office Theme">
  <a:themeElements>
    <a:clrScheme name="Auto, EM, Herold, CERA">
      <a:dk1>
        <a:sysClr val="windowText" lastClr="000000"/>
      </a:dk1>
      <a:lt1>
        <a:sysClr val="window" lastClr="FFFFFF"/>
      </a:lt1>
      <a:dk2>
        <a:srgbClr val="009DDC"/>
      </a:dk2>
      <a:lt2>
        <a:srgbClr val="DAE3E7"/>
      </a:lt2>
      <a:accent1>
        <a:srgbClr val="009DDC"/>
      </a:accent1>
      <a:accent2>
        <a:srgbClr val="71D0F6"/>
      </a:accent2>
      <a:accent3>
        <a:srgbClr val="49A942"/>
      </a:accent3>
      <a:accent4>
        <a:srgbClr val="8DC63F"/>
      </a:accent4>
      <a:accent5>
        <a:srgbClr val="F58025"/>
      </a:accent5>
      <a:accent6>
        <a:srgbClr val="FDB913"/>
      </a:accent6>
      <a:hlink>
        <a:srgbClr val="0066B3"/>
      </a:hlink>
      <a:folHlink>
        <a:srgbClr val="133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uto, EM, Herold, CERA">
      <a:dk1>
        <a:sysClr val="windowText" lastClr="000000"/>
      </a:dk1>
      <a:lt1>
        <a:sysClr val="window" lastClr="FFFFFF"/>
      </a:lt1>
      <a:dk2>
        <a:srgbClr val="009DDC"/>
      </a:dk2>
      <a:lt2>
        <a:srgbClr val="DAE3E7"/>
      </a:lt2>
      <a:accent1>
        <a:srgbClr val="009DDC"/>
      </a:accent1>
      <a:accent2>
        <a:srgbClr val="71D0F6"/>
      </a:accent2>
      <a:accent3>
        <a:srgbClr val="49A942"/>
      </a:accent3>
      <a:accent4>
        <a:srgbClr val="8DC63F"/>
      </a:accent4>
      <a:accent5>
        <a:srgbClr val="F58025"/>
      </a:accent5>
      <a:accent6>
        <a:srgbClr val="FDB913"/>
      </a:accent6>
      <a:hlink>
        <a:srgbClr val="0066B3"/>
      </a:hlink>
      <a:folHlink>
        <a:srgbClr val="133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1">
    <a:dk1>
      <a:srgbClr val="000000"/>
    </a:dk1>
    <a:lt1>
      <a:srgbClr val="FFFFFF"/>
    </a:lt1>
    <a:dk2>
      <a:srgbClr val="4B4B4B"/>
    </a:dk2>
    <a:lt2>
      <a:srgbClr val="999999"/>
    </a:lt2>
    <a:accent1>
      <a:srgbClr val="00AB4E"/>
    </a:accent1>
    <a:accent2>
      <a:srgbClr val="B1B3B6"/>
    </a:accent2>
    <a:accent3>
      <a:srgbClr val="009697"/>
    </a:accent3>
    <a:accent4>
      <a:srgbClr val="8DC63F"/>
    </a:accent4>
    <a:accent5>
      <a:srgbClr val="00B5F1"/>
    </a:accent5>
    <a:accent6>
      <a:srgbClr val="F7941D"/>
    </a:accent6>
    <a:hlink>
      <a:srgbClr val="00AB4E"/>
    </a:hlink>
    <a:folHlink>
      <a:srgbClr val="00969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Brand Theme">
    <a:dk1>
      <a:sysClr val="windowText" lastClr="000000"/>
    </a:dk1>
    <a:lt1>
      <a:sysClr val="window" lastClr="FFFFFF"/>
    </a:lt1>
    <a:dk2>
      <a:srgbClr val="0097D1"/>
    </a:dk2>
    <a:lt2>
      <a:srgbClr val="F1F2F2"/>
    </a:lt2>
    <a:accent1>
      <a:srgbClr val="0097D1"/>
    </a:accent1>
    <a:accent2>
      <a:srgbClr val="99D6EA"/>
    </a:accent2>
    <a:accent3>
      <a:srgbClr val="96BC33"/>
    </a:accent3>
    <a:accent4>
      <a:srgbClr val="ECEE9A"/>
    </a:accent4>
    <a:accent5>
      <a:srgbClr val="E98756"/>
    </a:accent5>
    <a:accent6>
      <a:srgbClr val="FDBA4D"/>
    </a:accent6>
    <a:hlink>
      <a:srgbClr val="0097D1"/>
    </a:hlink>
    <a:folHlink>
      <a:srgbClr val="103C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Brand Theme">
    <a:dk1>
      <a:sysClr val="windowText" lastClr="000000"/>
    </a:dk1>
    <a:lt1>
      <a:sysClr val="window" lastClr="FFFFFF"/>
    </a:lt1>
    <a:dk2>
      <a:srgbClr val="0097D1"/>
    </a:dk2>
    <a:lt2>
      <a:srgbClr val="F1F2F2"/>
    </a:lt2>
    <a:accent1>
      <a:srgbClr val="0097D1"/>
    </a:accent1>
    <a:accent2>
      <a:srgbClr val="99D6EA"/>
    </a:accent2>
    <a:accent3>
      <a:srgbClr val="96BC33"/>
    </a:accent3>
    <a:accent4>
      <a:srgbClr val="ECEE9A"/>
    </a:accent4>
    <a:accent5>
      <a:srgbClr val="E98756"/>
    </a:accent5>
    <a:accent6>
      <a:srgbClr val="FDBA4D"/>
    </a:accent6>
    <a:hlink>
      <a:srgbClr val="0097D1"/>
    </a:hlink>
    <a:folHlink>
      <a:srgbClr val="103C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460EBA80D65740A103345850DA0C11" ma:contentTypeVersion="44" ma:contentTypeDescription="Create a new document." ma:contentTypeScope="" ma:versionID="93e9a5be7bb496b44c8af38bc344be78">
  <xsd:schema xmlns:xsd="http://www.w3.org/2001/XMLSchema" xmlns:xs="http://www.w3.org/2001/XMLSchema" xmlns:p="http://schemas.microsoft.com/office/2006/metadata/properties" xmlns:ns2="21390b09-32c1-4863-93b6-be7b9a25ab34" xmlns:ns3="2fee71d3-8801-405f-ba58-c9d696990c4c" xmlns:ns4="fa5cfa97-d561-47eb-a51f-bd6dd613ab69" xmlns:ns5="38b9fcb3-64e8-46a7-91b2-eddfac1c95c9" targetNamespace="http://schemas.microsoft.com/office/2006/metadata/properties" ma:root="true" ma:fieldsID="c72e13626447c2029a5b872d06d12232" ns2:_="" ns3:_="" ns4:_="" ns5:_="">
    <xsd:import namespace="21390b09-32c1-4863-93b6-be7b9a25ab34"/>
    <xsd:import namespace="2fee71d3-8801-405f-ba58-c9d696990c4c"/>
    <xsd:import namespace="fa5cfa97-d561-47eb-a51f-bd6dd613ab69"/>
    <xsd:import namespace="38b9fcb3-64e8-46a7-91b2-eddfac1c95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4:lcf76f155ced4ddcb4097134ff3c332f" minOccurs="0"/>
                <xsd:element ref="ns5:TaxCatchAll" minOccurs="0"/>
                <xsd:element ref="ns2:MediaServiceLocation" minOccurs="0"/>
                <xsd:element ref="ns2:MediaServiceSearchProperties" minOccurs="0"/>
                <xsd:element ref="ns2:MediaServiceObjectDetectorVersions" minOccurs="0"/>
                <xsd:element ref="ns4:Releva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90b09-32c1-4863-93b6-be7b9a25ab34"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LengthInSeconds" ma:index="8" nillable="true" ma:displayName="MediaLengthInSeconds" ma:hidden="true" ma:internalName="MediaLengthInSeconds" ma:readOnly="true">
      <xsd:simpleType>
        <xsd:restriction base="dms:Unknown"/>
      </xsd:simpleType>
    </xsd:element>
    <xsd:element name="MediaServiceAutoTags" ma:index="9" nillable="true" ma:displayName="Tags" ma:internalName="MediaServiceAutoTags"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ee71d3-8801-405f-ba58-c9d696990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5cfa97-d561-47eb-a51f-bd6dd613ab69" elementFormDefault="qualified">
    <xsd:import namespace="http://schemas.microsoft.com/office/2006/documentManagement/types"/>
    <xsd:import namespace="http://schemas.microsoft.com/office/infopath/2007/PartnerControls"/>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6f79bde-b34b-4e33-a562-f79c102b9a25" ma:termSetId="09814cd3-568e-fe90-9814-8d621ff8fb84" ma:anchorId="fba54fb3-c3e1-fe81-a776-ca4b69148c4d" ma:open="true" ma:isKeyword="false">
      <xsd:complexType>
        <xsd:sequence>
          <xsd:element ref="pc:Terms" minOccurs="0" maxOccurs="1"/>
        </xsd:sequence>
      </xsd:complexType>
    </xsd:element>
    <xsd:element name="Relevant" ma:index="26" nillable="true" ma:displayName="Relevant" ma:format="Dropdown" ma:internalName="Releva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b9fcb3-64e8-46a7-91b2-eddfac1c95c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f8ef75-9076-4807-ad1f-39bcc34f4f36}" ma:internalName="TaxCatchAll" ma:showField="CatchAllData" ma:web="38b9fcb3-64e8-46a7-91b2-eddfac1c95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8b9fcb3-64e8-46a7-91b2-eddfac1c95c9" xsi:nil="true"/>
    <lcf76f155ced4ddcb4097134ff3c332f xmlns="fa5cfa97-d561-47eb-a51f-bd6dd613ab69">
      <Terms xmlns="http://schemas.microsoft.com/office/infopath/2007/PartnerControls"/>
    </lcf76f155ced4ddcb4097134ff3c332f>
    <SharedWithUsers xmlns="2fee71d3-8801-405f-ba58-c9d696990c4c">
      <UserInfo>
        <DisplayName/>
        <AccountId xsi:nil="true"/>
        <AccountType/>
      </UserInfo>
    </SharedWithUsers>
    <MediaLengthInSeconds xmlns="21390b09-32c1-4863-93b6-be7b9a25ab34" xsi:nil="true"/>
    <Relevant xmlns="fa5cfa97-d561-47eb-a51f-bd6dd613ab69" xsi:nil="true"/>
  </documentManagement>
</p:properties>
</file>

<file path=customXml/itemProps1.xml><?xml version="1.0" encoding="utf-8"?>
<ds:datastoreItem xmlns:ds="http://schemas.openxmlformats.org/officeDocument/2006/customXml" ds:itemID="{61155A91-3D7A-4D81-A65D-36E74C779F1C}">
  <ds:schemaRefs>
    <ds:schemaRef ds:uri="http://schemas.microsoft.com/sharepoint/v3/contenttype/forms"/>
  </ds:schemaRefs>
</ds:datastoreItem>
</file>

<file path=customXml/itemProps2.xml><?xml version="1.0" encoding="utf-8"?>
<ds:datastoreItem xmlns:ds="http://schemas.openxmlformats.org/officeDocument/2006/customXml" ds:itemID="{49E04EBE-DB2D-43FA-B3EE-118D2F7859C5}"/>
</file>

<file path=customXml/itemProps3.xml><?xml version="1.0" encoding="utf-8"?>
<ds:datastoreItem xmlns:ds="http://schemas.openxmlformats.org/officeDocument/2006/customXml" ds:itemID="{6F6F8D56-2CC6-41FC-ABDF-9810FD055EE6}">
  <ds:schemaRefs>
    <ds:schemaRef ds:uri="http://schemas.microsoft.com/office/2006/metadata/properties"/>
    <ds:schemaRef ds:uri="http://schemas.microsoft.com/office/infopath/2007/PartnerControls"/>
    <ds:schemaRef ds:uri="2fee71d3-8801-405f-ba58-c9d696990c4c"/>
    <ds:schemaRef ds:uri="21390b09-32c1-4863-93b6-be7b9a25ab34"/>
  </ds:schemaRefs>
</ds:datastoreItem>
</file>

<file path=docProps/app.xml><?xml version="1.0" encoding="utf-8"?>
<Properties xmlns="http://schemas.openxmlformats.org/officeDocument/2006/extended-properties" xmlns:vt="http://schemas.openxmlformats.org/officeDocument/2006/docPropsVTypes">
  <Template>2022 TRANSITION - Analyst Report Template</Template>
  <TotalTime>0</TotalTime>
  <Words>6751</Words>
  <Application>Microsoft Office PowerPoint</Application>
  <PresentationFormat>Widescreen</PresentationFormat>
  <Paragraphs>837</Paragraphs>
  <Slides>42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Signika Negative</vt:lpstr>
      <vt:lpstr>2022 TRANSITION_Analyst Report Template</vt:lpstr>
      <vt:lpstr>Carbon capture and storage and the Canadian oil sands</vt:lpstr>
      <vt:lpstr>About this report</vt:lpstr>
      <vt:lpstr>PowerPoint Presentation</vt:lpstr>
      <vt:lpstr>Oil sands emissions</vt:lpstr>
      <vt:lpstr>Key messages</vt:lpstr>
      <vt:lpstr>Canada’s emission composition</vt:lpstr>
      <vt:lpstr>Composition of oil and gas sector GHG emissions in 2019</vt:lpstr>
      <vt:lpstr>Change in oil sands emissions (intensity, absolute, and production)</vt:lpstr>
      <vt:lpstr>The value of Canada’s hydrocarbon sector has grown along side production growth with significant potential value forecast</vt:lpstr>
      <vt:lpstr>The pace of global action to tackle climate change has been accelerating</vt:lpstr>
      <vt:lpstr>Low decline rate and operating costs below the incremental supply cost of most of the rest of the world may make oil sands resilient in lower-demand scenarios</vt:lpstr>
      <vt:lpstr>Canada’s national ambition </vt:lpstr>
      <vt:lpstr>The source of oil sands emissions vary by operation</vt:lpstr>
      <vt:lpstr>Most emissions come from the use of hydrocarbons, most notably gas, but also diesel for the mine fleets, and petroleum coke …</vt:lpstr>
      <vt:lpstr>… with most GHG emissions occurring from stationary combustion sources, particularly, heaters, boilers, and cogeneration</vt:lpstr>
      <vt:lpstr>Different concentrations of CO2 emission sources influence capture cost, with lower purity streams having high costs to dehydrate and compress</vt:lpstr>
      <vt:lpstr>Capture opportunities from steam methane reforming would be among the lowest opportunities in the oil sands</vt:lpstr>
      <vt:lpstr>Key consideration is also the need to transport captured CO2 to potential use or sequestration sites</vt:lpstr>
      <vt:lpstr>The global experience with carbon capture and storage (CCS)</vt:lpstr>
      <vt:lpstr>Key messages</vt:lpstr>
      <vt:lpstr>During 2021, two large-scale new projects started operations, increasing total capture capacity to around 46 MMt/y   </vt:lpstr>
      <vt:lpstr>Capture, transport, and storage hubs are becoming important drivers for future carbon-capture development</vt:lpstr>
      <vt:lpstr>United States and United Kingdom are expected to account for around 70% of the capture capacity in the next five years</vt:lpstr>
      <vt:lpstr>An influx of announced CCUS projects was seen in 2021, larger in scale than projects completed in the prior decade</vt:lpstr>
      <vt:lpstr>Shell Quest CCS experience</vt:lpstr>
      <vt:lpstr>Longship—Northern Lights located in Norway with estimated storage of 1.5 MMtCO2/year</vt:lpstr>
      <vt:lpstr>Helped along by government funding and coordination, the project will take nearly a decade to reach an in-service date</vt:lpstr>
      <vt:lpstr>Porthos—Port of Rotterdam, Netherlands CO2 Transport Hub and Offshore Storage with estimated storage of 2.5 MMtCO2/year</vt:lpstr>
      <vt:lpstr>Porthos nearing the finish line for investment decision</vt:lpstr>
      <vt:lpstr>Moomba Santos—Australia CO2 capture and storage with estimated storage of 1.7 MMtCO2/year</vt:lpstr>
      <vt:lpstr>Moomba CCS recently given final investment decision after receiving government funding and ability to generate carbon credits</vt:lpstr>
      <vt:lpstr>Carbon capture and storage in the oil sands</vt:lpstr>
      <vt:lpstr>Key messages</vt:lpstr>
      <vt:lpstr>Alberta’s large share of industrial emissions complicates decarbonization</vt:lpstr>
      <vt:lpstr>Demand for heat in oil sands, refining, and other heavy industries leaves fewer options outside of CCS and H2 for large scale decarbonization</vt:lpstr>
      <vt:lpstr>There are significant cost efficiencies from a hub-based approach to development of new CO2 pipelines, but this requires coordination</vt:lpstr>
      <vt:lpstr>CCS projects can take nearly 10 years to bring online from conception to completion; Canada must act now if its decarbonization goals are to be met</vt:lpstr>
      <vt:lpstr>Other nations have begun to overtake Canada’s early leadership in CCS</vt:lpstr>
      <vt:lpstr>Scaled CCS projects deployment will incentivize breakthroughs that will lower future costs and encourage technology breakthroughs </vt:lpstr>
      <vt:lpstr>Unaddressed economic and non-economic barriers can stall deployment of CCS and H2 projects</vt:lpstr>
      <vt:lpstr>Special 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2022-07-18T07:44:44Z</dcterms:created>
  <dcterms:modified xsi:type="dcterms:W3CDTF">2022-11-24T22:13:58Z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0x010100E4460EBA80D65740A103345850DA0C11</vt:lpwstr>
  </property>
  <property fmtid="{D5CDD505-2E9C-101B-9397-08002B2CF9AE}" pid="3" name="MediaServiceImageTags">
    <vt:lpwstr/>
  </property>
  <property fmtid="{D5CDD505-2E9C-101B-9397-08002B2CF9AE}" pid="4" name="GUID">
    <vt:lpwstr>f7b7228e-5bf5-44ec-81c9-2c81168703ee</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